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285" r:id="rId8"/>
    <p:sldId id="308" r:id="rId9"/>
    <p:sldId id="309" r:id="rId10"/>
    <p:sldId id="310" r:id="rId11"/>
    <p:sldId id="258" r:id="rId12"/>
    <p:sldId id="260" r:id="rId13"/>
    <p:sldId id="266" r:id="rId14"/>
    <p:sldId id="281" r:id="rId15"/>
    <p:sldId id="283" r:id="rId16"/>
    <p:sldId id="284" r:id="rId17"/>
    <p:sldId id="282" r:id="rId18"/>
    <p:sldId id="300" r:id="rId19"/>
    <p:sldId id="301" r:id="rId20"/>
    <p:sldId id="294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8C0"/>
    <a:srgbClr val="00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28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62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0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64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52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15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71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5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88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5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53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DD41F-3552-4E80-945D-76C8A88F509B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6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hyperlink" Target="http://www.obc-bemmel.nl/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51720" y="2420888"/>
            <a:ext cx="6400800" cy="1752600"/>
          </a:xfrm>
        </p:spPr>
        <p:txBody>
          <a:bodyPr/>
          <a:lstStyle/>
          <a:p>
            <a:r>
              <a:rPr lang="nl-N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Water stroomt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7" name="Rechthoek 6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Energie</a:t>
              </a:r>
              <a:endParaRPr lang="nl-NL" sz="4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4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1403648" y="1200151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973138" y="628650"/>
            <a:ext cx="79295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Wat is stoomsterkte?</a:t>
            </a: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Hoeveel ‘water’ er per tijdseenheid voorbij komt</a:t>
            </a:r>
          </a:p>
          <a:p>
            <a:pPr algn="ctr" eaLnBrk="1" hangingPunct="1"/>
            <a:r>
              <a:rPr lang="nl-NL" sz="2400" b="1" u="sng" dirty="0">
                <a:solidFill>
                  <a:srgbClr val="FFFF00"/>
                </a:solidFill>
                <a:latin typeface="Calibri" pitchFamily="34" charset="0"/>
              </a:rPr>
              <a:t>Dus niet de snelheid waarmee het water zich verplaatst</a:t>
            </a: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1" y="3092225"/>
            <a:ext cx="2578100" cy="3486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073400"/>
            <a:ext cx="5219700" cy="347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4575" y="2673350"/>
            <a:ext cx="792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000" dirty="0">
                <a:solidFill>
                  <a:schemeClr val="bg1"/>
                </a:solidFill>
                <a:latin typeface="Calibri" pitchFamily="34" charset="0"/>
              </a:rPr>
              <a:t>Welke rivier heeft de </a:t>
            </a:r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grootste </a:t>
            </a:r>
            <a:r>
              <a:rPr lang="nl-NL" sz="2000" smtClean="0">
                <a:solidFill>
                  <a:schemeClr val="bg1"/>
                </a:solidFill>
                <a:latin typeface="Calibri" pitchFamily="34" charset="0"/>
              </a:rPr>
              <a:t>stroomsterkte?</a:t>
            </a:r>
            <a:endParaRPr lang="nl-NL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7500" y="4164013"/>
            <a:ext cx="44005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Amazone</a:t>
            </a:r>
          </a:p>
          <a:p>
            <a:pPr algn="ctr">
              <a:defRPr/>
            </a:pPr>
            <a:r>
              <a:rPr lang="nl-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190.000 m</a:t>
            </a:r>
            <a:r>
              <a:rPr lang="nl-NL" sz="2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nl-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seconde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619" y="4273550"/>
            <a:ext cx="25781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Glama Rivier</a:t>
            </a:r>
          </a:p>
          <a:p>
            <a:pPr algn="ctr">
              <a:defRPr/>
            </a:pPr>
            <a:r>
              <a:rPr lang="nl-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45.000 m</a:t>
            </a:r>
            <a:r>
              <a:rPr lang="nl-NL" sz="2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>
              <a:defRPr/>
            </a:pPr>
            <a:r>
              <a:rPr lang="nl-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seconde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2" name="Rechthoek 11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smtClean="0"/>
                <a:t>Stroomsterkte </a:t>
              </a:r>
              <a:r>
                <a:rPr lang="nl-NL" sz="4800" dirty="0"/>
                <a:t>/ debiet</a:t>
              </a:r>
            </a:p>
          </p:txBody>
        </p:sp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887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ver Betuwe College">
            <a:hlinkClick r:id="rId3" tooltip="Over Betuwe Colleg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smtClean="0"/>
                <a:t>Stroomsterkte </a:t>
              </a:r>
              <a:r>
                <a:rPr lang="nl-NL" sz="4800" dirty="0"/>
                <a:t>/ debiet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6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592208"/>
            <a:ext cx="82296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nl-NL" smtClean="0">
                <a:solidFill>
                  <a:schemeClr val="bg1"/>
                </a:solidFill>
              </a:rPr>
              <a:t>De  stroomsterkte </a:t>
            </a:r>
            <a:r>
              <a:rPr lang="nl-NL" dirty="0" smtClean="0">
                <a:solidFill>
                  <a:schemeClr val="bg1"/>
                </a:solidFill>
              </a:rPr>
              <a:t>is de hoeveelheid water die er per seconde voorbij komt.</a:t>
            </a:r>
          </a:p>
          <a:p>
            <a:pPr marL="0" indent="0" algn="ctr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428211"/>
              </p:ext>
            </p:extLst>
          </p:nvPr>
        </p:nvGraphicFramePr>
        <p:xfrm>
          <a:off x="2788568" y="2916952"/>
          <a:ext cx="4535672" cy="1052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Vergelijking" r:id="rId7" imgW="1803240" imgH="419040" progId="Equation.3">
                  <p:embed/>
                </p:oleObj>
              </mc:Choice>
              <mc:Fallback>
                <p:oleObj name="Vergelijking" r:id="rId7" imgW="1803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568" y="2916952"/>
                        <a:ext cx="4535672" cy="105252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93096"/>
            <a:ext cx="3309739" cy="1845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41" y="4235166"/>
            <a:ext cx="3297132" cy="1961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 </a:t>
            </a:r>
            <a:endParaRPr lang="nl-NL" dirty="0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19050"/>
            <a:ext cx="9180512" cy="684587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685800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/>
                <a:t>Evenredig</a:t>
              </a:r>
              <a:endParaRPr lang="nl-NL" sz="4400" dirty="0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15" name="Tijdelijke aanduiding voor inhoud 8"/>
          <p:cNvSpPr txBox="1">
            <a:spLocks/>
          </p:cNvSpPr>
          <p:nvPr/>
        </p:nvSpPr>
        <p:spPr>
          <a:xfrm>
            <a:off x="781325" y="1988941"/>
            <a:ext cx="8255171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Als </a:t>
            </a:r>
            <a:r>
              <a:rPr lang="nl-NL" sz="28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de stroomsterkte </a:t>
            </a:r>
            <a:r>
              <a:rPr lang="nl-NL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constant is dan is het volume evenredig met de tijd. </a:t>
            </a:r>
          </a:p>
          <a:p>
            <a:pPr marL="0" indent="0">
              <a:buSzPct val="100000"/>
              <a:buNone/>
            </a:pPr>
            <a:endParaRPr lang="nl-NL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  <a:p>
            <a:pPr marL="0" indent="0">
              <a:buSzPct val="100000"/>
              <a:buNone/>
            </a:pPr>
            <a:endParaRPr lang="nl-NL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</p:txBody>
      </p:sp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12759"/>
              </p:ext>
            </p:extLst>
          </p:nvPr>
        </p:nvGraphicFramePr>
        <p:xfrm>
          <a:off x="965617" y="4005064"/>
          <a:ext cx="77867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185870"/>
                <a:gridCol w="1243022"/>
                <a:gridCol w="1357322"/>
                <a:gridCol w="20717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tijd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 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2,50s</a:t>
                      </a:r>
                      <a:endParaRPr lang="nl-N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nl-NL" sz="2000" dirty="0" smtClean="0"/>
                        <a:t>× stoomsterkte</a:t>
                      </a:r>
                      <a:endParaRPr lang="nl-NL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Volume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200L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250L</a:t>
                      </a:r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Gekromde PIJL-OMLAAG 4"/>
          <p:cNvSpPr/>
          <p:nvPr/>
        </p:nvSpPr>
        <p:spPr>
          <a:xfrm>
            <a:off x="3275856" y="3448033"/>
            <a:ext cx="1152128" cy="341007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dirty="0" smtClean="0">
              <a:solidFill>
                <a:schemeClr val="tx1"/>
              </a:solidFill>
            </a:endParaRPr>
          </a:p>
        </p:txBody>
      </p:sp>
      <p:sp>
        <p:nvSpPr>
          <p:cNvPr id="14" name="Gekromde PIJL-OMHOOG 13"/>
          <p:cNvSpPr/>
          <p:nvPr/>
        </p:nvSpPr>
        <p:spPr>
          <a:xfrm>
            <a:off x="3275856" y="4869160"/>
            <a:ext cx="1152128" cy="432048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dirty="0" smtClean="0">
              <a:solidFill>
                <a:schemeClr val="tx1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651384" y="306919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x2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632086" y="479905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x2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685800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Century Schoolbook" pitchFamily="18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>
                  <a:solidFill>
                    <a:schemeClr val="bg1"/>
                  </a:solidFill>
                </a:rPr>
                <a:t>Er gaat niks </a:t>
              </a:r>
              <a:r>
                <a:rPr lang="nl-NL" sz="4400" dirty="0" smtClean="0">
                  <a:solidFill>
                    <a:schemeClr val="bg1"/>
                  </a:solidFill>
                </a:rPr>
                <a:t>verloren.</a:t>
              </a:r>
              <a:endParaRPr lang="nl-NL" sz="4400" dirty="0">
                <a:latin typeface="Century Schoolbook" pitchFamily="18" charset="0"/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De totale hoeveelheid water die van de berg stroomt </a:t>
            </a:r>
          </a:p>
          <a:p>
            <a:pPr algn="ctr">
              <a:buNone/>
            </a:pPr>
            <a:endParaRPr lang="nl-NL" sz="11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nl-NL" dirty="0">
                <a:solidFill>
                  <a:schemeClr val="bg1"/>
                </a:solidFill>
              </a:rPr>
              <a:t>i</a:t>
            </a:r>
            <a:r>
              <a:rPr lang="nl-NL" dirty="0" smtClean="0">
                <a:solidFill>
                  <a:schemeClr val="bg1"/>
                </a:solidFill>
              </a:rPr>
              <a:t>s gelijk aan</a:t>
            </a:r>
          </a:p>
          <a:p>
            <a:pPr algn="ctr">
              <a:buNone/>
            </a:pPr>
            <a:endParaRPr lang="nl-NL" sz="1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De hoeveelheid die het meer in stroomt</a:t>
            </a:r>
          </a:p>
          <a:p>
            <a:pPr algn="ctr">
              <a:buNone/>
            </a:pPr>
            <a:endParaRPr lang="nl-NL" sz="1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Zie figuur 3.3 blz. 80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20" y="2132856"/>
            <a:ext cx="2871595" cy="1794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685800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44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nl-NL" sz="4400" dirty="0" smtClean="0">
                  <a:solidFill>
                    <a:schemeClr val="bg1"/>
                  </a:solidFill>
                </a:rPr>
                <a:t>Er gaat niks verloren.</a:t>
              </a:r>
              <a:endParaRPr lang="nl-NL" sz="4400" dirty="0">
                <a:solidFill>
                  <a:schemeClr val="bg1"/>
                </a:solidFill>
              </a:endParaRPr>
            </a:p>
            <a:p>
              <a:pPr algn="ctr"/>
              <a:endParaRPr lang="nl-NL" sz="4400" dirty="0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6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556792"/>
            <a:ext cx="8229600" cy="4495800"/>
          </a:xfrm>
        </p:spPr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Als er in de eerste waterval 10 L/s stroomt en in de twee 8 L/s</a:t>
            </a:r>
          </a:p>
          <a:p>
            <a:pPr algn="ctr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nl-NL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Dan stroomt er 18 L/s het meer in.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20" y="2132856"/>
            <a:ext cx="2871595" cy="1794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685800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chemeClr val="bg1"/>
                  </a:solidFill>
                </a:rPr>
                <a:t>Rekenen met debiet </a:t>
              </a:r>
              <a:r>
                <a:rPr lang="nl-NL" sz="4400" smtClean="0">
                  <a:solidFill>
                    <a:schemeClr val="bg1"/>
                  </a:solidFill>
                </a:rPr>
                <a:t>/ stroomsterkte</a:t>
              </a:r>
              <a:endParaRPr lang="nl-NL" sz="4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ijdelijke aanduiding voor inhoud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34924891"/>
                  </p:ext>
                </p:extLst>
              </p:nvPr>
            </p:nvGraphicFramePr>
            <p:xfrm>
              <a:off x="827584" y="1628800"/>
              <a:ext cx="771519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1296144"/>
                    <a:gridCol w="1835209"/>
                    <a:gridCol w="1427827"/>
                    <a:gridCol w="142782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Grootheid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symbool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Eenheid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Stroomsterkte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I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Liter/seconde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l-NL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𝑑𝑚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r>
                            <a:rPr lang="nl-NL" sz="1800" dirty="0" smtClean="0">
                              <a:solidFill>
                                <a:schemeClr val="tx1"/>
                              </a:solidFill>
                              <a:latin typeface="Calibri" pitchFamily="34" charset="0"/>
                            </a:rPr>
                            <a:t> </a:t>
                          </a:r>
                          <a:endParaRPr lang="nl-N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b="0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L/s</a:t>
                          </a:r>
                          <a:endParaRPr lang="nl-NL" b="0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Volume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Liter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𝑑𝑚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b="0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</a:t>
                          </a:r>
                          <a:endParaRPr lang="nl-NL" b="0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Tijd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Seconde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s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b="0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</a:t>
                          </a:r>
                          <a:endParaRPr lang="nl-NL" b="0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ijdelijke aanduiding voor inhoud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34924891"/>
                  </p:ext>
                </p:extLst>
              </p:nvPr>
            </p:nvGraphicFramePr>
            <p:xfrm>
              <a:off x="827584" y="1628800"/>
              <a:ext cx="771519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1296144"/>
                    <a:gridCol w="1835209"/>
                    <a:gridCol w="1427827"/>
                    <a:gridCol w="142782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Grootheid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symbool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Eenheid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Stroomsterkte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I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Liter/seconde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1026" t="-108197" r="-10042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b="0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L/s</a:t>
                          </a:r>
                          <a:endParaRPr lang="nl-NL" b="0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Volume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Liter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1026" t="-208197" r="-10042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b="0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</a:t>
                          </a:r>
                          <a:endParaRPr lang="nl-NL" b="0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Tijd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Seconde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s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b="0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</a:t>
                          </a:r>
                          <a:endParaRPr lang="nl-NL" b="0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45390"/>
              </p:ext>
            </p:extLst>
          </p:nvPr>
        </p:nvGraphicFramePr>
        <p:xfrm>
          <a:off x="3707904" y="3573016"/>
          <a:ext cx="218390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Formule</a:t>
                      </a:r>
                      <a:endParaRPr lang="nl-NL" sz="3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 = V : t</a:t>
                      </a:r>
                      <a:endParaRPr lang="nl-NL" sz="3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 = V : I</a:t>
                      </a:r>
                      <a:endParaRPr lang="nl-NL" sz="3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 = I x t</a:t>
                      </a:r>
                      <a:endParaRPr lang="nl-NL" sz="3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6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685800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Rekenen met debiet </a:t>
              </a:r>
              <a:r>
                <a:rPr lang="nl-NL" sz="440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/ stroomsterkte</a:t>
              </a:r>
              <a:endParaRPr lang="nl-NL" sz="4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278322"/>
              </p:ext>
            </p:extLst>
          </p:nvPr>
        </p:nvGraphicFramePr>
        <p:xfrm>
          <a:off x="1403648" y="1628800"/>
          <a:ext cx="53543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784"/>
                <a:gridCol w="591480"/>
                <a:gridCol w="2978088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Voorbeeld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Verzamel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 =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nl-NL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L/s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 =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 L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 =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formule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 =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 : I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Invullen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 =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30L : 5 L/s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uitkomst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 =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s</a:t>
                      </a:r>
                      <a:endParaRPr lang="nl-N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7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685800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chemeClr val="bg1"/>
                  </a:solidFill>
                </a:rPr>
                <a:t>Maken </a:t>
              </a:r>
              <a:r>
                <a:rPr lang="nl-NL" sz="4400" dirty="0">
                  <a:solidFill>
                    <a:schemeClr val="bg1"/>
                  </a:solidFill>
                </a:rPr>
                <a:t>opgave </a:t>
              </a:r>
              <a:r>
                <a:rPr lang="nl-NL" sz="4400" dirty="0" smtClean="0">
                  <a:solidFill>
                    <a:schemeClr val="bg1"/>
                  </a:solidFill>
                </a:rPr>
                <a:t>6 </a:t>
              </a:r>
              <a:r>
                <a:rPr lang="nl-NL" sz="4400" dirty="0">
                  <a:solidFill>
                    <a:schemeClr val="bg1"/>
                  </a:solidFill>
                </a:rPr>
                <a:t>t/m </a:t>
              </a:r>
              <a:r>
                <a:rPr lang="nl-NL" sz="4400" dirty="0" smtClean="0">
                  <a:solidFill>
                    <a:schemeClr val="bg1"/>
                  </a:solidFill>
                </a:rPr>
                <a:t>19</a:t>
              </a:r>
              <a:endParaRPr lang="nl-NL" sz="4400" dirty="0">
                <a:solidFill>
                  <a:schemeClr val="bg1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67544" y="764704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903485" y="2276872"/>
            <a:ext cx="7848872" cy="2880320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1 dm³ = 1.000 </a:t>
            </a:r>
            <a:r>
              <a:rPr lang="nl-NL" dirty="0" smtClean="0">
                <a:solidFill>
                  <a:schemeClr val="bg1"/>
                </a:solidFill>
              </a:rPr>
              <a:t>cm³ = 1.000.000 mm³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1L = 1 </a:t>
            </a:r>
            <a:r>
              <a:rPr lang="nl-NL" dirty="0" smtClean="0">
                <a:solidFill>
                  <a:schemeClr val="bg1"/>
                </a:solidFill>
              </a:rPr>
              <a:t>dm³ = 1000 cm³ = 1000 </a:t>
            </a:r>
            <a:r>
              <a:rPr lang="nl-NL" dirty="0" err="1" smtClean="0">
                <a:solidFill>
                  <a:schemeClr val="bg1"/>
                </a:solidFill>
              </a:rPr>
              <a:t>mL</a:t>
            </a:r>
            <a:endParaRPr lang="nl-NL" dirty="0" smtClean="0">
              <a:solidFill>
                <a:schemeClr val="bg1"/>
              </a:solidFill>
            </a:endParaRP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1 L/s = 60 L/min = 3600 L/h 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Zorg bij berekeningen dat </a:t>
            </a:r>
            <a:r>
              <a:rPr lang="nl-NL" smtClean="0">
                <a:solidFill>
                  <a:schemeClr val="bg1"/>
                </a:solidFill>
              </a:rPr>
              <a:t>dezelfde stroomsterkte </a:t>
            </a:r>
            <a:r>
              <a:rPr lang="nl-NL" dirty="0" smtClean="0">
                <a:solidFill>
                  <a:schemeClr val="bg1"/>
                </a:solidFill>
              </a:rPr>
              <a:t>wordt gebruikt.</a:t>
            </a: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Dus niet </a:t>
            </a:r>
            <a:r>
              <a:rPr lang="nl-NL" dirty="0">
                <a:solidFill>
                  <a:schemeClr val="bg1"/>
                </a:solidFill>
              </a:rPr>
              <a:t>L</a:t>
            </a:r>
            <a:r>
              <a:rPr lang="nl-NL" dirty="0" smtClean="0">
                <a:solidFill>
                  <a:schemeClr val="bg1"/>
                </a:solidFill>
              </a:rPr>
              <a:t>/s vergelijken met L/min of cm³/s</a:t>
            </a:r>
          </a:p>
        </p:txBody>
      </p:sp>
    </p:spTree>
    <p:extLst>
      <p:ext uri="{BB962C8B-B14F-4D97-AF65-F5344CB8AC3E}">
        <p14:creationId xmlns:p14="http://schemas.microsoft.com/office/powerpoint/2010/main" val="24432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907704" y="1176337"/>
            <a:ext cx="4483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</a:rPr>
              <a:t>Opdracht 1</a:t>
            </a:r>
          </a:p>
          <a:p>
            <a:pPr eaLnBrk="1" hangingPunct="1"/>
            <a:r>
              <a:rPr lang="nl-NL" dirty="0">
                <a:solidFill>
                  <a:schemeClr val="bg1"/>
                </a:solidFill>
              </a:rPr>
              <a:t>Door een waterleiding verplaatst zich 24L water in 6 seconden. Hoe groot is </a:t>
            </a:r>
            <a:r>
              <a:rPr lang="nl-NL">
                <a:solidFill>
                  <a:schemeClr val="bg1"/>
                </a:solidFill>
              </a:rPr>
              <a:t>de </a:t>
            </a:r>
            <a:r>
              <a:rPr lang="nl-NL" smtClean="0">
                <a:solidFill>
                  <a:schemeClr val="bg1"/>
                </a:solidFill>
              </a:rPr>
              <a:t>stroomsterkte?</a:t>
            </a:r>
            <a:endParaRPr lang="nl-NL" dirty="0">
              <a:solidFill>
                <a:schemeClr val="bg1"/>
              </a:solidFill>
            </a:endParaRPr>
          </a:p>
          <a:p>
            <a:pPr eaLnBrk="1" hangingPunct="1"/>
            <a:endParaRPr lang="nl-NL" dirty="0">
              <a:solidFill>
                <a:schemeClr val="bg1"/>
              </a:solidFill>
            </a:endParaRPr>
          </a:p>
          <a:p>
            <a:pPr eaLnBrk="1" hangingPunct="1"/>
            <a:r>
              <a:rPr lang="nl-NL" dirty="0">
                <a:solidFill>
                  <a:schemeClr val="bg1"/>
                </a:solidFill>
              </a:rPr>
              <a:t>Opdracht 2</a:t>
            </a:r>
          </a:p>
          <a:p>
            <a:pPr eaLnBrk="1" hangingPunct="1"/>
            <a:r>
              <a:rPr lang="nl-NL" dirty="0">
                <a:solidFill>
                  <a:schemeClr val="bg1"/>
                </a:solidFill>
              </a:rPr>
              <a:t>Door een andere waterleiding is </a:t>
            </a:r>
            <a:r>
              <a:rPr lang="nl-NL">
                <a:solidFill>
                  <a:schemeClr val="bg1"/>
                </a:solidFill>
              </a:rPr>
              <a:t>de </a:t>
            </a:r>
            <a:r>
              <a:rPr lang="nl-NL" smtClean="0">
                <a:solidFill>
                  <a:schemeClr val="bg1"/>
                </a:solidFill>
              </a:rPr>
              <a:t>stroomsterkte </a:t>
            </a:r>
            <a:r>
              <a:rPr lang="nl-NL" dirty="0">
                <a:solidFill>
                  <a:schemeClr val="bg1"/>
                </a:solidFill>
              </a:rPr>
              <a:t>12L/min. Hoeveel water verplaatst zich door deze leiding in 1 uur?</a:t>
            </a:r>
          </a:p>
          <a:p>
            <a:pPr eaLnBrk="1" hangingPunct="1"/>
            <a:endParaRPr lang="nl-NL" dirty="0">
              <a:solidFill>
                <a:schemeClr val="bg1"/>
              </a:solidFill>
            </a:endParaRPr>
          </a:p>
          <a:p>
            <a:pPr eaLnBrk="1" hangingPunct="1"/>
            <a:r>
              <a:rPr lang="nl-NL" dirty="0">
                <a:solidFill>
                  <a:schemeClr val="bg1"/>
                </a:solidFill>
              </a:rPr>
              <a:t>Opdracht 3</a:t>
            </a:r>
          </a:p>
          <a:p>
            <a:pPr eaLnBrk="1" hangingPunct="1"/>
            <a:r>
              <a:rPr lang="nl-NL" dirty="0">
                <a:solidFill>
                  <a:schemeClr val="bg1"/>
                </a:solidFill>
              </a:rPr>
              <a:t>Door een derde waterleiding is 21L water verplaatst. </a:t>
            </a:r>
            <a:r>
              <a:rPr lang="nl-NL">
                <a:solidFill>
                  <a:schemeClr val="bg1"/>
                </a:solidFill>
              </a:rPr>
              <a:t>De </a:t>
            </a:r>
            <a:r>
              <a:rPr lang="nl-NL" smtClean="0">
                <a:solidFill>
                  <a:schemeClr val="bg1"/>
                </a:solidFill>
              </a:rPr>
              <a:t>stroomsterkte </a:t>
            </a:r>
            <a:r>
              <a:rPr lang="nl-NL" dirty="0">
                <a:solidFill>
                  <a:schemeClr val="bg1"/>
                </a:solidFill>
              </a:rPr>
              <a:t>was 7L/min. Hoelang duurde dit?</a:t>
            </a:r>
          </a:p>
          <a:p>
            <a:pPr eaLnBrk="1" hangingPunct="1"/>
            <a:endParaRPr lang="nl-NL" dirty="0">
              <a:solidFill>
                <a:schemeClr val="bg1"/>
              </a:solidFill>
            </a:endParaRPr>
          </a:p>
          <a:p>
            <a:pPr eaLnBrk="1" hangingPunct="1"/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78" name="Groep 7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79" name="Rechthoek 78"/>
            <p:cNvSpPr/>
            <p:nvPr/>
          </p:nvSpPr>
          <p:spPr>
            <a:xfrm>
              <a:off x="0" y="19050"/>
              <a:ext cx="685800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80" name="Rechthoek 7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chemeClr val="bg1"/>
                  </a:solidFill>
                </a:rPr>
                <a:t>oefeningen</a:t>
              </a:r>
              <a:endParaRPr lang="nl-NL" sz="4400" dirty="0">
                <a:solidFill>
                  <a:schemeClr val="bg1"/>
                </a:solidFill>
              </a:endParaRPr>
            </a:p>
          </p:txBody>
        </p:sp>
        <p:pic>
          <p:nvPicPr>
            <p:cNvPr id="81" name="Afbeelding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68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755576" y="1200151"/>
            <a:ext cx="2160240" cy="26776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Opdracht 1</a:t>
            </a:r>
          </a:p>
          <a:p>
            <a:pPr eaLnBrk="1" hangingPunct="1"/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= ?</a:t>
            </a:r>
          </a:p>
          <a:p>
            <a:pPr eaLnBrk="1" hangingPunct="1"/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</a:t>
            </a:r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24 L</a:t>
            </a:r>
          </a:p>
          <a:p>
            <a:pPr eaLnBrk="1" hangingPunct="1"/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= 6 s</a:t>
            </a:r>
          </a:p>
          <a:p>
            <a:pPr eaLnBrk="1" hangingPunct="1"/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V / t</a:t>
            </a:r>
          </a:p>
          <a:p>
            <a:pPr eaLnBrk="1" hangingPunct="1"/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24 L / 6 s</a:t>
            </a:r>
          </a:p>
          <a:p>
            <a:pPr eaLnBrk="1" hangingPunct="1"/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4 </a:t>
            </a:r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L/s</a:t>
            </a:r>
            <a:endParaRPr lang="nl-NL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8" name="Groep 7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79" name="Rechthoek 78"/>
            <p:cNvSpPr/>
            <p:nvPr/>
          </p:nvSpPr>
          <p:spPr>
            <a:xfrm>
              <a:off x="0" y="19050"/>
              <a:ext cx="685800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Rechthoek 7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Opgave</a:t>
              </a:r>
              <a:endParaRPr lang="nl-NL" sz="4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1" name="Afbeelding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82" name="TextBox 3"/>
          <p:cNvSpPr txBox="1">
            <a:spLocks noChangeArrowheads="1"/>
          </p:cNvSpPr>
          <p:nvPr/>
        </p:nvSpPr>
        <p:spPr bwMode="auto">
          <a:xfrm>
            <a:off x="6372200" y="1200151"/>
            <a:ext cx="2620506" cy="26776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Opdracht </a:t>
            </a:r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pPr eaLnBrk="1" hangingPunct="1"/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7 </a:t>
            </a:r>
            <a:r>
              <a:rPr lang="nl-NL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/min</a:t>
            </a:r>
          </a:p>
          <a:p>
            <a:pPr eaLnBrk="1" hangingPunct="1"/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= 21 </a:t>
            </a:r>
            <a:r>
              <a:rPr lang="nl-NL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</a:p>
          <a:p>
            <a:pPr eaLnBrk="1" hangingPunct="1"/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= ?</a:t>
            </a:r>
            <a:endParaRPr lang="nl-NL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= V / </a:t>
            </a:r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nl-NL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= 21 L / 7 L/min</a:t>
            </a:r>
          </a:p>
          <a:p>
            <a:pPr eaLnBrk="1" hangingPunct="1"/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= 3 min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987824" y="1200151"/>
            <a:ext cx="3267241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Opdracht 2</a:t>
            </a:r>
          </a:p>
          <a:p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= 12 L/</a:t>
            </a:r>
            <a:r>
              <a:rPr lang="nl-NL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</a:t>
            </a:r>
          </a:p>
          <a:p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V= ?</a:t>
            </a:r>
          </a:p>
          <a:p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= 1 h = 60 </a:t>
            </a:r>
            <a:r>
              <a:rPr lang="nl-NL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</a:t>
            </a:r>
          </a:p>
          <a:p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= I x t</a:t>
            </a:r>
          </a:p>
          <a:p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= 12 L/min x 60 min</a:t>
            </a:r>
          </a:p>
          <a:p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= 720 </a:t>
            </a:r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34216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  <p:bldP spid="8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834955" y="1176337"/>
            <a:ext cx="79295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deze les:</a:t>
            </a: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Kan </a:t>
            </a:r>
            <a:r>
              <a:rPr lang="nl-NL"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 </a:t>
            </a:r>
            <a:r>
              <a:rPr lang="nl-NL" sz="240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waterstroomsterkte </a:t>
            </a:r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uitrekenen </a:t>
            </a:r>
            <a:r>
              <a:rPr lang="nl-N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m.b.v. </a:t>
            </a:r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formule</a:t>
            </a:r>
            <a:r>
              <a:rPr lang="nl-NL"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nl-NL" sz="240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waterstroomsterkte </a:t>
            </a:r>
            <a:r>
              <a:rPr lang="nl-NL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V / t</a:t>
            </a: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7" name="Rechthoek 6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Stroomsterkte </a:t>
              </a:r>
              <a:r>
                <a:rPr lang="nl-NL" sz="4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/ debiet</a:t>
              </a: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493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TextBox 5"/>
              <p:cNvSpPr txBox="1">
                <a:spLocks noChangeArrowheads="1"/>
              </p:cNvSpPr>
              <p:nvPr/>
            </p:nvSpPr>
            <p:spPr bwMode="auto">
              <a:xfrm>
                <a:off x="607219" y="3203975"/>
                <a:ext cx="7929562" cy="85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𝑆𝑡𝑟𝑜𝑜𝑚𝑠𝑡𝑒𝑟𝑘𝑡𝑒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𝑉𝑜𝑙𝑢𝑚𝑒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𝑡𝑖𝑗𝑑</m:t>
                          </m:r>
                        </m:den>
                      </m:f>
                    </m:oMath>
                  </m:oMathPara>
                </a14:m>
                <a:endParaRPr lang="nl-NL" sz="2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2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219" y="3203975"/>
                <a:ext cx="7929562" cy="8583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0569876"/>
                  </p:ext>
                </p:extLst>
              </p:nvPr>
            </p:nvGraphicFramePr>
            <p:xfrm>
              <a:off x="1187624" y="1214393"/>
              <a:ext cx="6280666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3282"/>
                    <a:gridCol w="1125125"/>
                    <a:gridCol w="1528137"/>
                    <a:gridCol w="225606"/>
                    <a:gridCol w="115851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Grootheid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Eenheid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Eenheid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Stroomsterkte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I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l-NL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𝑑𝑚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r>
                            <a:rPr lang="nl-NL" sz="1800" dirty="0" smtClean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L/s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Volume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𝑑𝑚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Tijd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0569876"/>
                  </p:ext>
                </p:extLst>
              </p:nvPr>
            </p:nvGraphicFramePr>
            <p:xfrm>
              <a:off x="1187624" y="1214393"/>
              <a:ext cx="6280666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3282"/>
                    <a:gridCol w="1125125"/>
                    <a:gridCol w="1528137"/>
                    <a:gridCol w="225606"/>
                    <a:gridCol w="115851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Grootheid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Eenheid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Eenheid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Stroomsterkte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I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0319" t="-108197" r="-9083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L/s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Volume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0319" t="-208197" r="-9083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L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Tijd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</a:t>
                          </a:r>
                          <a:endParaRPr lang="nl-NL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/>
              <p:cNvSpPr txBox="1">
                <a:spLocks noChangeArrowheads="1"/>
              </p:cNvSpPr>
              <p:nvPr/>
            </p:nvSpPr>
            <p:spPr bwMode="auto">
              <a:xfrm>
                <a:off x="594329" y="4419110"/>
                <a:ext cx="7929562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nl-NL" sz="2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29" y="4419110"/>
                <a:ext cx="7929562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ep 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685800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Maken </a:t>
              </a:r>
              <a:r>
                <a:rPr lang="nl-NL" sz="4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opgave </a:t>
              </a:r>
              <a:r>
                <a:rPr lang="nl-NL" sz="44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 </a:t>
              </a:r>
              <a:r>
                <a:rPr lang="nl-NL" sz="4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t/m </a:t>
              </a:r>
              <a:r>
                <a:rPr lang="nl-NL" sz="44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19</a:t>
              </a:r>
              <a:endParaRPr lang="nl-NL" sz="4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896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Metriek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Lengte</a:t>
            </a:r>
          </a:p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1m = ….. dm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Stroomsterkte </a:t>
              </a:r>
              <a:r>
                <a:rPr lang="nl-NL" sz="4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/ debiet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1763688" y="2708920"/>
            <a:ext cx="63350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nl-NL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Metriek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76908" y="1711879"/>
                <a:ext cx="8229600" cy="4525963"/>
              </a:xfrm>
            </p:spPr>
            <p:txBody>
              <a:bodyPr/>
              <a:lstStyle/>
              <a:p>
                <a:r>
                  <a:rPr lang="nl-N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Oppervlakte</a:t>
                </a:r>
              </a:p>
              <a:p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1 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1 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=1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1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b="0" i="1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b="0" i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nl-NL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= ….. </m:t>
                    </m:r>
                    <m:sSup>
                      <m:sSupPr>
                        <m:ctrlPr>
                          <a:rPr lang="nl-NL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𝑑𝑚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nl-NL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endParaRPr lang="nl-NL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10 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=100 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908" y="1711879"/>
                <a:ext cx="8229600" cy="4525963"/>
              </a:xfrm>
              <a:blipFill rotWithShape="1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hoek 3"/>
          <p:cNvSpPr/>
          <p:nvPr/>
        </p:nvSpPr>
        <p:spPr>
          <a:xfrm>
            <a:off x="5741115" y="1889100"/>
            <a:ext cx="2340260" cy="2205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641215" y="1359063"/>
            <a:ext cx="5774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m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216390" y="2654098"/>
            <a:ext cx="8258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dm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021035" y="2655519"/>
            <a:ext cx="5774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m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623300" y="4227225"/>
            <a:ext cx="8258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dm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4" name="Rechthoek 13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Stroomsterkte </a:t>
              </a:r>
              <a:r>
                <a:rPr lang="nl-NL" sz="4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/ debiet</a:t>
              </a:r>
            </a:p>
          </p:txBody>
        </p:sp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7" name="Tekstvak 16"/>
          <p:cNvSpPr txBox="1"/>
          <p:nvPr/>
        </p:nvSpPr>
        <p:spPr>
          <a:xfrm>
            <a:off x="2627784" y="3933056"/>
            <a:ext cx="85792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nl-NL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  <p:bldP spid="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elijkbenige driehoek 10"/>
          <p:cNvSpPr/>
          <p:nvPr/>
        </p:nvSpPr>
        <p:spPr>
          <a:xfrm rot="11853620">
            <a:off x="7341585" y="3478947"/>
            <a:ext cx="1201911" cy="10073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lijkbenige driehoek 9"/>
          <p:cNvSpPr/>
          <p:nvPr/>
        </p:nvSpPr>
        <p:spPr>
          <a:xfrm rot="1199289">
            <a:off x="5565631" y="1436502"/>
            <a:ext cx="1208093" cy="102346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327195" y="1493785"/>
            <a:ext cx="2340260" cy="2205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547" y="10743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Metriek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09193"/>
                <a:ext cx="8229600" cy="4525963"/>
              </a:xfrm>
            </p:spPr>
            <p:txBody>
              <a:bodyPr/>
              <a:lstStyle/>
              <a:p>
                <a:r>
                  <a:rPr lang="nl-N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Volume / Inhoud</a:t>
                </a:r>
              </a:p>
              <a:p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1 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1 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1 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=1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b="0" i="1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b="0" i="1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b="0" i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nl-NL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= ….. </m:t>
                    </m:r>
                    <m:sSup>
                      <m:sSupPr>
                        <m:ctrlPr>
                          <a:rPr lang="nl-NL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𝑑𝑚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NL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endParaRPr lang="nl-NL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10 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10 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𝑑𝑚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=1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000 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09193"/>
                <a:ext cx="8229600" cy="4525963"/>
              </a:xfrm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hoek 3"/>
          <p:cNvSpPr/>
          <p:nvPr/>
        </p:nvSpPr>
        <p:spPr>
          <a:xfrm>
            <a:off x="5427095" y="2261005"/>
            <a:ext cx="2340260" cy="2205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197968" y="1200151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 m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318133" y="3969060"/>
            <a:ext cx="8258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10 dm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07015" y="3027424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 m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309280" y="4599130"/>
            <a:ext cx="8258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10 dm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3" name="Rechte verbindingslijn 12"/>
          <p:cNvCxnSpPr/>
          <p:nvPr/>
        </p:nvCxnSpPr>
        <p:spPr>
          <a:xfrm flipV="1">
            <a:off x="7767355" y="1493785"/>
            <a:ext cx="900100" cy="767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8318859" y="2411741"/>
            <a:ext cx="8258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10 dm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276402" y="1592492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 m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30" name="Rechthoek 2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smtClean="0"/>
                <a:t>Stroomsterkte </a:t>
              </a:r>
              <a:r>
                <a:rPr lang="nl-NL" sz="4800" dirty="0"/>
                <a:t>/ debiet</a:t>
              </a:r>
            </a:p>
          </p:txBody>
        </p:sp>
        <p:pic>
          <p:nvPicPr>
            <p:cNvPr id="32" name="Afbeelding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33" name="Tekstvak 32"/>
          <p:cNvSpPr txBox="1"/>
          <p:nvPr/>
        </p:nvSpPr>
        <p:spPr>
          <a:xfrm>
            <a:off x="2051720" y="3708321"/>
            <a:ext cx="101822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</a:rPr>
              <a:t>1000</a:t>
            </a:r>
            <a:endParaRPr lang="nl-NL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6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913784" y="1268760"/>
                <a:ext cx="8229600" cy="4525963"/>
              </a:xfrm>
            </p:spPr>
            <p:txBody>
              <a:bodyPr/>
              <a:lstStyle/>
              <a:p>
                <a:r>
                  <a:rPr lang="nl-N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Volume / Inhoud</a:t>
                </a:r>
              </a:p>
              <a:p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= ….. </m:t>
                    </m:r>
                    <m:sSup>
                      <m:sSupPr>
                        <m:ctrlPr>
                          <a:rPr lang="nl-NL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𝑑𝑚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NL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endParaRPr lang="nl-NL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1 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𝑚𝐿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= ……</m:t>
                    </m:r>
                  </m:oMath>
                </a14:m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84" y="1268760"/>
                <a:ext cx="8229600" cy="4525963"/>
              </a:xfrm>
              <a:blipFill rotWithShape="1">
                <a:blip r:embed="rId2"/>
                <a:stretch>
                  <a:fillRect l="-1704" t="-17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Stroomsterkte </a:t>
              </a:r>
              <a:r>
                <a:rPr lang="nl-NL" sz="4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/ debiet</a:t>
              </a: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2" name="Tekstvak 11"/>
          <p:cNvSpPr txBox="1"/>
          <p:nvPr/>
        </p:nvSpPr>
        <p:spPr>
          <a:xfrm>
            <a:off x="2666776" y="2348880"/>
            <a:ext cx="40908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nl-NL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752284" y="3473485"/>
            <a:ext cx="12731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cm³</a:t>
            </a:r>
            <a:endParaRPr lang="nl-NL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685800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Omrekenen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7584" y="1340768"/>
            <a:ext cx="8229600" cy="4525963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dm³ = 1 L          </a:t>
            </a:r>
            <a:r>
              <a:rPr lang="nl-N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nl-N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cm³ </a:t>
            </a:r>
            <a:r>
              <a:rPr lang="nl-N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1 </a:t>
            </a:r>
            <a:r>
              <a:rPr lang="nl-NL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mL</a:t>
            </a:r>
            <a:r>
              <a:rPr lang="nl-N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m = 10 dm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= </a:t>
            </a:r>
            <a:r>
              <a:rPr lang="nl-N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nl-N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 b x h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= 1m  x  1m  x  1m               = 1 m³ 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= 10 dm x 10 dm x 10 dm  = 1000 </a:t>
            </a:r>
            <a:r>
              <a:rPr lang="nl-N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dm³ </a:t>
            </a:r>
          </a:p>
          <a:p>
            <a:endParaRPr lang="nl-N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092227" y="2290604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1000 dm³ = </a:t>
            </a:r>
            <a:r>
              <a:rPr lang="nl-NL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m³  </a:t>
            </a:r>
            <a:endParaRPr lang="nl-NL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Gekromde PIJL-OMLAAG 4"/>
          <p:cNvSpPr/>
          <p:nvPr/>
        </p:nvSpPr>
        <p:spPr>
          <a:xfrm>
            <a:off x="6012160" y="2002572"/>
            <a:ext cx="1512168" cy="288032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Gekromde PIJL-OMHOOG 5"/>
          <p:cNvSpPr/>
          <p:nvPr/>
        </p:nvSpPr>
        <p:spPr>
          <a:xfrm flipH="1">
            <a:off x="5916126" y="2875378"/>
            <a:ext cx="1584176" cy="337597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367172" y="200852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:1000</a:t>
            </a:r>
            <a:endParaRPr lang="nl-N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397294" y="269071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nl-N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1000</a:t>
            </a:r>
            <a:endParaRPr lang="nl-N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268760"/>
                <a:ext cx="8229600" cy="4525963"/>
              </a:xfrm>
            </p:spPr>
            <p:txBody>
              <a:bodyPr/>
              <a:lstStyle/>
              <a:p>
                <a:r>
                  <a:rPr lang="nl-N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factor</a:t>
                </a:r>
              </a:p>
              <a:p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𝑘𝐿</m:t>
                    </m:r>
                    <m:r>
                      <a:rPr lang="nl-NL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= ….. </m:t>
                    </m:r>
                    <m:r>
                      <a:rPr lang="en-US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𝐿</m:t>
                    </m:r>
                  </m:oMath>
                </a14:m>
                <a:endParaRPr lang="nl-NL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endParaRPr lang="nl-NL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1 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= ……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𝑚𝑖𝑛</m:t>
                    </m:r>
                  </m:oMath>
                </a14:m>
                <a:endParaRPr lang="en-US" b="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nl-NL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nl-N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min = ….. s</a:t>
                </a:r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68760"/>
                <a:ext cx="8229600" cy="4525963"/>
              </a:xfrm>
              <a:blipFill rotWithShape="1">
                <a:blip r:embed="rId2"/>
                <a:stretch>
                  <a:fillRect l="-1630" t="-17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4205" y="282550"/>
            <a:ext cx="8229600" cy="1143000"/>
          </a:xfrm>
        </p:spPr>
        <p:txBody>
          <a:bodyPr/>
          <a:lstStyle/>
          <a:p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Stroomsterkte </a:t>
              </a:r>
              <a:r>
                <a:rPr lang="nl-NL" sz="4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/ debiet</a:t>
              </a: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2" name="Tekstvak 11"/>
          <p:cNvSpPr txBox="1"/>
          <p:nvPr/>
        </p:nvSpPr>
        <p:spPr>
          <a:xfrm>
            <a:off x="2411760" y="2416532"/>
            <a:ext cx="108234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1000</a:t>
            </a:r>
            <a:endParaRPr lang="nl-NL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620149" y="3573016"/>
            <a:ext cx="63350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  <a:endParaRPr lang="nl-NL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858373" y="4725144"/>
            <a:ext cx="63350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  <a:endParaRPr lang="nl-NL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547" y="10743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Metriek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493044" y="1268760"/>
                <a:ext cx="8229600" cy="4525963"/>
              </a:xfrm>
            </p:spPr>
            <p:txBody>
              <a:bodyPr/>
              <a:lstStyle/>
              <a:p>
                <a:r>
                  <a:rPr lang="nl-N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factor</a:t>
                </a:r>
              </a:p>
              <a:p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nl-N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= ….. L / min</a:t>
                </a:r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nl-N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3044" y="1268760"/>
                <a:ext cx="8229600" cy="4525963"/>
              </a:xfrm>
              <a:blipFill rotWithShape="1">
                <a:blip r:embed="rId2"/>
                <a:stretch>
                  <a:fillRect l="-1704" t="-17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Metriek</a:t>
              </a:r>
              <a:endParaRPr lang="nl-NL" sz="4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138009" y="2412177"/>
            <a:ext cx="85792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300</a:t>
            </a:r>
            <a:endParaRPr lang="nl-NL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</a:spPr>
      <a:bodyPr rtlCol="0" anchor="ctr"/>
      <a:lstStyle>
        <a:defPPr algn="ctr">
          <a:defRPr sz="4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683</Words>
  <Application>Microsoft Office PowerPoint</Application>
  <PresentationFormat>Diavoorstelling (4:3)</PresentationFormat>
  <Paragraphs>219</Paragraphs>
  <Slides>20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Kantoorthema</vt:lpstr>
      <vt:lpstr>Vergelijking</vt:lpstr>
      <vt:lpstr> </vt:lpstr>
      <vt:lpstr>PowerPoint-presentatie</vt:lpstr>
      <vt:lpstr>Metriek</vt:lpstr>
      <vt:lpstr>Metriek</vt:lpstr>
      <vt:lpstr>Metriek</vt:lpstr>
      <vt:lpstr>PowerPoint-presentatie</vt:lpstr>
      <vt:lpstr>PowerPoint-presentatie</vt:lpstr>
      <vt:lpstr>PowerPoint-presentatie</vt:lpstr>
      <vt:lpstr>Metriek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Over Betuwe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Tomassen</dc:creator>
  <cp:lastModifiedBy>Wim tomassen</cp:lastModifiedBy>
  <cp:revision>53</cp:revision>
  <dcterms:created xsi:type="dcterms:W3CDTF">2012-11-17T11:22:06Z</dcterms:created>
  <dcterms:modified xsi:type="dcterms:W3CDTF">2012-12-10T23:03:00Z</dcterms:modified>
</cp:coreProperties>
</file>