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95" r:id="rId5"/>
    <p:sldId id="287" r:id="rId6"/>
    <p:sldId id="288" r:id="rId7"/>
    <p:sldId id="289" r:id="rId8"/>
    <p:sldId id="294" r:id="rId9"/>
    <p:sldId id="290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emf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Met energie kun je dingen doen.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Scheikunde / chemische reactie.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jdelijke aanduiding voor inhoud 8"/>
              <p:cNvSpPr txBox="1">
                <a:spLocks/>
              </p:cNvSpPr>
              <p:nvPr/>
            </p:nvSpPr>
            <p:spPr>
              <a:xfrm>
                <a:off x="762000" y="1200151"/>
                <a:ext cx="8382000" cy="33944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SzPct val="100000"/>
                  <a:buFont typeface="Arial" pitchFamily="34" charset="0"/>
                  <a:buBlip>
                    <a:blip r:embed="rId5"/>
                  </a:buBlip>
                </a:pPr>
                <a:r>
                  <a:rPr lang="nl-NL" sz="36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Als een stof veranderd in een of meerdere andere stoffen dan noemen we dat een chemische reactie.</a:t>
                </a:r>
              </a:p>
              <a:p>
                <a:pPr>
                  <a:buSzPct val="100000"/>
                  <a:buFont typeface="Arial" pitchFamily="34" charset="0"/>
                  <a:buBlip>
                    <a:blip r:embed="rId5"/>
                  </a:buBlip>
                </a:pPr>
                <a:endParaRPr lang="nl-NL" sz="3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entury Schoolbook" pitchFamily="18" charset="0"/>
                  <a:cs typeface="Consolas" pitchFamily="49" charset="0"/>
                </a:endParaRPr>
              </a:p>
              <a:p>
                <a:pPr>
                  <a:buSzPct val="100000"/>
                  <a:buBlip>
                    <a:blip r:embed="rId5"/>
                  </a:buBlip>
                </a:pPr>
                <a:r>
                  <a:rPr lang="nl-NL" sz="33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Stoffen die vrij komen bij een verbranding zijn o.a. koolstofdioxide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33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nl-NL" sz="33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𝐶𝑂</m:t>
                        </m:r>
                      </m:e>
                      <m:sub>
                        <m:r>
                          <a:rPr lang="nl-NL" sz="33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nl-NL" sz="33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) en waterdamp </a:t>
                </a:r>
                <a:r>
                  <a:rPr lang="nl-NL" sz="33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3300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nl-NL" sz="33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𝐻</m:t>
                        </m:r>
                      </m:e>
                      <m:sub>
                        <m:r>
                          <a:rPr lang="nl-NL" sz="3300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2</m:t>
                        </m:r>
                      </m:sub>
                    </m:sSub>
                    <m:r>
                      <a:rPr lang="nl-NL" sz="33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cs typeface="Consolas" pitchFamily="49" charset="0"/>
                      </a:rPr>
                      <m:t>𝑂</m:t>
                    </m:r>
                  </m:oMath>
                </a14:m>
                <a:r>
                  <a:rPr lang="nl-NL" sz="33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) </a:t>
                </a:r>
                <a:r>
                  <a:rPr lang="nl-NL" sz="36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/>
                </a:r>
                <a:br>
                  <a:rPr lang="nl-NL" sz="36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</a:br>
                <a:endParaRPr lang="nl-NL" sz="3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entury Schoolbook" pitchFamily="18" charset="0"/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21" name="Tijdelijke aanduiding voor inhou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00151"/>
                <a:ext cx="8382000" cy="3394472"/>
              </a:xfrm>
              <a:prstGeom prst="rect">
                <a:avLst/>
              </a:prstGeom>
              <a:blipFill rotWithShape="1">
                <a:blip r:embed="rId6"/>
                <a:stretch>
                  <a:fillRect t="-3591" r="-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70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Scheikunde / chemische reactie.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Voorbeelden: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Openhaardvuur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Kaars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Koken op aardgas</a:t>
            </a: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https://encrypted-tbn1.gstatic.com/images?q=tbn:ANd9GcT4kE3zUzMFKWPX3yD1O9BB_VBR1HNkla55pHXCM4YTJ_oyJ2e3C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74" y="2025849"/>
            <a:ext cx="2619375" cy="17430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2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Vermogen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ijdelijke aanduiding voor inhoud 8"/>
          <p:cNvSpPr txBox="1">
            <a:spLocks/>
          </p:cNvSpPr>
          <p:nvPr/>
        </p:nvSpPr>
        <p:spPr>
          <a:xfrm>
            <a:off x="914400" y="1200151"/>
            <a:ext cx="7837957" cy="3546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nl-NL" sz="2400" dirty="0">
                <a:solidFill>
                  <a:schemeClr val="bg1"/>
                </a:solidFill>
              </a:rPr>
              <a:t>Het </a:t>
            </a:r>
            <a:r>
              <a:rPr lang="nl-NL" sz="2400" u="sng" dirty="0">
                <a:solidFill>
                  <a:schemeClr val="bg1"/>
                </a:solidFill>
              </a:rPr>
              <a:t>elektrische vermogen</a:t>
            </a:r>
            <a:r>
              <a:rPr lang="nl-NL" sz="2400" dirty="0">
                <a:solidFill>
                  <a:schemeClr val="bg1"/>
                </a:solidFill>
              </a:rPr>
              <a:t> van de lamp geeft aan </a:t>
            </a:r>
            <a:r>
              <a:rPr lang="nl-NL" sz="2400" u="sng" dirty="0">
                <a:solidFill>
                  <a:schemeClr val="bg1"/>
                </a:solidFill>
              </a:rPr>
              <a:t>in welk tempo</a:t>
            </a:r>
            <a:r>
              <a:rPr lang="nl-NL" sz="2400" dirty="0">
                <a:solidFill>
                  <a:schemeClr val="bg1"/>
                </a:solidFill>
              </a:rPr>
              <a:t> de lamp elektrische energie </a:t>
            </a:r>
            <a:r>
              <a:rPr lang="nl-NL" sz="2400" dirty="0" smtClean="0">
                <a:solidFill>
                  <a:schemeClr val="bg1"/>
                </a:solidFill>
              </a:rPr>
              <a:t>gaat verbruiken; </a:t>
            </a:r>
            <a:br>
              <a:rPr lang="nl-NL" sz="2400" dirty="0" smtClean="0">
                <a:solidFill>
                  <a:schemeClr val="bg1"/>
                </a:solidFill>
              </a:rPr>
            </a:br>
            <a:endParaRPr lang="nl-NL" sz="2400" dirty="0">
              <a:solidFill>
                <a:schemeClr val="bg1"/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r>
              <a:rPr lang="nl-NL" sz="24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>Het </a:t>
            </a:r>
            <a:r>
              <a:rPr lang="nl-NL" sz="24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>vermogen geeft aan hoeveel energie je per seconde gaat gebruiken als het apparaat aan staat.</a:t>
            </a:r>
          </a:p>
          <a:p>
            <a:pPr marL="0" indent="0">
              <a:buSzPct val="100000"/>
              <a:buNone/>
            </a:pPr>
            <a:endParaRPr lang="nl-NL" sz="2400" dirty="0">
              <a:solidFill>
                <a:schemeClr val="bg1"/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r>
              <a:rPr lang="nl-NL" sz="24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>Voor elektrische vermogen is dat het aantal watt.</a:t>
            </a:r>
          </a:p>
          <a:p>
            <a:pPr marL="0" indent="0">
              <a:buSzPct val="100000"/>
              <a:buNone/>
            </a:pPr>
            <a:endParaRPr lang="nl-NL" sz="2400" dirty="0" smtClean="0">
              <a:solidFill>
                <a:schemeClr val="bg1"/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r>
              <a:rPr lang="nl-NL" sz="24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>Voor een motor is het, het aantal pk</a:t>
            </a:r>
          </a:p>
          <a:p>
            <a:pPr marL="0" indent="0">
              <a:buSzPct val="100000"/>
              <a:buNone/>
            </a:pPr>
            <a:endParaRPr lang="nl-NL" sz="2400" dirty="0" smtClean="0">
              <a:solidFill>
                <a:schemeClr val="bg1"/>
              </a:solidFill>
              <a:latin typeface="Century Schoolbook" pitchFamily="18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 in huis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0584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14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208483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Denk is een huis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/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Wat doe je met apparaten in en om het huis en waardoor werken ze?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 in en rond het huis.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6" name="Picture 2" descr="https://encrypted-tbn1.gstatic.com/images?q=tbn:ANd9GcTFuo8BkrZam7EOOejB-KxoLSzJi0TYh2odUdI_Q3p3m0f68yd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19" y="657225"/>
            <a:ext cx="1803393" cy="13877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RmWSyppTGs_PTPcX6cD212d-2_P_PkZ0wo7OblvXLBTtVgjzeYD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888" y="1266825"/>
            <a:ext cx="3721388" cy="352807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ijntoelichting 2 14"/>
          <p:cNvSpPr/>
          <p:nvPr/>
        </p:nvSpPr>
        <p:spPr>
          <a:xfrm flipH="1">
            <a:off x="682640" y="4449165"/>
            <a:ext cx="2304256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486"/>
              <a:gd name="adj6" fmla="val -263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Stralingsenergie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9" name="Lijntoelichting 2 18"/>
          <p:cNvSpPr/>
          <p:nvPr/>
        </p:nvSpPr>
        <p:spPr>
          <a:xfrm flipH="1">
            <a:off x="-40193" y="2708920"/>
            <a:ext cx="2304256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777"/>
              <a:gd name="adj6" fmla="val -4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Licht en geluid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0" name="Lijntoelichting 2 19"/>
          <p:cNvSpPr/>
          <p:nvPr/>
        </p:nvSpPr>
        <p:spPr>
          <a:xfrm flipH="1">
            <a:off x="404178" y="1669397"/>
            <a:ext cx="2304256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777"/>
              <a:gd name="adj6" fmla="val -4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Warmte-energie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2" name="Lijntoelichting 2 21"/>
          <p:cNvSpPr/>
          <p:nvPr/>
        </p:nvSpPr>
        <p:spPr>
          <a:xfrm flipH="1">
            <a:off x="1556306" y="5075284"/>
            <a:ext cx="2304256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1789"/>
              <a:gd name="adj6" fmla="val -446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Bewegingsenergie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3" name="Lijntoelichting 2 22"/>
          <p:cNvSpPr/>
          <p:nvPr/>
        </p:nvSpPr>
        <p:spPr>
          <a:xfrm>
            <a:off x="6948264" y="4465153"/>
            <a:ext cx="2175128" cy="49085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7980"/>
              <a:gd name="adj6" fmla="val -231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Warmte-energie</a:t>
            </a:r>
          </a:p>
        </p:txBody>
      </p:sp>
      <p:sp>
        <p:nvSpPr>
          <p:cNvPr id="24" name="Lijntoelichting 2 23"/>
          <p:cNvSpPr/>
          <p:nvPr/>
        </p:nvSpPr>
        <p:spPr>
          <a:xfrm>
            <a:off x="7005384" y="3353315"/>
            <a:ext cx="217512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7980"/>
              <a:gd name="adj6" fmla="val -231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Warmte-energie</a:t>
            </a:r>
          </a:p>
        </p:txBody>
      </p:sp>
      <p:sp>
        <p:nvSpPr>
          <p:cNvPr id="25" name="Lijntoelichting 2 24"/>
          <p:cNvSpPr/>
          <p:nvPr/>
        </p:nvSpPr>
        <p:spPr>
          <a:xfrm>
            <a:off x="6948264" y="2276872"/>
            <a:ext cx="217512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7980"/>
              <a:gd name="adj6" fmla="val -231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Licht energie</a:t>
            </a:r>
            <a:endParaRPr lang="nl-NL" sz="1050" dirty="0">
              <a:solidFill>
                <a:schemeClr val="tx1"/>
              </a:solidFill>
            </a:endParaRPr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4572000" y="3057164"/>
            <a:ext cx="720080" cy="908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ijntoelichting 2 26"/>
          <p:cNvSpPr/>
          <p:nvPr/>
        </p:nvSpPr>
        <p:spPr>
          <a:xfrm flipH="1">
            <a:off x="2540" y="3569338"/>
            <a:ext cx="2304256" cy="6517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777"/>
              <a:gd name="adj6" fmla="val -4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Elektrische-energie, 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licht en geluid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Energie Omzetting als de energiesoort veranderd in andere energie vorm.</a:t>
            </a: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endParaRPr lang="nl-NL" sz="3600" dirty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5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Voorbeelden: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Elektrische energie naar licht.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Elektrische energie naar warmte.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Elektrische energie naar beweging.</a:t>
            </a: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0" name="Picture 2" descr="https://encrypted-tbn0.gstatic.com/images?q=tbn:ANd9GcQorcJ_Dg3zOqC9uwwPJl1I2PzoVRuSrWotpYoHgROV7a9mmIGxR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440" y="1265972"/>
            <a:ext cx="717369" cy="9238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lektronische, cartoon, ijzer, ontbijt, keuken, wafe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286397"/>
            <a:ext cx="1239575" cy="89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0.gstatic.com/images?q=tbn:ANd9GcQ8vceBrERC0pJxbHXMJuygnF7mAS523IHnZD2Fw5EaydrDKId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839" y="3438524"/>
            <a:ext cx="739161" cy="739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30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419224"/>
            <a:ext cx="8382000" cy="4818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Voorbeelden: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Chemische energie naar licht.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Chemische energie naar warmte.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Chemische energie naar beweging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74" name="Picture 2" descr="https://encrypted-tbn3.gstatic.com/images?q=tbn:ANd9GcRFiSAAgtM_wzGHn4833PettVcxv1DAgHEsrc2QsvjCDUn5a0jru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6250"/>
            <a:ext cx="1302417" cy="1800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155575" y="-6096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5" name="AutoShape 6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307975" y="-4572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AutoShape 8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460375" y="-3048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" name="AutoShape 10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612775" y="-1524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" name="AutoShape 12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765175" y="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9" name="AutoShape 16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155575" y="-8524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" name="AutoShape 18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307975" y="-7000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2" name="AutoShape 20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460375" y="-5476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94" name="Picture 22" descr="http://us.123rf.com/400wm/400/400/goodshotalan/goodshotalan1004/goodshotalan100400008/6754665-familie-kamp-vuur-cartoo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64904"/>
            <a:ext cx="1584176" cy="109704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s://encrypted-tbn2.gstatic.com/images?q=tbn:ANd9GcTfbZxa47X-HzPc4nc07dSgenCeDzgRnK7WTNfHep6MvhQaXVJbj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480" y="3828267"/>
            <a:ext cx="1557888" cy="9798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encrypted-tbn3.gstatic.com/images?q=tbn:ANd9GcTSAlxbSEiGN7Bz44siQAgCmVeD7MK5Hp0OKN5hXXwsR384IO28pQ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63372"/>
            <a:ext cx="1028700" cy="11096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1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Soorten energie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419224"/>
            <a:ext cx="8382000" cy="4818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nl-NL" sz="60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>Voorbeelden: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Veerenergie </a:t>
            </a:r>
            <a:r>
              <a:rPr lang="nl-NL" sz="2200" i="1" dirty="0">
                <a:solidFill>
                  <a:schemeClr val="bg1"/>
                </a:solidFill>
              </a:rPr>
              <a:t>(veer</a:t>
            </a:r>
            <a:r>
              <a:rPr lang="nl-NL" sz="2200" i="1" dirty="0" smtClean="0">
                <a:solidFill>
                  <a:schemeClr val="bg1"/>
                </a:solidFill>
              </a:rPr>
              <a:t>)</a:t>
            </a:r>
            <a:r>
              <a:rPr lang="nl-NL" sz="2200" dirty="0" smtClean="0">
                <a:solidFill>
                  <a:schemeClr val="bg1"/>
                </a:solidFill>
              </a:rPr>
              <a:t>.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Stralingsenergie </a:t>
            </a:r>
            <a:r>
              <a:rPr lang="nl-NL" sz="4400" i="1" dirty="0">
                <a:solidFill>
                  <a:schemeClr val="bg1"/>
                </a:solidFill>
              </a:rPr>
              <a:t>(magnetron, IR, UV, Licht, Röntgen, </a:t>
            </a:r>
            <a:r>
              <a:rPr lang="nl-NL" sz="4400" i="1" dirty="0" smtClean="0">
                <a:solidFill>
                  <a:schemeClr val="bg1"/>
                </a:solidFill>
              </a:rPr>
              <a:t>GSM)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Chemische </a:t>
            </a:r>
            <a:r>
              <a:rPr lang="nl-NL" sz="6000" i="1" dirty="0">
                <a:solidFill>
                  <a:schemeClr val="bg1"/>
                </a:solidFill>
              </a:rPr>
              <a:t>energie</a:t>
            </a:r>
            <a:r>
              <a:rPr lang="nl-NL" sz="6000" dirty="0">
                <a:solidFill>
                  <a:schemeClr val="bg1"/>
                </a:solidFill>
              </a:rPr>
              <a:t>. </a:t>
            </a:r>
            <a:r>
              <a:rPr lang="nl-NL" sz="4400" dirty="0">
                <a:solidFill>
                  <a:schemeClr val="bg1"/>
                </a:solidFill>
              </a:rPr>
              <a:t>(Chemische energie zit b.v. in voedsel en brandstoffen</a:t>
            </a:r>
            <a:r>
              <a:rPr lang="nl-NL" sz="4400" dirty="0" smtClean="0">
                <a:solidFill>
                  <a:schemeClr val="bg1"/>
                </a:solidFill>
              </a:rPr>
              <a:t>).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Bewegingsenergie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Zwaarte </a:t>
            </a:r>
            <a:r>
              <a:rPr lang="nl-NL" sz="6000" i="1" dirty="0">
                <a:solidFill>
                  <a:schemeClr val="bg1"/>
                </a:solidFill>
              </a:rPr>
              <a:t>energie </a:t>
            </a:r>
            <a:r>
              <a:rPr lang="nl-NL" sz="4000" i="1" dirty="0">
                <a:solidFill>
                  <a:schemeClr val="bg1"/>
                </a:solidFill>
              </a:rPr>
              <a:t>(energie door aantrekkingskracht van hemellichaam [bijv. </a:t>
            </a:r>
            <a:r>
              <a:rPr lang="nl-NL" sz="4000" i="1" dirty="0" smtClean="0">
                <a:solidFill>
                  <a:schemeClr val="bg1"/>
                </a:solidFill>
              </a:rPr>
              <a:t>aarde]) 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Elektrische energie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Kernenergie</a:t>
            </a:r>
            <a:r>
              <a:rPr lang="nl-NL" sz="6000" dirty="0">
                <a:solidFill>
                  <a:schemeClr val="bg1"/>
                </a:solidFill>
              </a:rPr>
              <a:t>: </a:t>
            </a:r>
            <a:r>
              <a:rPr lang="nl-NL" sz="3600" dirty="0">
                <a:solidFill>
                  <a:schemeClr val="bg1"/>
                </a:solidFill>
              </a:rPr>
              <a:t>Dit is de energie die opgeslagen zit in de kernen van atomen. </a:t>
            </a:r>
            <a:br>
              <a:rPr lang="nl-NL" sz="3600" dirty="0">
                <a:solidFill>
                  <a:schemeClr val="bg1"/>
                </a:solidFill>
              </a:rPr>
            </a:br>
            <a:r>
              <a:rPr lang="nl-NL" sz="3600" dirty="0">
                <a:solidFill>
                  <a:schemeClr val="bg1"/>
                </a:solidFill>
              </a:rPr>
              <a:t>                                    	                              Bij kernreacties komt deze energie vrij als warmte en </a:t>
            </a:r>
            <a:r>
              <a:rPr lang="nl-NL" sz="3600" dirty="0" smtClean="0">
                <a:solidFill>
                  <a:schemeClr val="bg1"/>
                </a:solidFill>
              </a:rPr>
              <a:t>stralingsenergie.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Magnetische energie</a:t>
            </a:r>
          </a:p>
          <a:p>
            <a:pPr>
              <a:buSzPct val="100000"/>
              <a:buBlip>
                <a:blip r:embed="rId5"/>
              </a:buBlip>
            </a:pPr>
            <a:r>
              <a:rPr lang="nl-NL" sz="6000" i="1" dirty="0" smtClean="0">
                <a:solidFill>
                  <a:schemeClr val="bg1"/>
                </a:solidFill>
              </a:rPr>
              <a:t>Thermische </a:t>
            </a:r>
            <a:r>
              <a:rPr lang="nl-NL" sz="6000" i="1" dirty="0">
                <a:solidFill>
                  <a:schemeClr val="bg1"/>
                </a:solidFill>
              </a:rPr>
              <a:t>energie</a:t>
            </a:r>
            <a:r>
              <a:rPr lang="nl-NL" sz="6000" dirty="0">
                <a:solidFill>
                  <a:schemeClr val="bg1"/>
                </a:solidFill>
              </a:rPr>
              <a:t> </a:t>
            </a:r>
            <a:r>
              <a:rPr lang="nl-NL" sz="3600" dirty="0">
                <a:solidFill>
                  <a:schemeClr val="bg1"/>
                </a:solidFill>
              </a:rPr>
              <a:t>(Warmte energie)</a:t>
            </a:r>
          </a:p>
          <a:p>
            <a:pPr marL="0" indent="0">
              <a:buSzPct val="100000"/>
              <a:buNone/>
            </a:pPr>
            <a:r>
              <a:rPr lang="nl-NL" sz="36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  <a:t/>
            </a:r>
            <a:br>
              <a:rPr lang="nl-NL" sz="3600" dirty="0" smtClean="0">
                <a:solidFill>
                  <a:schemeClr val="bg1"/>
                </a:solidFill>
                <a:latin typeface="Century Schoolbook" pitchFamily="18" charset="0"/>
                <a:cs typeface="Consolas" pitchFamily="49" charset="0"/>
              </a:rPr>
            </a:br>
            <a:endParaRPr lang="nl-NL" sz="3600" dirty="0" smtClean="0">
              <a:solidFill>
                <a:schemeClr val="bg1"/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4" name="AutoShape 4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155575" y="-6096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5" name="AutoShape 6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307975" y="-4572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AutoShape 8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460375" y="-3048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" name="AutoShape 10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612775" y="-15240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" name="AutoShape 12" descr="data:image/jpeg;base64,/9j/4AAQSkZJRgABAQAAAQABAAD/2wCEAAkGBhQQDxUUEhQVFRUWFBUVFBYXFBQXFxgXGxcVFBwXFxwYHSYeFxwnIBQdIDIkIygpLDgsFx4xNTAqNScrLCkBCQoKDgwOGg8PGi8kHyA1NTUqNSk1LCwsLC40KiwsLjAyLSwpKTAsLC8sLSksLDApKSwsLCwsLCwpNCwsKiwpLP/AABEIAIYAUgMBIgACEQEDEQH/xAAbAAEAAwADAQAAAAAAAAAAAAAABAUGAgMHAf/EADkQAAEDAQUFBgUDAwUBAAAAAAEAAhEDBAUSITEGQVFhgRMiUnGRwTJyobHRI0KCYqLhFCQzktIH/8QAGgEAAgMBAQAAAAAAAAAAAAAAAAQDBQYBAv/EACkRAAICAAUEAAYDAAAAAAAAAAECAAMEERIhMQUTQVEUMmFxofAiI8H/2gAMAwEAAhEDEQA/APcEXzEiISKL1pYyztGh4MFpMH0OvRSlS7S3ALTTkACo0dw8f6TyKwtjvetZzDHubBgtOY4RB0VdfjDh3ysGx4IlhRg/iEJrbceDPVUWbuLbFlYhlUBjzof2uPAcDyK0YKcqtS1dSHOJ21PU2lxlPqIilkcIiIhCIiISFel2NtFPC6QdWuGRaeIWObftpsNXs6p7Ro3O3ji12vrPBb5VW0NyC00iNHiSx3A8DyKSxVLsNdZyYfmOYa5VOiwZqfxO6674p2lmKmfmafiaeBCyG2919nWFRvw1NfnH5GfQqlsNtqWariZk5phwOhg5tdyWyvi0Mtl3OqM/b343tLfiB6Sq83DGUMrfMI+KTg71ZT/E7TBFbrY7aA1R2NQy9olrjq5vPmPssKu6x2s0qjajdWkEe46jJVWExBosB8HmW2Mw4vrI8jieo268m0TTD8g92DFuBiRPI6KWsztjVFSwteNC5jh1B/KnbLXp29maSZczuO5kaHqI+q1C3g3Gv6ZiZc0Htdz65GXKIiai0IiIhC4l44hHskQdDqsttDsexzTUoCHjPDudyE6FQ3O6LmozktSo7ZMcpU7bXd2doDxpUE/yGR9j6qBcd69i5zXf8dRpY8cJBAd0n0UOrbqj2BjnlzQZAJmDmMicxquhZOy8d4217fu81ldH9Pas3/dp33ef1WTn3mg9e6fuud5WLsapbu1aeLTp+Euulir0x/UD6d72V9tNY8VLGNWH+05H2KgAzE5ZbouA9yLVvDFdbWE5trYR8oBf7x0XZsRb8Fpwbqgj+TZcPpKz4DjkJMS4jhAzPopF11cFem4bqjD/AHBNV4lu8j+shPD4Ze1YnvMz1mUlUtC9u3tZpMPcpNl5H7nTAA5D7q6C1iOH3EyroU2MIiL3PEIi4Vaga0k5AAk+QzXDCeWXxSDLTVaNBUdHrPupVe6XGzU3tBLhJcBrhJkenuo9mpG02gk6Oc57uQmfcBae1udGGlqIJ5NBBw+Z0WLbJnYjjOam201hFHI5lVs5dhaTUeCMoaCIPMwdOCva9EPaWnQgg9RC5qHhcyqXGSx0AjwwAA7y3HoUAZRJ7DY2oyNdlxCkHYjiLgWzGWH8lZSCDwIOvkvQFib1s3Z13jcTiHk7P8jovDDIR3B2FnOrzLvYKtFpePFTP0cD7rery3Z619laqTt2LCfJ3d956L1ILR9KfVTl6Mquqppuz9iERFayrhUu2Fq7OxvjV0M/7HP6SrpZb/6A/wDQpjjU+zXFLYttNLEeozhV1XKD7lDdDuxomqcg4kExOFgkYo4A5nlnuUulf8OYx7Wte+n2gYHHE5ucvZlhM4SQJmOeSmWaxNdZ2MM/C05EggxqCMwcys1Q2OwW0WiXl7QA1kd3EBAOKYDJ70a7o3rPYdKyCHljc+piZsg4ESNImd0ayqavtEG1W04bjew1KTCTie3MCDoCcOQPLOSrSz0wKYaNGgMnyGGfosrS2MDLYLRDy8RhEDs8QENcXYpAyDowzlHNGHWsk65GZpbutwrMxCCMgHNzDjAkt4iZA+UqBtPY5pioNWHP5T/mFZWKxCkwNaSYAEkyTAgdMtBkuVto46T28WuH0SrZHiS1NocMJhV6vdVq7WhTf4mNJ84zXk7SvStkD/sqf8vTG5WPSGIdlk/V1BRWlyiItHM7CzO31GbM0+GoPqC33WkqPDQSTAGZJ0A4rN3nbX21r6NBgLYE1HyAD8QgazofI6JXFZGsp5PEZwxK2B/A5nGxPxUmEb2t+wXG1sJgwSBOJoME/afLmq/Zu1Sw0nZOpkiDrE6dDl6K1qsJGRgjQ6jyI3hZWWLjSxE40HzlhLQNJgegXaTChurVR+1p4ESZ/HVLPZ3uM1T5MAgDmc+8esLuW085SYFxqmGnyP2XJV1/Wzs6Bz7zu63rqegleZ1FLMAJj26L1e57J2Nnp097WNB84z+q8/2duipVd2jGgikQ6Do9wzwj7+i9Au28212S3Ij4mnVp5/lXPSq9GbNyePtO9Vt1EIvA5+8mIiK8lLKO/apdUZS/aWuqOHiwloDfKXT0C+7MmBWb4azjPHEGv946Kfb7sZXAxSC0y1zTDhuMH2XKwXeyg3CycyXOJMucTvJ3nJIih/iO4TtGO4va0+ZQbRbPvFT/AFFn+MfGzxcxxPEb/NR7vvhlXI91+9hyM8p1WwhV15bP0bRnUYMXiHdd6jXqoMT08WHUmxk1WKGQWzxwfMr0UF+yzm1hTpWio0YS7vZxnG4j7LsOxdR3x2p5HAA/+lWfA3E8RjXV5b8GdVvvqnRGZxO8IOfXh1VbYLnrW+pjfLKfi5cGA6+en2Vzs/s9Qa+oC3G6nUgF+fd0BjSZDt25agN4JvDdO1fysO3qcsxYq2qG/s/5IL8Fks5wthjG5Aak8PMk/VU1ixMrUnH4nveHgaQ7HUI8mkZdeK0drsjatNzHfC4Qf8KHYbjbSfjL31HAENLyO6DrEAZnjqn7qXaxNOyiJJYoVs+TLFEROxefURF2E+SoVpvmjTOF1RuLwiXO9GyVMqCQd2SylnovoNwOpVJGrmNLw8+KW5ydc0nir3qA0LnJqa1f5jJtntRfbGvgta4FjQcjADnSRukk5cgri121lIS9wHAbyeAGpPkqi7LK99VtRzCxjA6MWTnOIjTcAJ1zzUW31RTtFQ1siT+m4g4cEDJp0BmZCVW+yuguw3JkxrV30g8CcrHWLK7HnLtHOY4cMZL2+hEdVplm7BRNeqxwBFJjseIgjG4TAaDnAmSeQC0imwGvtkv5MjxGWrafURFYReEREQhEREIRERCIXwoiIT6iIiEIiIhCIiIT/9k="/>
          <p:cNvSpPr>
            <a:spLocks noChangeAspect="1" noChangeArrowheads="1"/>
          </p:cNvSpPr>
          <p:nvPr/>
        </p:nvSpPr>
        <p:spPr bwMode="auto">
          <a:xfrm>
            <a:off x="765175" y="0"/>
            <a:ext cx="7810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9" name="AutoShape 16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155575" y="-8524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" name="AutoShape 18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307975" y="-7000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2" name="AutoShape 20" descr="data:image/jpeg;base64,/9j/4AAQSkZJRgABAQAAAQABAAD/2wCEAAkGBhQSEBUUEBISFRUUFxUVFBgWFRcUGBcXGRQVGBQXFBYXHCYeGBklGRcVHy8gIycpLCwsGB4yNTAqNSYrLCkBCQoKDgwOGg8PGikkHyUsLCwvLSwsKSwpLCwpLCksKSksLCwsLCwsKSksLCwsKSkpLCwsKSksLCksLCksLCwsLP/AABEIALsBDgMBIgACEQEDEQH/xAAbAAACAgMBAAAAAAAAAAAAAAAABQQGAQIDB//EAEsQAAIBAwIDBQQGBwQIBAcAAAECAwAEERIhBRMxBiJBUWEycYGRBxQjQlKhM2JygpKx0RVTssEWJDRjc6Lh4pPD0vAlQ0SDo7PC/8QAGgEAAgMBAQAAAAAAAAAAAAAAAAMBAgQFBv/EACsRAAICAQMCBQMFAQAAAAAAAAABAhEDEiExBEETFCJRYTJxgUKRocHRsf/aAAwDAQACEQMRAD8A9wooooAKKK5zXCoMuyqPMkD+dRYEfiXE0hXLdT0A6mq5c9p5W9jCD0Go/M/0rp2juYpdJSTLLkYAOCD5HpmkdczqM8tVRewmcnex3kv5G9qRz+8R/KuJYnqSfjmsUYrG23yLsyGPma6x30i+zI4/eNccUYoTa4Aa23aWVfaIceowfmKnHtf5Rf8AP/21XMUYpy6jIu5bUywHte3hEP4j/Sj/AEvb+7X+I/0qv4oxU+Zye4a2WIdrz4xf8/8A211TtenjG49xB/pVYxRUrqsnuGtlwi7TwnqWX3qf8s1Og4jG/sOp9MjPy61QaKZHrJd0W8Rno2azVHseNyxH2iy/hY5+R6irpBLqUMOjAH5jNbcWaORbDIys6UViuctwq+0QKc2lyWOtFL5ONKPZBP5D86jNxpvBVH50l54LuRqQ5opEeLSHxA+H9a1/tOT8X5D+lU81AjUh/RmkK8Vk8x8q6rxp/EKfmKldTANSHNFKTxzyT8/+la/2234F+ZqfMY/cNSHFFLI+Nj7yke45pjHIGAI6HcU2OSMuCU7NqKKKuSFFFFACzjvEjDHlR3mOBnoNs5qnTTs5y5JPmd6vfELBZUKt7wR1B8xVVvOzkqeyNY816/FevyzXP6qE29uBU02LM1it5ImU4YEe8EVFe9QOsZdQ7glV8SACTj5H5Vz6YqmSKxmsohPQE+4Z/lXOKdWJCMrFSQwBBKkHBDAdCDtvRTCjpRWKKggzRWKKAM0ViigDNFYooAzQKxRQBYuEcAjYB2cSei7L7jnc+7arIFqs9lbVw5fBCEY3+8cjBHu339as9dnp0tFpUaY8EDiV8U7q9T+Q/rSZnJOScmm3FbIt3l3IGCPT0pPWTqXLVvwVldmaKxRWYqZorFFQBmisUUAZzRWKKAJVkyZ+0HuO/wCYp1FdIfZZfn/lVborTjzuCqiylRas0Uq4Oz75zp8M+fpTWuhCeqNl1uFFFFMJCiiigDBFUj6S7Yxrb3UajVbyrkAAZDEEA+90RP36vFJO2qqbC45hwOUxB8nG8eB4nWFwKholcintj2rEduiWzfaXKBkZdikJAzL6Eg4X1Ofumqr2J7OJcXQJQcu2UMcbHUQViTI3wBqY/srnrSDOhSzlsKu+TnSijuoP1VGwH+ZNXbs12qtbO0VQZJZWPMm5SFhrbHd5jaY8KoVB3ui0lNSfwOlHTGhp2o4XHbW0kyswKgBFOCGkY6Y1892IyfAZPhSrsvwe4uLfmu8bB2PL7uglF7urYHZmDEemPOkvabtQ/EcLHG6xxaydB5pDlSoeRlGiPSpbGo/eJPQUmm46zKI3u3KKAgSNmlAVcAKEtdMBwAMBpM+6lyw432FeCmi68SiFv+nkhTyDSoCfcpOo/AUjm7URKQqrK5PQKmkn9kSFS3wBpJa8XsYe9JbXso+9h7e2U/uxSaz7i5+Nehdhe1FpPI0NpYy25VNbnlRqoGe7rdHJLE5wDucHyNUXS42+SrwqPNkDh8E0y6ha3KD/AHsYQn3DUTUz+x5v7p/lV6AoxUvo4C/DR50ykHBBBHUHY/KsV6BcWqOO+qt7wD+ZqD/Ydu24UfuscfkcUmXRvsyrxlNoq4js3B+E/wATV3j4FAOkSn35b/ETULo5vug8Nlc4DczcxRGWK5GoHdQPE+hq5CtAgUbYAHwAqu9ne1SzGQSSR/pF5QBA7j7Rxtv+lGMkde+K34sbxxq7GJVsWWuE9kr+0N/PofnUZOORNMIVfVIQxIUFgoXGrWw7qndRgnPeFMKY0nyWFUnBPwt8/wCoqO/CZB0APuP9cU9opD6eDK6UV08PkH3D8MGsfUX/AAN8qseKMUvysfcjSVC7ulibTIdLYBxvnB6dKnW/D3dQwAwwBBJxsRkbUg7YnN03oiD8if8AOrrwl8wREeMaf4RVY9PG2hksSSTIcfBD95vkP61KThMYG4J9Sf6VNorRHDBditIhjhUf4T8zXSOxQdEH8/51IoqyxxXYKQYooophIUVmigDFFZrFAGCa85+kPj3MlFtGe7EQ8xB6ydY4/wB0EOfXR5Grj2n44LW2eTALezGp+9I2yD3Z3PoD5V5AoPixYkksx6sxOWY+pYk/GlZJUqHYo27GPZ7gpu7gRByihGd2ABIAIVQM7ZJPjnZTVg7TcJsuGW4leH6zIziOLnuWUuQSCy40KoCk7Lk4x41O+jGyxDNMRvJLoB/UiGkD+Nparf0x8R5ssdoRqSJOe433dtaRDbyVZD72HlUJKMbJbcp0ilcW41LO326yyBfZRVCwJ5cqLVpUDzIJ9TUNLmR20RqNXgoJmf8A8OLP5mrT9GPZO3lWaSaJJQrRIqyIQY35euUaWZsrl1Abx05wKvj2yW88Ui24MOiSJ1hizoJZHSTlxjLL3WU6QSNSnpnC9NvcZraWx5bw7srczFtIVXjOG5xIcN/dqqqVjJGDnfZlJzkV6b2A4/bIiW31Z7OWQalWUh+ew2dlnG0rgggqcMMY0gDZZaMYJpYZrWWa2vy31fmONYYIQ8UzSEaNajUqg5AUjGQQG79nEktBbzHzbWmxSUu0nMiPVSsjEg9cfGm2o8CnqnyXaql257ZG0AihwZnGcncIu+DjxY4OB6En1YdjOLSXFmjTY5yGSGYjoZIZGjZsfradWP1q8r7WX3NvZ3ztrKg+idwf4armm4x2Kwjb3Il/xiaf9NNI/ozHH8Ps/lUREz0xjx6AfEnYfGvSL/spCUQQwxnvKXIbQ7R6TkRyHIUk6N/LVggkEQobG4VBHpjLIJWSOKVVILYWMzSP3io72dLEnUQSwG+ZYm92x7lXCJP0f8HmSZtc7osWCYdWoNrXuk4JTT+z4ivRKqPBmKXcAYIHe2KyBMaQUKEYwAMDvgbDY1bQ48xWrDtGhGTkWdo7eWSBo4VDGQqjZYIBGT9oS2CfZ1DYE94fCl8T7FNHMk8gi5MRaWRY10BpZ20StkHUdCYYljhs7KMbekA1pPCHUq4DKwKsCMggjBBHlinp0KasrHYbgKwrLKuoieRnj1HOmPOwQbBUJywA+7o8qtVaxxhQAoAAAAAGAAOgA8q2JqCUGaM1GvL0RjJBOdgB4nBPj02FQJ+O4I0rkAZbPX72wxsD3SfHO3TqEzzQh9TJUW+Bvmo1vxSGRiscsTsvUK6sR7wDkV5v2n7Vm6mlggR5VjLIdvsUCe3LKcgSHIOlW7oAzuWFKeJI0cayhC7xqn1gELqRQOZFypEwUcRszl0wcPnYIVA8m+yLKI949ca7mVvDUVHuXCj+VWfsiWeJSzd2LUiqD49SW89iAB6E+7z+yvA/syGQEB0c4DMh/vAOkitlW9dJ2DCrZ2N4oEkMbdJMaf2h4fEfyFUg/VY+auGxdxWaBWa0mUxRWaKAMUVmigDGKMVmigDGKMVmuN3dLGjO5wqKzMfJVBJPyBoA81+kLinNuxED3LcDI/3rjJP7sZQD/iNVazWWuWkZpH9qVmkb0LnOn90EL7lFaSdD7jWOTuRugqies9ibXl8Ptx4tGJD+1ITK35uaqnbrs7brfx3N3CrQToLeSQll5MytmB2ZSNKuCUz0BCZq69mf9itv+BD/APqWp11aJKjJIqujgqysAwZTsQQdiK11tRiTp2VLgvZ2G0DrboVEjBmBd33AwDl2JG1TLt3CkxoHYEd0toyM74bBAbHTOB5kdaQ8ZsW4YoNveR8o7R2tzrlb9m2kjzNj9Uq4HoOmnD+1sz6BJYlC5A/2mMgE9M93I3295HnWaVRe7NULktkcUu+H3bs5t5GmRxrxbzmRZEJC5aFSuoFTg6vu07k4qY0aadSkYwEjwGldicKMKSNbHCrGMnfc+CxeI3d0kbNHDaR75YvLJISSVUEokSBj06v4VXmvLpH5rPDLKWVI5ChH1dZHVC0EJJjyATknvEZGrG1GqKkotk6JOLklweh9k+FtBaqsoHNdpJpcHIEksjSOoPiFLac+OnNeSdpeFNb3UsbZ9osh80Ykqf8AL3g1Yb3tTdW00PNvU0O25kiXScEZUgEaRuO9qUDpvVgubUTzxRXqxS69YR0RoXUqhcgjmNqQgHfIwcbHOaZmx6tjNin+rsV/shxNmKwHmMoGScl8DGwzsI0G3mSTgejuaLQ2GeVFV2dnLHRygFKrk7Fix0Y3OFbbcGsXvAoRc8uNSiQIjjlsyOZJTIGLSqQ5GlF7urTvuDgYgX3BA7KjS3THUSpM8jrjSxw0ZJQkHA3G4Ixg5xXwZJGiM+5vwTiizcSDZ0oEdU1bbBTuc9MnUavsEaOoZd1YAqQTggjIIrzWxtI43YXFtr5ZU9xyQVZtKOInxkE7Y1sQRjB2Ju1v2qhOVUSF09pFQkqB4n7oHpmjDGUFUxORpvYaAaGA8DUmuSlZEDA5DAMp9CMitYiQ2knI8K0CjviiiofGeIciCSbSX5alyoOCQu5x64zUAZ4jbhkOrPdBYY65CnzBHTI3B61UOK3nLjTWQftkBJ7pwzMzLkbMCqkAY66ffV0trpZEV0IZXAZSPEEZBrzzjvDZY2DTlDyk5gPNKoRrGF0NtryMggDJCDbGDkzYnKcWtuz25QxcNE9pMqxRdcWlxKqoVZiUXAVWAOrQT79ajfAxEt7hdRaOaKRnOuFQu5Ih5Q5gUZVUQMMbDLnxp1xFdLKLZQZQiCVWOiPAUBOYwBKyY6YBOPa20mlY5hLGCOCJ3VSXMjOcs3shTGqq5IJzuMhSVO2ZhgljShHj5HRy42rlyiFwXhsKcSwI1WMjlsuVMfOdEeRY1ZdQx9h0OkZ9keF7PZ+3z+hTPhgY/lVbv4YxZ25txKGEh0ggNIZSzcwSMcjmc0ZY5GdLAMM5q1cMnd4laVNDnOpfLc4/LFOjSekQ7a1EoCs4rGaM00oZxRisA1tQBjFGKzRQBiiiigAqsfSNcabBl/vHijPqrSLrHuKhgfTNWeqN9KNx3LaPzkeT4JEy/wCKVT8KrLgtHdoolYZc7ee1ZxRWM3nrvZKYPYWzDxgi+YRQfzFSeN3ZitppFODHFI4PkVRiP5Uj+je61WWjfMUkqfAuZE/5JFHwqf21BPDrsLjJglAycDdDtmtt7Wc9qnR5/Y2YXvtlpXVeZI5LyOcDOXbfGei9B4CpTLkYNcb+GeGSESCELMzqVXWzLpiZ92Olc7AdD410lmVBl2VR5sQo+Z2rz+WM1L1cnpMUoOHp4GF7xLmQxqT39f2n7gyG/eLRt/EPCl08JZcAgHKkEjIyrBhkZG2R51pb3UbkmN42IGDpdWOM7Z0npnNd6ieSTkpPZoiGKKg49mKLa6nuVj1opaRXaEQExvHMIZFDSNI/sIx30kHIGzZ0n0Xs7CDcXDkAspjiViNwBFG7AHwBLgke6q12Q7Pxs07mW4V0dlCo4CiOXTMdI0kgFyQd/uDFWrhbRoXS3xgE6u8ZG1HBYu2SS2+5Y5rsxy2tU3ZwckYwbhBULOKxsbucK5RituwOlXyuJV6N+sG9enrSy54c7MOaYZMEEZiKZ2I3OtvMHbHT5de0/GcXKcnQ8qIwl1NhRG5GhWKgnXrQkDGw1fiFK5eLXDeNuuPJJHPzMij8q1Y3rjaF+JGKpku04Uky8zk2/UhdRkbIR2CsAdsZBIHr61MXh07SKqGOGKPDcyI6WUZ76KrKVAOBnIxsPEbVkX90irDFPCNKnbRpkK5OMFtYwOmy+VRLiUHIuUkdgjyDmSCZWCYLaVJwDuPuDrWXIskd6CM1LZMuSdoY7ZRHFxDmaAFCclbogDz+rBCvxNdrHtc8sgVDCzEHSGSe21YzkDmIwzjfAJ6HypP/AKJ3apkKoCqTjmRldkBAChBga9W+SdPrvUHgkguJoeTllDxyMwBKoEIkIZx3dfdC4znJ8gaTKWSPJfTGuS5cU7RTxxMxhKHujWWjkiTU6rrfDK+lc6j3RsNyOoxwy/eXm28ziQBVIfSqlo5RIpDBe7qBRtwBkEbbZM67iVo3WTZWRg3h3SpDHPuzVf8Ao/u1ksxhEV1OmQqqrrIUFXbSNzpIBPmD50rxZaeSYwehyrgh/R9xxoy9lId0L8vP6pIlQfEFh6FvKrRxay5+M6dttxkdQwOPMEZHvPvHm3aNuXfzTQnBjmjOR+Plhn+GpXHxr1IHO/nUeNLszX1uJRcci/Ur/JVDfG2lkikEspJWUFI1GQ+rckvnOVKbkn7LOd64z3yTAQrBOnOlj732S4bmK5fIlJBGktsD06VL45wxXugGkdOcsKDDBdg0+vSMZJxoXY7GXPhWvD+FLFdorSSHQZDGrFN+5iI50hmHLabfPtRnPSnrqMldjIseLTbu/wCBnwzikdqJBdTIO+WZz3Qz90EKgJxlRG4UZOGPXBNdh9Idj/f/AP45f/RXS74TDLnmxI+oAHUNQ26YB2B6bjB2HlSPivZazijLi21NlVRBNOuuR2CRrkSbAsRk+AyfCpXU3SomCxfrv8Uc+0/bxJMQ2d0qFl1PIFcnGcBU7vdPUlvAYx1yKY8B1avroLfiM1wG/iwT+dNJ+y0ERmkeSJvqqK8kcpkMbc4d18FjojUkqg7zMY2yc4In8P7DWveQSzSBRHIJRIU1CVSwUp7K4ABAAHddMjO5MkZy9SkdLp+owYvRpf3pGeAdtpbc4ubiOeHxOXaZB+JW0DmAdSG72OhJ7p9OSQEAggggEEbgg9CK8v412OijVWiUFejmR87kgKxaQ4GScbY8KtXYfipeMwvs0ACr4dwd0DHmMY+VGHK1LRL8MydWscnqxqi0UUCitphCiiigArzf6TJs3UKfghdvi8ij/wAs16RXl30ht/8AEPdbwfnLdf0FLyfSMxfUiuUZoorKbS4/Rjd4mniP31jlX3qTHJ+XJ+dWztWhNpJgE40MwAySiyo0mANz3FbavMeAcU+rXUUpOFDaJP8AhyYVif2W5b/uGvUOMdoobZcysM7AKCoJJ6AFiACeuCRn1rTBrTuY8iqQnvBBPH32idM6gwkAAO+GWRWBU4J3BHU0lk4pw61y6mJm/Ep57+7nSMQPi4qudrr97xw0fD5rfTrPOWESO+pcZY6FAwd86yaX8OmXI5dpmUbapZULZA30uxZzj06ClpRb5RaWSSWysb8V7XNdMht7aR1RiVkIMex0ba5MAqyFlZRnvKpBOkE6EXL9XigHlGOc/wDHIAg/gNBkuT923T3tLKfyVB+dY+rTn2rhR+xCo/ORn/lQ/LXct2L8TqqqOyNJOBKVfLSSOy4zLIzqSAdGqMEJpBJ20+JqLa8sxRSKoWKRVEiJqjQN0BaNTglXyh1ZwG9KY2LsGeN3LldLKxCglGG2QoA2ZXGw8BSuO6jt5J4piqxuWkXPQhwC6ADc5J2x5GtbUJ4/TwzCpTjN6t2hg1lEN0QIRsDHmI438UxnqdjmsYcezIT6Oob810n+dJ7bteuApVsjIMjDbAOFYquWJIwSNt871ceBcJhuY+bzJblMlSFDW0YYe0pQfaHqPacggjbeuapZMfc6MlB7tCefhxkiWR8syS6QkSknoV2Pt5yR0xt86kng7NBpjjEcgSbmhxqdwSDGpKscsQQN2OM9CdqbycYhtrjlCARxqUbCgDvct8lUAyw3jBIye4dvPtccOErm5tZGjZ/vrpkQ7AYIwMjYd0kjI6CryyN7sptFbDiHtLBGGaWYaHGU7wbWCSECgDOrSFGkeJO3Wq1xrjrQWsKQkB+UialIOhVUK2kjIzk6QR5E+AqyT28J0l7eGR2AJJiTJPj1Unrmql2rt1WXvxcqGSJUVkQBUdZGbBUADfPv39NlZ81xtI09HCMsqUuDlfcQaGxEIdmlmQT3Ls7NojcDSmSc5ZdI8+v4hTG3uDw6xRNhc3DFlU/cLaRlh5KunbxYn1wls4ys8Rkw8cz28ZI3GqJ4RjJ6dxQw81ceRxJ7R273fFeSDjGiMHrpUJzJGx55ZveQKQrdnUUYSag/p3k/x2/BGsbdJpFtogxXmcy4lc7sqHLt+qOu58WHrVu7I8fNybgE6gkrNG3+6dnKD4AbehA8KUW9sGeS14fGBGoKzSsC3MkGw1PggohydI6kbDHVt2ZaGKV7eFuawTmzS5BBfUFCbbbAnAB29Tml446bj/Jm6qcckXt9vj5Y1k4LC04uGQNKqhUZiWCjfdFJ0q2/UDNajgMP1k3JUtLgKrMSwQAY+zU7JnJzj18zlhmir2zlFd7Q8TaOVVEpRdAPd89TZ17HG2nGduvrVU7R9oJ8xCObUATICeUwLLkYyFA2B3H6w8qs/GLSFrmT6xIEUxx6AzKgLHWrOusFXKgKACDgknG4xRLjhs07wwae8AHOV0yKpPc1kgDWsWCAzd4A9TTow4Y+FF1tb9CsMt1Ciqyo0UxIZAzLurkj7M6idJOQc9Qdq7Q8TiaZbezWJ17zztEy6YgR3CSuVZ3YY05zhSegpWl1M0JiVAJ40/1wy/omO+TyCMzFlGS66FOd3JBUTOH2UsEbraJae1qw4mVmJAGWzK7LsAFBI2H3avLPjhtJ0XTvfuWCW1V0MbDKsNJHmKj9j7JObNLCPssLEjE6uYys7TOD4rkqgI6lG9DUaxtfrSnnyuwU6ZIFQQBWwDplAZncYIPt6GBB7wqw276AAoAUAAADAAAwAAOgA2qVkgpJiZyvYZ0VpFKGGRW9b001sJCiiipADXk/buXPEpB4iKAY8cYkOceWW616wagcU4LDcLpniSQDpqG6+qt1U+oIqslaovCWl2eNUYr1A/R/Y/3JH/3pgP8AHW0XZCwQ5+rQsf11Mv8AjyKzuCXLH+MvY8pBEmpVBk2OpYwZCFx3tQXOBjzwKt/Z+2bkpJNqM7Bw7NguArumgEE6SdALYOWZiTnYVfI5I0XSiAL5BQo+VVu+4JIrFrZl0k5Mb5Iz0ypBBU7DfI2G4YjNIzVVRZVZLe52/steud+urCke/OM/HV8aVcSs0YanUNvEDnq4aWNAhPUn7TUp6qdJBGWyGC66fVk9/OYj34EPWtv9GbiXBln5RByOWoJQnI1JksOZgkCRidOTpRTvWWMGnuyzmqK+rqqtl8ojyqHYjBVZXVCW2Hsgb+PWulpFJN/s8Mkg/H+jj/8AEfAb9wNTG0hsoCBbQPdvH3RIxEioV2wJZSI1I/3QJHlTF+NXR35dug9TLKfniMVd6b3IuT4Qh4pwGS2VbmeSLAPLkVAQqI/R2lcgtiQIPZUAMTXnnGeMi4lJAHLwAoxhmVSTkt1XOs7eAI8a9Km7XSvMbWSCOTPtarWcQno28mthp2G+MZrnY8KtYnd5bAksxcsjC6Cklj3Y5FV0xqbAVT4dcVrhn0w0sV4T1a2tyqdk4ucy8vhSSoSoaQGVwBkZOudjH64zv4CvYPqWlVSIiNVGAFUKPkMAf9aotxYK8fOuYy5xq0NhlhQ76ERhpyq9TjLENv0FM+EFElVHlQRyh+TGZO+nLLAv3jtC2hwB0UqPx4VLl4nHYtODStjeWEHmLIFfu76gGB3HUHaudvacmLEaqqOdRA8zgZPl7IqZbyW5yiSxMSMECVGbHXoD6VKSJWjAUhlI2IIII6ggjY0ttixDxntBBbSRpJKFbQGHdY7EsAdgfI1wXttbMCJHaRSMFREWB94I3ptxmwl5am1081SoBfGNOTq67ZGR5+O1JpuB3WgvecRMSKMty8qB+8NHuwB86lUy8aI/CeGwTCZbdpkUTQTxrJGV0lM5SPU2ZMqr9PZBXrjfaXhcv9oxXMeWDMqzELpMbGLR30zsukofHBBzS3g3CRczt9WMwiUaZZ5G+1cHGUjwBo1D3tpO5GdJd8dUR3CRzFzaXMYgKlmxG6EaCDnO+VznOe9nOnYa3pGiOaUW/doxadnUZRazXWRCqKIYpBGWJUO7TKRqYszHAHRQD1JqwcM4LDbgrBGEzjV1JOOmWYkmqZxbgP1c/wCtxtcW+wEy92eEdAJD0dRsO9kbAbbLU+24bdKgk4feieM+yk3e/dy2cEbZHcI9OlDV9xLlJrnYuNFYXOBnrgZx0z44rNKFBSXtBw0aZLkPIskUE2jSVAGFZ+pUsMkDOGGcCnVLe0sbNZXCxqzM0MqqqgkkshGAB1O9XjJpoBRc2ztCvMeOUaVAaSDVIpYAalaJ0xufAA9OviwtIXjVVIjIAALLlCdt2KYIJJ3Pe8agy9oLdtSF5UKMAwMU8ZUgBgrHRgbEHGehFd4+0Vsx2uYPdzEB+ROa42fzE1U0/wBjYnHszqh03sen/wCbDMHHmInhMZPuMsg/fp3SLh0ivfOVZWCW0YBUg7yTyk7j/gr8qe10cCrHFP2M2T6mbxS6Tn50wV8jIpZUqyk6j410OnyU9Isl1gmtJZgo3qDJMW6/KtOTMoEEqS8A6b1He6Y+nurliisU805EgTnrRRWCw8xSSTNJL/jrw3OhodcRjDq0Z+0GG0yZRtmAJToc4YbN4O6XcX4VzgrIwWSPVoJGVIbGtHAIOk6VORuCqnfGCImNXuaR9prU/wD1ESn8MjCFh70l0sPlSzjnGY7gLDBKJFd/tzESyiII7FTKvdGpgikA5IZvWhuGXZ25VufU3D6ffp5GfhUmHsqGGbqV5T+FGaGJf2VRtTEebsemQBUoZUE+bEpzIxRDy4ozoJXusxAGUjx7CDIBI3zkDGM1l+FQopZUWMgE617rjAzkv7TeZ1Eg+Oa62MGjmKGZwJpgrNjLYchs4ABIcMuQN9JrjxVHbSgQtGc83DICQMYTvso0tvkjOwx97IW71UbFurPNe2vau8FwIxJJCojiYKhMerVGrMxI3PeLDGdsYq1/Rtxqe4t3NwS+hwqSHqwxlgSOuk439ceFO7sxTEJNbPI27BGt+ceoyQVDLjJG4PjU2C2mCgR2UioNgM28W36sZkGB79NPlNShpURK9MrciLeW8hLqoysqquosPs9ir907nKkYwOvXHWufFZIYyhuADGpYJqiV1jLkkcx8Eqp1NpzsNTemON3wubWzluIRknpyuYoA+6ogOMdT1J361Gl0KukPaxuc5Z1mt5JM9RN9ZMnNHowOPDFVjFruDkmNr7hUU0LRsq6XUrlVXIBGAyHGMjqCKa9gOHLBw6GJSTo5qkn8QnkV8AdF1A4HlVY4XZ8uLSoL7scwXuhcHcDTy8KB+Id75Crr2cmVrcKkYjETNEUVi4BQ4OGIBbPXJGc5zvRVRqxeV3vQzqLxHhkc6aJkDLnI6gg+BUjcH3VKoqogj2FikMaxxLpVeg3PvJPiSdyah9pODfWrdoxpDbMhOcBh54GQCCyn300oovewvuRuHQOkKJM4d1XSzAEBvDJB8cYz571D4f2ehgmeSLUnMGCgbEeRvlU8/wAhvjGTU+6VivcznbocEjxAPgfiPeOtI5bs9w75Z1RdXUY1MGDb6lO+N87r1zVJZGiyVlioqH9ZZoyVADAjpvthSSNXoenvpbb8Xfm4IY5QuVJ04XUFXu4wG2Y7bbny2jxFSYaWPqVdoL50VI4TpmnbQhwG5agappdJ2OlOmdtTID1pqD4iqCZHtb54irzM0YWwBJICtIztGzY7qg7sx6LB+yDqwRjKXqexSV1sOBMlqqQwIzyNqMcatl3JOXllc9BqJLSt4k9TgVzneSVAJI1M9tNE7op1BgGBPLL4yrws2nON8g4wcOuDcIECnJ1yyd6aUjBkb/8AlBnCp0UeuSccT4ZrIkjYJKo05b2HTJOiUfhySQw3UkkZBIOvzactLW3Arw6V9zpwpoGQvbrGAxw2lBGdQ6rIuAQwz0bcZqbVO7DNPNNPdSYWOXSgUbg6CQoViASFXILfeLH8OBcaw5ElJpDvuFbI+DWtdII8n4f0qsU29gMTSZJPyrTNbOmCRWtErb3AM0ZooqoEG8mYNgE4ABABK565JIx0wB5DO/tCotw+wd8lWOFOCdS50rjHQnGrw9vO2DhjeAaN+mVyeukagCw8iATv4bmkt1DgRoBozLDgAYAAkU509CFYINvxYzvSJpOeiTfq/ZV8/IxOlarYb2l3kBWzqwAScHLAd72Sd9id8ePka1nvSrkADAxnY5OwOxzt1wNjk+VcbCPUFcAhTvuQegZQBjfxzk42GMb114nAGAJUMB1yurHUjwzjO/vwfWrLxNFzVP434/0r6b24OFtfkOVcsTjLDSTpbu+AGw9vzzgfFmrAjIOQdx4j4VW7Vi1y6rgkmNcNldIWJ3PgTjJ29GGCMb2KGPSoGc4HXpnz28N87VaCkueOV77+/wBiG0+CFc8Bhdi2GRmOS0bshJ82A7rH1YGow7Mr4zXJHlrRfzWMH86c0UwlSkuGLrLgUcT6wZWYBgC8jNgNpyFXoPZUZxnb1OWNFFBVtsXcb4mYYwUUO5YYXPVVBeQ+/QrAfrMtT1uAV1BgVwGznbSRkE+GMEHeq3xzhT3UrB4SY4uXoZ2KqWVlldlVDrk7wjXHdBMeNQqt2/Z2U2/KkkeK6knhmwDqRdeCqKhOkKiRtGfawICBsQDqhijKPO5RyaLm/B7O7UPy4ZFyw1J3Q2CQyloyNa5G4JKkqPIUwtbRIowkShVXOAM+ZJ3O5JJJJOSSd6g8Ut5Y7YJZ4DLgDVn2RnJJG+Sdyeu5qv3fFWjkiuGkLDQwdBkbqRsw8D3h4eHvylQclyaIY3NclgfihIO4AA1MR1RQDnOc7ZwNWB0O2xIl2N6HUZzqxk5UrnpuM+8fOkt9NzbaSZEJDxMcgLkAxZ3yQdgdWB1z55pjwWPUiv4d8LgeAcqpJzudKjoB1rMozu/xv/X/ADf2KypPSyRLxIDIAPUAE4Ckk465JA67kdAfTPS0utY3wGHUZz5bjxxuPDz8qhX0arIGJ0jqd+6ckh8q2VOBjYAHvHzqF2ZXVHGQMacFjkYyyasDxJw6jPp7qE5t8cf33/0j0jebiKLnckjOQB5A564BAwc4NJO0VqyRo6sCuvA2IILxSRxNqzudTgdB7WfCtu0tvpjkYawCoGwLKNT98/qn1yPCmFtYLJCBIvdYxyBQxGCNLDcYwcgdPL1NWj9SclsisuGkxiIFAIA2JOc5Oc9ck7mkj8N03sXtMhikzqGQChAUZA8RKdj+GntFXTp2Q1YGtZJAoLMQAASSdgABkk+gGTS7tDqEIZHdCkkbEoRnTrCvkHIYaWJwRg4FU6btTLclIJ/9XSa3MjNpZXVlkZSJFORFktGTlsYTrh8UfJdRbL7Y3iyxJImdLqGGRgjPgR4HwIrpPArqyOoZWBVlYZBB6gg9RSvsqjJbCN3LtEzoznYsdRYOR5sGVv3qb1H2Iap0aQwqihUUKqgBQBgADoABsBW+aKKkgM1OtY8Dfqa420Gdz0/nUytvT4q9TIZxng1e+oTKR1ppWrxg9aZlwKe65CxZmjNSZLLyNcGjI6g1hnjlHlEmtKOPwIkPNAC8l45cqu+lXGpdvDSW288U3rjd2qyIyPurjDDONveKrF07IkrVGnDE0wRA9RGmffpBP51JzWsUYVQq7BQAPQAYA3raoe4IV/VG+vczT3DBgtt+k17Z3yToz4U0ooqW7BKgoooqpIZozRRQAVwayQyrKVGtVZFbyViCRj4dfDLeZz3oosDSWPUpB8QR8xVRbs/9XmjGQyzyMOmCGZ4mZRv0KI/wBzmrjXC5slkMZbOYn5i4OO9pZd/MYY7UyE9JOqSi0nybpCAukDbGMfzzmo/B7Ew28UTMGMaBSwGMkdTgk1MoqtuqK1vYA0r7P2TRRurLp+1kKjb9HkLFjB27iqPhTSii9qCt7OF9aiWJ4ySBIjISOoDKQSPnXWKPSoHkAPkMVtRiovaifkKKKKgDhe2wkieM7B0ZM+WpSMj1Gc/ConDOEhFRpQrT95ncD70gUSKmfuYVVAPgi+NMqKkCNZcPjhDCJQgZtZAzjVpVdh0UYVRgYG3SpNFdo7Qnrt/78qtGEpPYDiKlQWni3y/rXeOAL0+ddK24+nreRFmAKzRRWogKKKKkArGKzRQBza3U+Ark1kPAmpNFLeKL5QEM2R8CK0Nq3p86n0Ut9PAmxf8AVm8vzrHIbyNMaKr5WIWLvq7eRrItm8vzphRR5WIWQBaN6fOthZHxIqbRVl08EFkNrLyNcmt2Hh8t6Y0Zol00GFioiimbVoYVPgKRLpq4YWL6KmPbr5fzrg8YFIljcSTlRRigCl1uAUV2jiBqQluvlTY4nIgg1kKT0BNT44x5D5V0FPj018sLIK2rH095rqlkPE1KzRTo9PBBZokQHQVvWM1mnpJcEBRRRUgFFFFAH//Z"/>
          <p:cNvSpPr>
            <a:spLocks noChangeAspect="1" noChangeArrowheads="1"/>
          </p:cNvSpPr>
          <p:nvPr/>
        </p:nvSpPr>
        <p:spPr bwMode="auto">
          <a:xfrm>
            <a:off x="460375" y="-54768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98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ep 3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35" name="Rechthoek 3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Soorten energie</a:t>
              </a:r>
              <a:endParaRPr lang="nl-NL" sz="4000" dirty="0"/>
            </a:p>
          </p:txBody>
        </p:sp>
        <p:pic>
          <p:nvPicPr>
            <p:cNvPr id="44" name="Afbeelding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cxnSp>
        <p:nvCxnSpPr>
          <p:cNvPr id="8" name="Rechte verbindingslijn 7"/>
          <p:cNvCxnSpPr>
            <a:stCxn id="16" idx="6"/>
            <a:endCxn id="14" idx="2"/>
          </p:cNvCxnSpPr>
          <p:nvPr/>
        </p:nvCxnSpPr>
        <p:spPr>
          <a:xfrm flipV="1">
            <a:off x="4269443" y="3078912"/>
            <a:ext cx="576859" cy="11455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19" idx="7"/>
            <a:endCxn id="14" idx="3"/>
          </p:cNvCxnSpPr>
          <p:nvPr/>
        </p:nvCxnSpPr>
        <p:spPr>
          <a:xfrm flipV="1">
            <a:off x="4072925" y="3231664"/>
            <a:ext cx="929324" cy="47537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18" idx="0"/>
            <a:endCxn id="14" idx="4"/>
          </p:cNvCxnSpPr>
          <p:nvPr/>
        </p:nvCxnSpPr>
        <p:spPr>
          <a:xfrm flipV="1">
            <a:off x="5378738" y="3294936"/>
            <a:ext cx="0" cy="61197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5" idx="5"/>
            <a:endCxn id="14" idx="1"/>
          </p:cNvCxnSpPr>
          <p:nvPr/>
        </p:nvCxnSpPr>
        <p:spPr>
          <a:xfrm>
            <a:off x="4074136" y="2610248"/>
            <a:ext cx="928113" cy="31591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17" idx="4"/>
            <a:endCxn id="14" idx="0"/>
          </p:cNvCxnSpPr>
          <p:nvPr/>
        </p:nvCxnSpPr>
        <p:spPr>
          <a:xfrm>
            <a:off x="5378738" y="2280687"/>
            <a:ext cx="0" cy="58220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14" idx="6"/>
            <a:endCxn id="20" idx="2"/>
          </p:cNvCxnSpPr>
          <p:nvPr/>
        </p:nvCxnSpPr>
        <p:spPr>
          <a:xfrm>
            <a:off x="5911174" y="3078912"/>
            <a:ext cx="792248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846302" y="2862888"/>
            <a:ext cx="1064872" cy="432048"/>
          </a:xfrm>
          <a:prstGeom prst="ellipse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soorten</a:t>
            </a:r>
          </a:p>
        </p:txBody>
      </p:sp>
      <p:sp>
        <p:nvSpPr>
          <p:cNvPr id="15" name="Ovaal 14"/>
          <p:cNvSpPr/>
          <p:nvPr/>
        </p:nvSpPr>
        <p:spPr>
          <a:xfrm>
            <a:off x="2845019" y="209297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beweging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Ovaal 15"/>
          <p:cNvSpPr/>
          <p:nvPr/>
        </p:nvSpPr>
        <p:spPr>
          <a:xfrm>
            <a:off x="2829443" y="289045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licht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Ovaal 16"/>
          <p:cNvSpPr/>
          <p:nvPr/>
        </p:nvSpPr>
        <p:spPr>
          <a:xfrm>
            <a:off x="4658738" y="1674665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warmte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Ovaal 17"/>
          <p:cNvSpPr/>
          <p:nvPr/>
        </p:nvSpPr>
        <p:spPr>
          <a:xfrm>
            <a:off x="4658738" y="3906913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elektriciteit</a:t>
            </a:r>
          </a:p>
        </p:txBody>
      </p:sp>
      <p:sp>
        <p:nvSpPr>
          <p:cNvPr id="19" name="Ovaal 18"/>
          <p:cNvSpPr/>
          <p:nvPr/>
        </p:nvSpPr>
        <p:spPr>
          <a:xfrm>
            <a:off x="2843808" y="361828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chemische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Ovaal 19">
            <a:hlinkClick r:id="" action="ppaction://noaction"/>
          </p:cNvPr>
          <p:cNvSpPr/>
          <p:nvPr/>
        </p:nvSpPr>
        <p:spPr>
          <a:xfrm>
            <a:off x="6703422" y="2544164"/>
            <a:ext cx="1692368" cy="106949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2000" b="1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Wat een machine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wezen nodig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heeft om iets 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kunnen doen.</a:t>
            </a:r>
            <a:endParaRPr lang="nl-NL" i="1" dirty="0">
              <a:solidFill>
                <a:srgbClr val="4F81BD">
                  <a:lumMod val="60000"/>
                  <a:lumOff val="4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Ovaal 20"/>
          <p:cNvSpPr/>
          <p:nvPr/>
        </p:nvSpPr>
        <p:spPr>
          <a:xfrm>
            <a:off x="6307298" y="552495"/>
            <a:ext cx="2484616" cy="118042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wet van behoud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 ontstaat niet uit het  </a:t>
            </a: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verdwijnt niet in het  niets</a:t>
            </a:r>
          </a:p>
        </p:txBody>
      </p:sp>
      <p:sp>
        <p:nvSpPr>
          <p:cNvPr id="28" name="Ruit 27"/>
          <p:cNvSpPr/>
          <p:nvPr/>
        </p:nvSpPr>
        <p:spPr>
          <a:xfrm>
            <a:off x="0" y="471291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 in J of Cal</a:t>
            </a:r>
          </a:p>
        </p:txBody>
      </p:sp>
      <p:cxnSp>
        <p:nvCxnSpPr>
          <p:cNvPr id="37" name="Rechte verbindingslijn 36"/>
          <p:cNvCxnSpPr>
            <a:stCxn id="21" idx="4"/>
            <a:endCxn id="20" idx="0"/>
          </p:cNvCxnSpPr>
          <p:nvPr/>
        </p:nvCxnSpPr>
        <p:spPr>
          <a:xfrm>
            <a:off x="7549606" y="1732919"/>
            <a:ext cx="0" cy="81124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/>
          <p:cNvSpPr txBox="1">
            <a:spLocks/>
          </p:cNvSpPr>
          <p:nvPr/>
        </p:nvSpPr>
        <p:spPr>
          <a:xfrm>
            <a:off x="6271374" y="3792855"/>
            <a:ext cx="1280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komt van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</a:t>
            </a:r>
          </a:p>
        </p:txBody>
      </p:sp>
      <p:cxnSp>
        <p:nvCxnSpPr>
          <p:cNvPr id="39" name="Rechte verbindingslijn 38"/>
          <p:cNvCxnSpPr>
            <a:stCxn id="40" idx="0"/>
            <a:endCxn id="20" idx="4"/>
          </p:cNvCxnSpPr>
          <p:nvPr/>
        </p:nvCxnSpPr>
        <p:spPr>
          <a:xfrm flipV="1">
            <a:off x="7549606" y="3613660"/>
            <a:ext cx="0" cy="113764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al 39">
            <a:hlinkClick r:id="" action="ppaction://noaction"/>
          </p:cNvPr>
          <p:cNvSpPr/>
          <p:nvPr/>
        </p:nvSpPr>
        <p:spPr>
          <a:xfrm>
            <a:off x="6829606" y="4751307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bron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703421" y="1658612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Ovaal 41"/>
          <p:cNvSpPr/>
          <p:nvPr/>
        </p:nvSpPr>
        <p:spPr>
          <a:xfrm>
            <a:off x="8844611" y="2171379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Tekstvak 42">
            <a:hlinkClick r:id="" action="ppaction://noaction"/>
          </p:cNvPr>
          <p:cNvSpPr txBox="1">
            <a:spLocks/>
          </p:cNvSpPr>
          <p:nvPr/>
        </p:nvSpPr>
        <p:spPr>
          <a:xfrm>
            <a:off x="7518386" y="1839928"/>
            <a:ext cx="1606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 van soort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veranderen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2505915" y="4242244"/>
            <a:ext cx="2152823" cy="812074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2339752" y="827253"/>
            <a:ext cx="2363125" cy="107773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uit 66"/>
          <p:cNvSpPr/>
          <p:nvPr/>
        </p:nvSpPr>
        <p:spPr>
          <a:xfrm>
            <a:off x="39695" y="4698355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in </a:t>
            </a:r>
            <a:r>
              <a:rPr lang="nl-NL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kWh of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Ws</a:t>
            </a:r>
            <a:endParaRPr lang="nl-NL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uit 67"/>
          <p:cNvSpPr/>
          <p:nvPr/>
        </p:nvSpPr>
        <p:spPr>
          <a:xfrm>
            <a:off x="-2425" y="2028142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in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Nm</a:t>
            </a:r>
            <a:endParaRPr lang="nl-NL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2339752" y="2385145"/>
            <a:ext cx="513220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ijdelijke aanduiding voor inhoud 2"/>
          <p:cNvSpPr>
            <a:spLocks noGrp="1"/>
          </p:cNvSpPr>
          <p:nvPr>
            <p:ph idx="1"/>
          </p:nvPr>
        </p:nvSpPr>
        <p:spPr>
          <a:xfrm>
            <a:off x="3598093" y="5433017"/>
            <a:ext cx="2808312" cy="1162623"/>
          </a:xfrm>
        </p:spPr>
        <p:txBody>
          <a:bodyPr>
            <a:normAutofit fontScale="47500" lnSpcReduction="20000"/>
          </a:bodyPr>
          <a:lstStyle/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Cal = </a:t>
            </a:r>
            <a:r>
              <a:rPr lang="nl-NL" sz="2000" dirty="0">
                <a:solidFill>
                  <a:srgbClr val="FFFF00"/>
                </a:solidFill>
              </a:rPr>
              <a:t>4,1858 </a:t>
            </a:r>
            <a:r>
              <a:rPr lang="nl-NL" sz="2000" dirty="0" smtClean="0">
                <a:solidFill>
                  <a:srgbClr val="FFFF00"/>
                </a:solidFill>
              </a:rPr>
              <a:t>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 err="1" smtClean="0">
                <a:solidFill>
                  <a:srgbClr val="FFFF00"/>
                </a:solidFill>
              </a:rPr>
              <a:t>Ws</a:t>
            </a:r>
            <a:r>
              <a:rPr lang="nl-NL" sz="2000" dirty="0" smtClean="0">
                <a:solidFill>
                  <a:srgbClr val="FFFF00"/>
                </a:solidFill>
              </a:rPr>
              <a:t> = 1 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>
                <a:solidFill>
                  <a:srgbClr val="FFFF00"/>
                </a:solidFill>
              </a:rPr>
              <a:t>kWh = 3,6 </a:t>
            </a:r>
            <a:r>
              <a:rPr lang="nl-NL" sz="2000" dirty="0" err="1" smtClean="0">
                <a:solidFill>
                  <a:srgbClr val="FFFF00"/>
                </a:solidFill>
              </a:rPr>
              <a:t>MWs</a:t>
            </a:r>
            <a:endParaRPr lang="nl-NL" sz="2000" dirty="0" smtClean="0">
              <a:solidFill>
                <a:srgbClr val="FFFF00"/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Chemische energie uit Brandstof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058472" cy="3394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Fossiele brandstoffen zijn brandstoffen die ontstaan zijn uit fossiele resten. 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Bij het verbranden van een brandstof wordt de chemische energie omgezet in warmte energie.</a:t>
            </a:r>
          </a:p>
        </p:txBody>
      </p:sp>
    </p:spTree>
    <p:extLst>
      <p:ext uri="{BB962C8B-B14F-4D97-AF65-F5344CB8AC3E}">
        <p14:creationId xmlns:p14="http://schemas.microsoft.com/office/powerpoint/2010/main" val="19347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319</Words>
  <Application>Microsoft Office PowerPoint</Application>
  <PresentationFormat>Diavoorstelling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64</cp:revision>
  <dcterms:created xsi:type="dcterms:W3CDTF">2012-11-17T11:22:06Z</dcterms:created>
  <dcterms:modified xsi:type="dcterms:W3CDTF">2013-01-13T12:45:41Z</dcterms:modified>
</cp:coreProperties>
</file>