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6-12-2012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emf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De CV Installatie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642938" y="785813"/>
            <a:ext cx="79295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800" b="1" u="sng">
                <a:solidFill>
                  <a:schemeClr val="bg1"/>
                </a:solidFill>
                <a:latin typeface="Calibri" pitchFamily="34" charset="0"/>
              </a:rPr>
              <a:t>Onthouden</a:t>
            </a:r>
          </a:p>
          <a:p>
            <a:pPr algn="ctr" eaLnBrk="1" hangingPunct="1"/>
            <a:endParaRPr lang="nl-NL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220629" y="4293096"/>
            <a:ext cx="6889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In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een SERIE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>
                <a:solidFill>
                  <a:schemeClr val="bg1"/>
                </a:solidFill>
                <a:latin typeface="Calibri" pitchFamily="34" charset="0"/>
              </a:rPr>
              <a:t>totaal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B</a:t>
            </a:r>
            <a:endParaRPr lang="nl-NL" sz="24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162844" y="3229682"/>
            <a:ext cx="6889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In een PARALLEL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>
                <a:solidFill>
                  <a:schemeClr val="bg1"/>
                </a:solidFill>
                <a:latin typeface="Calibri" pitchFamily="34" charset="0"/>
              </a:rPr>
              <a:t>totaal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+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B</a:t>
            </a:r>
            <a:endParaRPr lang="nl-NL" sz="24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104900" y="1784350"/>
            <a:ext cx="6889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</a:rPr>
              <a:t>Stroomsterkte = V / t</a:t>
            </a:r>
          </a:p>
          <a:p>
            <a:pPr algn="ctr" eaLnBrk="1" hangingPunct="1"/>
            <a:r>
              <a:rPr lang="nl-NL" i="1">
                <a:solidFill>
                  <a:schemeClr val="bg1"/>
                </a:solidFill>
                <a:latin typeface="Calibri" pitchFamily="34" charset="0"/>
              </a:rPr>
              <a:t>Stroomsterkte = volume / tijd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0" name="Rechthoek 9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Onthouden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grpSp>
        <p:nvGrpSpPr>
          <p:cNvPr id="3" name="Groep 2"/>
          <p:cNvGrpSpPr/>
          <p:nvPr/>
        </p:nvGrpSpPr>
        <p:grpSpPr>
          <a:xfrm>
            <a:off x="6577664" y="2255689"/>
            <a:ext cx="2434507" cy="1139570"/>
            <a:chOff x="5889695" y="1692698"/>
            <a:chExt cx="2434507" cy="1139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Ingekeepte PIJL-RECHTS 1"/>
                <p:cNvSpPr/>
                <p:nvPr/>
              </p:nvSpPr>
              <p:spPr>
                <a:xfrm>
                  <a:off x="6948264" y="1988840"/>
                  <a:ext cx="1375938" cy="533698"/>
                </a:xfrm>
                <a:prstGeom prst="notchedRightArrow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sz="16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nl-NL" sz="1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nl-NL" sz="1600" dirty="0" smtClean="0"/>
                </a:p>
              </p:txBody>
            </p:sp>
          </mc:Choice>
          <mc:Fallback xmlns="">
            <p:sp>
              <p:nvSpPr>
                <p:cNvPr id="2" name="Ingekeepte PIJL-RECHTS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8264" y="1988840"/>
                  <a:ext cx="1375938" cy="533698"/>
                </a:xfrm>
                <a:prstGeom prst="notchedRightArrow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Ingekeepte PIJL-RECHTS 12"/>
                <p:cNvSpPr/>
                <p:nvPr/>
              </p:nvSpPr>
              <p:spPr>
                <a:xfrm rot="19888493">
                  <a:off x="6834169" y="1692698"/>
                  <a:ext cx="1375938" cy="533698"/>
                </a:xfrm>
                <a:prstGeom prst="notchedRightArrow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nl-NL" dirty="0" smtClean="0"/>
                </a:p>
              </p:txBody>
            </p:sp>
          </mc:Choice>
          <mc:Fallback xmlns="">
            <p:sp>
              <p:nvSpPr>
                <p:cNvPr id="13" name="Ingekeepte PIJL-RECHTS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888493">
                  <a:off x="6834169" y="1692698"/>
                  <a:ext cx="1375938" cy="533698"/>
                </a:xfrm>
                <a:prstGeom prst="notchedRightArrow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Ingekeepte PIJL-RECHTS 13"/>
                <p:cNvSpPr/>
                <p:nvPr/>
              </p:nvSpPr>
              <p:spPr>
                <a:xfrm rot="1738501">
                  <a:off x="6853037" y="2298570"/>
                  <a:ext cx="1375938" cy="533698"/>
                </a:xfrm>
                <a:prstGeom prst="notchedRightArrow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sz="1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sz="16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nl-NL" sz="16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nl-NL" sz="1600" dirty="0" smtClean="0"/>
                </a:p>
              </p:txBody>
            </p:sp>
          </mc:Choice>
          <mc:Fallback xmlns="">
            <p:sp>
              <p:nvSpPr>
                <p:cNvPr id="14" name="Ingekeepte PIJL-RECHTS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38501">
                  <a:off x="6853037" y="2298570"/>
                  <a:ext cx="1375938" cy="533698"/>
                </a:xfrm>
                <a:prstGeom prst="notchedRightArrow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Ingekeepte PIJL-RECHTS 14"/>
                <p:cNvSpPr/>
                <p:nvPr/>
              </p:nvSpPr>
              <p:spPr>
                <a:xfrm>
                  <a:off x="5889695" y="1844687"/>
                  <a:ext cx="1375938" cy="822004"/>
                </a:xfrm>
                <a:prstGeom prst="notchedRightArrow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/>
                              </a:rPr>
                              <m:t>𝑡𝑜𝑒</m:t>
                            </m:r>
                          </m:sub>
                        </m:sSub>
                      </m:oMath>
                    </m:oMathPara>
                  </a14:m>
                  <a:endParaRPr lang="nl-NL" sz="2000" dirty="0" smtClean="0"/>
                </a:p>
              </p:txBody>
            </p:sp>
          </mc:Choice>
          <mc:Fallback xmlns="">
            <p:sp>
              <p:nvSpPr>
                <p:cNvPr id="15" name="Ingekeepte PIJL-RECHTS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9695" y="1844687"/>
                  <a:ext cx="1375938" cy="822004"/>
                </a:xfrm>
                <a:prstGeom prst="notchedRightArrow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kstvak 3"/>
          <p:cNvSpPr txBox="1"/>
          <p:nvPr/>
        </p:nvSpPr>
        <p:spPr>
          <a:xfrm>
            <a:off x="3116690" y="2407678"/>
            <a:ext cx="2866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Gebruik de GFIBAC methode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781302" y="3938524"/>
            <a:ext cx="19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Maak een tekening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17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87"/>
          <p:cNvGrpSpPr>
            <a:grpSpLocks/>
          </p:cNvGrpSpPr>
          <p:nvPr/>
        </p:nvGrpSpPr>
        <p:grpSpPr bwMode="auto">
          <a:xfrm>
            <a:off x="3707904" y="2996952"/>
            <a:ext cx="5125717" cy="3460540"/>
            <a:chOff x="127000" y="2725509"/>
            <a:chExt cx="5715000" cy="4010254"/>
          </a:xfrm>
        </p:grpSpPr>
        <p:grpSp>
          <p:nvGrpSpPr>
            <p:cNvPr id="11272" name="Group 68"/>
            <p:cNvGrpSpPr>
              <a:grpSpLocks/>
            </p:cNvGrpSpPr>
            <p:nvPr/>
          </p:nvGrpSpPr>
          <p:grpSpPr bwMode="auto">
            <a:xfrm>
              <a:off x="341312" y="3021013"/>
              <a:ext cx="714375" cy="3571875"/>
              <a:chOff x="357188" y="1000109"/>
              <a:chExt cx="1571625" cy="5429266"/>
            </a:xfrm>
          </p:grpSpPr>
          <p:grpSp>
            <p:nvGrpSpPr>
              <p:cNvPr id="11333" name="Group 61"/>
              <p:cNvGrpSpPr>
                <a:grpSpLocks/>
              </p:cNvGrpSpPr>
              <p:nvPr/>
            </p:nvGrpSpPr>
            <p:grpSpPr bwMode="auto">
              <a:xfrm>
                <a:off x="357188" y="1000109"/>
                <a:ext cx="1571625" cy="5429266"/>
                <a:chOff x="428596" y="2428868"/>
                <a:chExt cx="1000132" cy="1785950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29348" y="2428679"/>
                  <a:ext cx="998628" cy="178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1133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751" y="3571876"/>
                  <a:ext cx="505663" cy="633409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4" name="Rectangle 13"/>
              <p:cNvSpPr/>
              <p:nvPr/>
            </p:nvSpPr>
            <p:spPr>
              <a:xfrm>
                <a:off x="571073" y="1213938"/>
                <a:ext cx="1143859" cy="3644827"/>
              </a:xfrm>
              <a:prstGeom prst="rect">
                <a:avLst/>
              </a:prstGeom>
              <a:gradFill>
                <a:gsLst>
                  <a:gs pos="0">
                    <a:srgbClr val="FF00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2805802"/>
              <a:ext cx="5715000" cy="392996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28199" y="4235864"/>
              <a:ext cx="285751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913350" y="4092641"/>
              <a:ext cx="1072100" cy="217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Summing Junction 19"/>
            <p:cNvSpPr/>
            <p:nvPr/>
          </p:nvSpPr>
          <p:spPr>
            <a:xfrm>
              <a:off x="1128199" y="3877807"/>
              <a:ext cx="212702" cy="214834"/>
            </a:xfrm>
            <a:prstGeom prst="flowChartSummingJuncti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1985450" y="4520142"/>
              <a:ext cx="1069951" cy="216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1413642" y="3950503"/>
              <a:ext cx="11436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3350" y="5379482"/>
              <a:ext cx="4286251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14199" y="3376524"/>
              <a:ext cx="425402" cy="217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69901" y="3734583"/>
              <a:ext cx="427550" cy="216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27500" y="4878199"/>
              <a:ext cx="1069951" cy="217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378236" y="4558117"/>
              <a:ext cx="164272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4" name="TextBox 3"/>
            <p:cNvSpPr txBox="1">
              <a:spLocks noChangeArrowheads="1"/>
            </p:cNvSpPr>
            <p:nvPr/>
          </p:nvSpPr>
          <p:spPr bwMode="auto">
            <a:xfrm>
              <a:off x="2413000" y="2725509"/>
              <a:ext cx="928688" cy="50486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11285" name="TextBox 3"/>
            <p:cNvSpPr txBox="1">
              <a:spLocks noChangeArrowheads="1"/>
            </p:cNvSpPr>
            <p:nvPr/>
          </p:nvSpPr>
          <p:spPr bwMode="auto">
            <a:xfrm>
              <a:off x="3841751" y="2725509"/>
              <a:ext cx="928688" cy="50486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11286" name="TextBox 3"/>
            <p:cNvSpPr txBox="1">
              <a:spLocks noChangeArrowheads="1"/>
            </p:cNvSpPr>
            <p:nvPr/>
          </p:nvSpPr>
          <p:spPr bwMode="auto">
            <a:xfrm>
              <a:off x="3127375" y="3862182"/>
              <a:ext cx="928688" cy="50486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C</a:t>
              </a:r>
            </a:p>
          </p:txBody>
        </p:sp>
        <p:grpSp>
          <p:nvGrpSpPr>
            <p:cNvPr id="11287" name="Group 22"/>
            <p:cNvGrpSpPr>
              <a:grpSpLocks/>
            </p:cNvGrpSpPr>
            <p:nvPr/>
          </p:nvGrpSpPr>
          <p:grpSpPr bwMode="auto">
            <a:xfrm>
              <a:off x="3770312" y="3235325"/>
              <a:ext cx="1071563" cy="642938"/>
              <a:chOff x="1857356" y="2571744"/>
              <a:chExt cx="2000264" cy="121524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858359" y="2572020"/>
                <a:ext cx="2013297" cy="121410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1393685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538065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680439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822813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967193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109567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251943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2394317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2538697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2681071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25451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967825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3112205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8" name="Group 22"/>
            <p:cNvGrpSpPr>
              <a:grpSpLocks/>
            </p:cNvGrpSpPr>
            <p:nvPr/>
          </p:nvGrpSpPr>
          <p:grpSpPr bwMode="auto">
            <a:xfrm>
              <a:off x="3055937" y="4378325"/>
              <a:ext cx="1071563" cy="642938"/>
              <a:chOff x="1857356" y="2571744"/>
              <a:chExt cx="2000264" cy="121524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856356" y="2573186"/>
                <a:ext cx="2001264" cy="121410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1391679" y="3178230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536059" y="3178230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678433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820810" y="3178230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965190" y="3178230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107564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249938" y="3178230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2392311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536691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79068" y="3178230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823448" y="3178230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65822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3110202" y="3180236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rot="10800000">
              <a:off x="1985450" y="3378695"/>
              <a:ext cx="713301" cy="216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90" name="Group 22"/>
            <p:cNvGrpSpPr>
              <a:grpSpLocks/>
            </p:cNvGrpSpPr>
            <p:nvPr/>
          </p:nvGrpSpPr>
          <p:grpSpPr bwMode="auto">
            <a:xfrm>
              <a:off x="2341562" y="3235325"/>
              <a:ext cx="1071563" cy="642938"/>
              <a:chOff x="1857356" y="2571744"/>
              <a:chExt cx="2000264" cy="121524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858361" y="2572020"/>
                <a:ext cx="2013297" cy="121410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1393685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1538065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680439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822816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1967195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109569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2251943" y="3177065"/>
                <a:ext cx="1214101" cy="401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394317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2538697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2681074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2825454" y="3177065"/>
                <a:ext cx="1214101" cy="4009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967828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3112208" y="3179071"/>
                <a:ext cx="121410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040606" y="1224112"/>
            <a:ext cx="44831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chemeClr val="bg1"/>
                </a:solidFill>
              </a:rPr>
              <a:t>Opdracht </a:t>
            </a:r>
            <a:r>
              <a:rPr lang="nl-NL" dirty="0" smtClean="0">
                <a:solidFill>
                  <a:schemeClr val="bg1"/>
                </a:solidFill>
              </a:rPr>
              <a:t>1</a:t>
            </a:r>
            <a:endParaRPr lang="nl-NL" dirty="0">
              <a:solidFill>
                <a:schemeClr val="bg1"/>
              </a:solidFill>
            </a:endParaRPr>
          </a:p>
          <a:p>
            <a:pPr eaLnBrk="1" hangingPunct="1"/>
            <a:r>
              <a:rPr lang="nl-NL" dirty="0">
                <a:solidFill>
                  <a:schemeClr val="bg1"/>
                </a:solidFill>
              </a:rPr>
              <a:t>De totale stroomsterkte is 20L/min. De stroomsterkte door radiator C is 8L/min.</a:t>
            </a:r>
          </a:p>
          <a:p>
            <a:pPr eaLnBrk="1" hangingPunct="1"/>
            <a:r>
              <a:rPr lang="nl-NL" dirty="0">
                <a:solidFill>
                  <a:schemeClr val="bg1"/>
                </a:solidFill>
              </a:rPr>
              <a:t>a) Hoe groot is de stroomsterkte door A?</a:t>
            </a:r>
          </a:p>
          <a:p>
            <a:pPr eaLnBrk="1" hangingPunct="1"/>
            <a:r>
              <a:rPr lang="nl-NL" dirty="0">
                <a:solidFill>
                  <a:schemeClr val="bg1"/>
                </a:solidFill>
              </a:rPr>
              <a:t>b) Hoe veranderd de stroomsterkte in C als we de stoomsterkte in B verkleinen?</a:t>
            </a:r>
          </a:p>
          <a:p>
            <a:pPr eaLnBrk="1" hangingPunct="1"/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Oefeningen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2248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87"/>
          <p:cNvGrpSpPr>
            <a:grpSpLocks/>
          </p:cNvGrpSpPr>
          <p:nvPr/>
        </p:nvGrpSpPr>
        <p:grpSpPr bwMode="auto">
          <a:xfrm>
            <a:off x="3905250" y="2752725"/>
            <a:ext cx="5022850" cy="3921125"/>
            <a:chOff x="127000" y="2805802"/>
            <a:chExt cx="5715000" cy="3929961"/>
          </a:xfrm>
        </p:grpSpPr>
        <p:grpSp>
          <p:nvGrpSpPr>
            <p:cNvPr id="12296" name="Group 68"/>
            <p:cNvGrpSpPr>
              <a:grpSpLocks/>
            </p:cNvGrpSpPr>
            <p:nvPr/>
          </p:nvGrpSpPr>
          <p:grpSpPr bwMode="auto">
            <a:xfrm>
              <a:off x="341312" y="3021013"/>
              <a:ext cx="714375" cy="3571875"/>
              <a:chOff x="357188" y="1000109"/>
              <a:chExt cx="1571625" cy="5429266"/>
            </a:xfrm>
          </p:grpSpPr>
          <p:grpSp>
            <p:nvGrpSpPr>
              <p:cNvPr id="12357" name="Group 61"/>
              <p:cNvGrpSpPr>
                <a:grpSpLocks/>
              </p:cNvGrpSpPr>
              <p:nvPr/>
            </p:nvGrpSpPr>
            <p:grpSpPr bwMode="auto">
              <a:xfrm>
                <a:off x="357188" y="1000109"/>
                <a:ext cx="1571625" cy="5429266"/>
                <a:chOff x="428596" y="2428868"/>
                <a:chExt cx="1000132" cy="1785950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29483" y="2428661"/>
                  <a:ext cx="998867" cy="17859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1236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751" y="3571876"/>
                  <a:ext cx="505663" cy="633409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4" name="Rectangle 13"/>
              <p:cNvSpPr/>
              <p:nvPr/>
            </p:nvSpPr>
            <p:spPr>
              <a:xfrm>
                <a:off x="573166" y="1212301"/>
                <a:ext cx="1140470" cy="3647015"/>
              </a:xfrm>
              <a:prstGeom prst="rect">
                <a:avLst/>
              </a:prstGeom>
              <a:gradFill>
                <a:gsLst>
                  <a:gs pos="0">
                    <a:srgbClr val="FF00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2805802"/>
              <a:ext cx="5715000" cy="392996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27667" y="4236181"/>
              <a:ext cx="28538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912723" y="4092984"/>
              <a:ext cx="1072917" cy="159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Summing Junction 19"/>
            <p:cNvSpPr/>
            <p:nvPr/>
          </p:nvSpPr>
          <p:spPr>
            <a:xfrm>
              <a:off x="1127667" y="3878188"/>
              <a:ext cx="213138" cy="214796"/>
            </a:xfrm>
            <a:prstGeom prst="flowChartSummingJuncti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1985640" y="4519393"/>
              <a:ext cx="1069305" cy="318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1413647" y="3950583"/>
              <a:ext cx="114398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12723" y="5380165"/>
              <a:ext cx="428624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14389" y="3376999"/>
              <a:ext cx="424471" cy="159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69083" y="3734991"/>
              <a:ext cx="428084" cy="15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27862" y="4878976"/>
              <a:ext cx="1069305" cy="159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377180" y="4558374"/>
              <a:ext cx="164358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TextBox 3"/>
            <p:cNvSpPr txBox="1">
              <a:spLocks noChangeArrowheads="1"/>
            </p:cNvSpPr>
            <p:nvPr/>
          </p:nvSpPr>
          <p:spPr bwMode="auto">
            <a:xfrm>
              <a:off x="2413000" y="2867610"/>
              <a:ext cx="928687" cy="369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12309" name="TextBox 3"/>
            <p:cNvSpPr txBox="1">
              <a:spLocks noChangeArrowheads="1"/>
            </p:cNvSpPr>
            <p:nvPr/>
          </p:nvSpPr>
          <p:spPr bwMode="auto">
            <a:xfrm>
              <a:off x="3841751" y="2867610"/>
              <a:ext cx="928687" cy="369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12310" name="TextBox 3"/>
            <p:cNvSpPr txBox="1">
              <a:spLocks noChangeArrowheads="1"/>
            </p:cNvSpPr>
            <p:nvPr/>
          </p:nvSpPr>
          <p:spPr bwMode="auto">
            <a:xfrm>
              <a:off x="3127376" y="4004283"/>
              <a:ext cx="928687" cy="369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C</a:t>
              </a:r>
            </a:p>
          </p:txBody>
        </p:sp>
        <p:grpSp>
          <p:nvGrpSpPr>
            <p:cNvPr id="12311" name="Group 22"/>
            <p:cNvGrpSpPr>
              <a:grpSpLocks/>
            </p:cNvGrpSpPr>
            <p:nvPr/>
          </p:nvGrpSpPr>
          <p:grpSpPr bwMode="auto">
            <a:xfrm>
              <a:off x="3770312" y="3235325"/>
              <a:ext cx="1071563" cy="642938"/>
              <a:chOff x="1857356" y="2571744"/>
              <a:chExt cx="2000264" cy="121524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857190" y="2571873"/>
                <a:ext cx="2002791" cy="121497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1393003" y="3177672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537985" y="3177672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681283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821208" y="3177672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1966192" y="3177672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2109488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251102" y="3175986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2392711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2537695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2680993" y="3177672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24291" y="3175986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965900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3110885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12" name="Group 22"/>
            <p:cNvGrpSpPr>
              <a:grpSpLocks/>
            </p:cNvGrpSpPr>
            <p:nvPr/>
          </p:nvGrpSpPr>
          <p:grpSpPr bwMode="auto">
            <a:xfrm>
              <a:off x="3055937" y="4378325"/>
              <a:ext cx="1071563" cy="642938"/>
              <a:chOff x="1857356" y="2571744"/>
              <a:chExt cx="2000264" cy="121524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858875" y="2570727"/>
                <a:ext cx="1999421" cy="121497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1393003" y="3174840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1536299" y="3176526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679596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822894" y="3176526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966192" y="3174840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107802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251100" y="3176526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2394397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2536009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2679307" y="3176526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824289" y="3176526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67587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3109198" y="3178212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rot="10800000">
              <a:off x="1985640" y="3378590"/>
              <a:ext cx="713471" cy="15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14" name="Group 22"/>
            <p:cNvGrpSpPr>
              <a:grpSpLocks/>
            </p:cNvGrpSpPr>
            <p:nvPr/>
          </p:nvGrpSpPr>
          <p:grpSpPr bwMode="auto">
            <a:xfrm>
              <a:off x="2341562" y="3235325"/>
              <a:ext cx="1071563" cy="642938"/>
              <a:chOff x="1857356" y="2571744"/>
              <a:chExt cx="2000264" cy="1215240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857188" y="2571873"/>
                <a:ext cx="2002791" cy="1214971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1393001" y="3177672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1537985" y="3177672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681281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821208" y="3177672"/>
                <a:ext cx="1214971" cy="337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1966190" y="3177672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2109488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2251100" y="3175986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2392711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2537693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2680991" y="3177672"/>
                <a:ext cx="1214971" cy="337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2824289" y="3175986"/>
                <a:ext cx="1214971" cy="67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2965900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3110883" y="3179358"/>
                <a:ext cx="12149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70" name="TextBox 3"/>
          <p:cNvSpPr txBox="1">
            <a:spLocks noChangeArrowheads="1"/>
          </p:cNvSpPr>
          <p:nvPr/>
        </p:nvSpPr>
        <p:spPr bwMode="auto">
          <a:xfrm>
            <a:off x="685800" y="1200151"/>
            <a:ext cx="4483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chemeClr val="bg1"/>
                </a:solidFill>
              </a:rPr>
              <a:t>Opdracht 4</a:t>
            </a:r>
          </a:p>
          <a:p>
            <a:pPr eaLnBrk="1" hangingPunct="1"/>
            <a:r>
              <a:rPr lang="nl-NL" dirty="0">
                <a:solidFill>
                  <a:schemeClr val="bg1"/>
                </a:solidFill>
              </a:rPr>
              <a:t>a) 20-8 = 12 L/min</a:t>
            </a:r>
          </a:p>
          <a:p>
            <a:pPr eaLnBrk="1" hangingPunct="1"/>
            <a:r>
              <a:rPr lang="nl-NL" dirty="0">
                <a:solidFill>
                  <a:schemeClr val="bg1"/>
                </a:solidFill>
              </a:rPr>
              <a:t>b) De stroomsterkte door C zal vergroten</a:t>
            </a:r>
          </a:p>
          <a:p>
            <a:pPr eaLnBrk="1" hangingPunct="1"/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Oefeningen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569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Energie omzetting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460375" y="-7239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475974"/>
            <a:ext cx="8948067" cy="4525963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Elektriciteits                                        centrale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32" y="2515762"/>
            <a:ext cx="32670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jntoelichting 2 20"/>
          <p:cNvSpPr/>
          <p:nvPr/>
        </p:nvSpPr>
        <p:spPr>
          <a:xfrm>
            <a:off x="6716614" y="3523874"/>
            <a:ext cx="2448272" cy="9008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8638"/>
              <a:gd name="adj6" fmla="val -80903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Beweging naar</a:t>
            </a:r>
          </a:p>
          <a:p>
            <a:pPr algn="ctr"/>
            <a:r>
              <a:rPr lang="nl-NL" dirty="0" smtClean="0"/>
              <a:t>Elektriciteit</a:t>
            </a:r>
          </a:p>
          <a:p>
            <a:pPr algn="ctr"/>
            <a:r>
              <a:rPr lang="nl-NL" dirty="0" smtClean="0"/>
              <a:t>(generator)</a:t>
            </a:r>
            <a:endParaRPr lang="nl-NL" dirty="0"/>
          </a:p>
        </p:txBody>
      </p:sp>
      <p:sp>
        <p:nvSpPr>
          <p:cNvPr id="22" name="Lijntoelichting 2 21"/>
          <p:cNvSpPr/>
          <p:nvPr/>
        </p:nvSpPr>
        <p:spPr>
          <a:xfrm>
            <a:off x="6716614" y="4577118"/>
            <a:ext cx="2448272" cy="9008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0879"/>
              <a:gd name="adj6" fmla="val -48223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Elektriciteit naar</a:t>
            </a:r>
          </a:p>
          <a:p>
            <a:pPr algn="ctr"/>
            <a:r>
              <a:rPr lang="nl-NL" dirty="0" smtClean="0"/>
              <a:t>Elektriciteit</a:t>
            </a:r>
          </a:p>
          <a:p>
            <a:pPr algn="ctr"/>
            <a:r>
              <a:rPr lang="nl-NL" dirty="0" smtClean="0"/>
              <a:t>(transformator)</a:t>
            </a:r>
            <a:endParaRPr lang="nl-NL" dirty="0"/>
          </a:p>
        </p:txBody>
      </p:sp>
      <p:sp>
        <p:nvSpPr>
          <p:cNvPr id="23" name="Lijntoelichting 2 22"/>
          <p:cNvSpPr/>
          <p:nvPr/>
        </p:nvSpPr>
        <p:spPr>
          <a:xfrm>
            <a:off x="641699" y="3273917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113082"/>
              <a:gd name="adj6" fmla="val 17042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Chemische energie</a:t>
            </a:r>
          </a:p>
          <a:p>
            <a:pPr algn="ctr"/>
            <a:r>
              <a:rPr lang="nl-NL" dirty="0" smtClean="0"/>
              <a:t>Naar warmte</a:t>
            </a:r>
          </a:p>
        </p:txBody>
      </p:sp>
      <p:sp>
        <p:nvSpPr>
          <p:cNvPr id="24" name="Lijntoelichting 2 23"/>
          <p:cNvSpPr/>
          <p:nvPr/>
        </p:nvSpPr>
        <p:spPr>
          <a:xfrm>
            <a:off x="623021" y="2279014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167006"/>
              <a:gd name="adj6" fmla="val 166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Warmte naar stroming</a:t>
            </a:r>
          </a:p>
          <a:p>
            <a:pPr algn="ctr"/>
            <a:r>
              <a:rPr lang="nl-NL" dirty="0" smtClean="0"/>
              <a:t>(Beweging)</a:t>
            </a:r>
          </a:p>
        </p:txBody>
      </p:sp>
      <p:sp>
        <p:nvSpPr>
          <p:cNvPr id="25" name="Lijntoelichting 2 24"/>
          <p:cNvSpPr/>
          <p:nvPr/>
        </p:nvSpPr>
        <p:spPr>
          <a:xfrm>
            <a:off x="661121" y="4281074"/>
            <a:ext cx="2448272" cy="900844"/>
          </a:xfrm>
          <a:prstGeom prst="borderCallout2">
            <a:avLst>
              <a:gd name="adj1" fmla="val 21922"/>
              <a:gd name="adj2" fmla="val 106437"/>
              <a:gd name="adj3" fmla="val 21922"/>
              <a:gd name="adj4" fmla="val 116777"/>
              <a:gd name="adj5" fmla="val 75018"/>
              <a:gd name="adj6" fmla="val 13774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Stroming naar draaien</a:t>
            </a:r>
          </a:p>
          <a:p>
            <a:pPr algn="ctr"/>
            <a:r>
              <a:rPr lang="nl-NL" dirty="0" smtClean="0"/>
              <a:t>(beweging)</a:t>
            </a:r>
          </a:p>
          <a:p>
            <a:pPr algn="ctr"/>
            <a:r>
              <a:rPr lang="nl-NL" dirty="0" smtClean="0"/>
              <a:t>(Turbine)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31" y="1179776"/>
            <a:ext cx="3267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smtClean="0"/>
                <a:t>De gasmeter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pic>
        <p:nvPicPr>
          <p:cNvPr id="1026" name="Picture 2" descr="http://paulusjansen.sp.nl/weblog/files/2006/12/dsc01107-gasmeter-smal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49" y="1200151"/>
            <a:ext cx="7482408" cy="351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Energie in huis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pic>
        <p:nvPicPr>
          <p:cNvPr id="1035" name="Picture 11" descr="http://leveninstijlwebshop.nl/images/uploads/Houtkachels/CV%20schema%20houtkache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00150"/>
            <a:ext cx="4752528" cy="551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4400" dirty="0" smtClean="0"/>
                <a:t>      De </a:t>
              </a:r>
              <a:r>
                <a:rPr lang="nl-NL" sz="4400" dirty="0" smtClean="0"/>
                <a:t>CV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4" y="1232138"/>
            <a:ext cx="4110206" cy="3037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t1.gstatic.com/images?q=tbn:ANd9GcTjPm6kWFI4u3oo1Y2jAXB248DaGsq1t6mPM7oueuAJR8N9aa9gC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06" y="4270116"/>
            <a:ext cx="2466975" cy="18478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TTeCS-QX5T5vmW06MTw0Xwh-BcJBPSSllrparA5_TkemvcLiNOU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2913"/>
            <a:ext cx="2143125" cy="1857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Tddx75AwFeg2ZURoYGUy-fi57GHhgZQ_nQ2PA_cX1hakLiR1yE3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504" y="2361130"/>
            <a:ext cx="2247496" cy="1211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395093" y="1047472"/>
            <a:ext cx="129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Expansievat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358150" y="2782407"/>
            <a:ext cx="98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Radiator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865427" y="4951095"/>
            <a:ext cx="72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Pomp</a:t>
            </a:r>
            <a:endParaRPr lang="nl-NL" dirty="0"/>
          </a:p>
        </p:txBody>
      </p:sp>
      <p:sp>
        <p:nvSpPr>
          <p:cNvPr id="3" name="AutoShape 8" descr="data:image/jpeg;base64,/9j/4AAQSkZJRgABAQAAAQABAAD/2wCEAAkGBhISERQUExQWFRUWGBwWGBcVGBoXGBwYGxgYFxgYFR0XHSceFxojHRUVIC8gIycpLCwsFR4xNTAqNSYrLCkBCQoKDgwOGg8PGjIkHCQvLSwsLCktKiosLCwsLCwsKSwsKS0pLCwsLCwpLCwsLSwsLCwsLCwpLCwsLCksLCwsLP/AABEIAG4A8AMBIgACEQEDEQH/xAAbAAACAwEBAQAAAAAAAAAAAAAEBQIDBgcBAP/EAEcQAAECBAQDBQUDCQYFBQAAAAECEQADBCEFEjFBBlFhEyJxkaEHMoGxwUJS0RQVIzNykrPh8CVDU3OC8RckY7LSFjRio8L/xAAaAQADAQEBAQAAAAAAAAAAAAACAwQBAAUG/8QAMhEAAgECBAIIBgIDAQAAAAAAAQIAAxEEEiExQVETFCIycZGh0VJhgbHB8ELhFSMzBf/aAAwDAQACEQMRAD8A5IkRYmJz6ZUtWVYI69OYg6Xg5U2VQIOh2I5wk8odiReACJ5YO/NJG8BTylO7tHWMyfCWImmB01L2AeDJFIpWzeMLY5d4aU2fuiQeIlQjSYJwrLnnIqd2Sz7pUBkPQn7MHL9mcxC8k1RSfgQRzSdxE7Yuku5lIwdUmwExmcR9nEdJl+yBBS/bq8hF9H7Fkr/v1eSYR/kaB0v6GccK67285y/tI+7SOpf8Du83bn90RXiHsSVLDidm/wBI/GC69Rte/oYHQMTYEec5j2kfPG+/4RzSlxNHxS31gQ+yupuy0esaMdQP8vvC6pV5eomMBMSeNHM4Cqk8j4GKJnCM9OoEOGIpHZhBOGqj+MQkx68MpuBTE6j1gOZSKGohgdTsYtqTruJQTETFplGIZDyMHcQLGaj2Vj+1JX7E7+CuOw8PzM0jK9tP69Y5D7Kk/wBqSf2J38FcdMwSoIlrA/piRFVCKqRDivD8uTPnz0rWTObMknupY3y+JHwjluJyFdtMGZu8bF/H6xr8Zq1JxVPeOWZKZntor6iM/joQJswn3u6RfoxjWM5RAqemnLFr/EwUjApxZ1M/U/0Y03DuGy1nKkqSlaQkLy5mW+4G20Qx2TU06UzFMUI/Rgt0JS+4sTc8ojNVi+USoU1C3Mysyimg90k83sxdrc4OkBYSx67wOvESsuVG5f6/WCZchC2uol9z9BBjpCbTT0QF7T2aom5UBYDyAS/pH1BO7KYmYiaQoWHxsYprKdI7Ng2ZKfMjeLeFaPtayRLDDMpnLcjzgsj/ABQekTgsQfl8xYCFKJS+9/5wXS1PZGxzoOouPiH0VD7iPh9AKJstLLWsjILJNiSQNoSUlUqUolLBTFJCkhViLgpV84W7A6QqaG15fjdWrICm6C4zDV90q5K/oQDhHD655clgOep6CJpqFIUSwyk3AulidCOUaDC6yWoBKe6R9l/kd/nE9atUROz5yzDYek79rT5f3IS8FQkMgMdwfe/mIHmSCkxoAv7wzDnoYnPoEzU91QfkbHzjyxXIPantmgtrDSZ6VVkR0PhDHhUpTTTjraTMOqVfdJ3SeUYSlpAvNZYKDlOZJAfYOzPaCaZMyTMSRsQQfC4hlQKwtJchI0P9ToCp65cwypgIUCxb0I6GNNhchRlmYDdO3SBuMVIR2M86qTlPkFD6wy4MrhOlLVqMzekQLhA2I6Lgfa4ia9YthxUt4+djI0VSVTkjnf0gfGMUOdSDsWj6RNArkpADAtYwZxBhYUtK2Bext5GFLSPVmbkdf3xiewtZcw0I0iZWIEBhvA0yus38oNocPTMnADa56CE1bKVMnKRL7yhmIA5CJlUkA20noJ0dyOQvF9fi7FgbwjrcTJ1LxXWqWVEZSGNx+MD/AJtWvY/C/wAo9KmqgamNOY7CL6rEzoIAyqWdIbzMNym4/et/OH1bwr2VBLqCe9MUBlTYZSD8doqFVR3YhksRnO8ysqjAsQ6vui5/l8YnOpE6rbohOnxPODJaFMyQEjp+MDTylB71zskamBDkmPyADaNPZ7Rj85ylgN3Zth/lLjYYWtlTB1V8wfrGS4Amk4hLcMSibZ9B2K7DmeZjTUX61Y6j1H8o97Ak5NZ83/6IUVezyiDHsWlyJqUrSXmuhJABAIUNTt70LVUfaE5Uy1qOgUMx/wBI3g7iMpXNKFS0qMtWZKlByDYuPFh5QtqZyWBLhYJUlSFFLHmw+O+8UNvI1EeYLippkplqp5a1SlKUM2ZLE691JYt1hVxdxIeyXlkyUCaQF5UkPsCSVE2Cj5wPQVhTmJVmf/ELnrf47wLjFFUVAZKEZHBCkltNXeAAEK8jglYZslcjJKYr7qggBZLP72wgSXJy1F3u4H+kpJj6jpJshZysLuXZTMGNtHbrEJ81WdC31WrZz3gT4bRomHaH4vRBKZag/dUhN25qENqXhQSFyp6ZpdKgrLl5i936wsxHN+TozAp7yCygQf1pax6GCe2qTMlXJlhaSQ+qQQ9vOD0gRjxi8vsMrOmVMmX5sEh/3oS4ng6VbMyiORsWhhx5iSROQNf0SE+cxJPomEK8cBmFye+oHQkAgK66k5bjS8eLVV811/f3We3h2TJZp7ScH1EztSgyyJYUoAqYlKb2fdr9YTmWUqIUFJVqxcem3jGiqsY7EEpN1pWHBI2YfOD63AJc2mpc5UJ3YlWd30GdlA+8O942g2rBUUvx5QFpFqhVOHOK8O4iAGVfe2BNj4Ewx/OKNbo/aH1FoVYnw8qVkYlSVCy2sDuCdjZ7wEszZbDMQ9gRcHkCImNCm/aXjLKeMZDkqCb7Aa4z1iWohSTv4DW0HY5SlE/syA6EpOg3SHjGcIYyZE/OtCVFiAwY3YP5R0n2i4MlMmZWpWvMoSkgAsBoH62id8GwNhx2/MZ15C4J2ml4kwo1NHLypCikJXldnGS4HW8C+zlaQiagJKSFAsS+ob6QZwPjYn0iT/hpSkv0T/KMt7M8fM2rmoJ1SSO6E6KfYl9YpVT0tOqB8j9pBc9BUpHhqPvGEunSMTWkmYnMssUlg5DgHkDGp4jwxU+UEJVlOYF3a2/j4Ri8Rx7LjKJdm7RKfdL+6N8zekPvaLihk0wUkgKCgRYnQ9CDvA00CU6qkbkfUX0m1SWqUiDrYfSG8O8Pfky194qzAMTru4/rnCDD5Bp8RZSWzFTHmFOUmNLheMdpRS6hWplBZ22v8jCHiau7WRT1MssROShTAGxXlOulwPOMqUkVVFPcdofUjTxg0arl26TZuyT87aRP7RKRCZ4HZhQUAu43uIs4doVTKepWvZBSnYAs7+ggj2tKIpO2RmzS1hKsispykPcsbXHnFPBuIg4MpZDspWcE5iQVMXJ1sYnfD3YsO7fT66ylcT/oVR3tL+F5jJ6JKbzJiBzGZz5C+0aTjzF0yaKiQElYKSoMQkWSAHfT3oz07BMlPiCQA8qfbKMrJSSNrmxjPcaYwtShKU57HugaahPxOkNo4Ys1r33v6GbXxQ0blt9biDzMfWqzhI5Sxf4qVAM2uawIS+u6j8TcxEYYtQssDoAfnFtLwtcFSiSL2tFmWjT3MmavWqaCaH2ZSj+cUKP+HO1v/dLh7jdQEzPeUkFH2SxJ0GY7CB+BqIS6oEbSp38FcV4rLc5julJHl+LxfhagdCRznn4hCrgGKUKWC2W3i5PWCZtGSMzC2pOjbGBlzMgbW5bwt8GeJTa45DroAAT1e0UREtplgkpVpCfiGvUhKRKmLT3r5VED4+UeGaoqZIKvAW+J0ED45TgSHLZ86dL2u9xGTpVTTlFbqUTfVRf7vP4wwnzLggt3k3HIuLcjcXhPTKeZl5h/lDWehk+XooGMM0C8azJCpkoJUsqUe9mmEkkiZmuTfpDdLBIDjUfOElfWq7NJfvMpI+GVvnH2FVv/ADMl2UAsWVcHa40gw1hMK3MzvEdeta851Js/IaCFyKxm7pHhBmPTkqWMhBAfQvAKAXHOJ2AlFO5NrwibPzMGNgQI6Lj0lkSRslAT4MkX/rlHMhVF3Z75fpGoXxhPIyTZaV3LFmsbMWDGIcVQeplyDaejg8RTpO2Y7/iOhWLyBIIYqCSS2UAv7w1Ls1tIFpcHlELDFJd3zKIfoCW9BGdq8XmzCDLRkADMCG8e9vBknEp6iEo/RHKSoqKVhRAKrNcOAR4xP1aoi6ac/wC42riadUkDU6W9No2pMDCd3ZzGmrsWXNo+wWSQopV8E/7Rn6KZNloWJszvHughAsbPpre0WVeIBTBMxilOTQHvc4eCMgu2o8efhJ+jfNbJ9vebb2fTuxkTkvqkqY9EK/EQo4NIpZypockAhj1imnRNRLKxNCUZSm6bvl0LbOHgfCcPqCVpM9BUtiAAbb8twYmd1zf9Bb68vDnGrSaxJQ+nvDsXQFVyai75xM15MfpDTjrERUdkAbZS46kDWM/V0M4qlvUITlcKcG5f9m1oPxDDZpUHmiwANuSWf3fjHLlLa1Bw58vCcUIt/rPp7wmfj6hQiQh0iWyAeacrEesA0+NlNJ2Bu6kqB6hQX9Iol4XNZaTOQXSW/a/diivw6YlKHWAR7z22a1tLQxEpFe+Oe/zgMHB7h8oanHVLkVUua6xNJIfbUW8LeUDcK1BlU8yRmLLBZ+YL+o+UCyqNSgppiTbYjXfaBJClJUy5gBJdNw2nPaKloU7WDDhx5RDO4N8p8oRiGKzCVsSDNmErGxdOUgwurUdotcxQGZVyfL8IJqcqVgrmDKSS+rHXa8B1WHoWglKwQRa+30MEaQuQPP8AfCBnIUEj6SpNZKRqtI+L/KPFY7K+zmV4J/GF9LKSA2UP4Xi0gconGDQ6kkxpxDjbSaPgnGc9UwQQDJnlyeUhfSGk5KViW+jtbqHgLgGUAthtKnj/AOqZE8PmPKRzZBHp+EX4IAKygcZJjL5lJN7gQbE6SXnSlCU5n+05BAZyq+lxAkrDcxA1Y6Wb52g7GJiMwJZeRV0h30axZhoILThSkgzFJyFLFSbFkktmB6HURUd5MIDUU2RExLAOkhyCdnATdh7usZyqlJXTr3YP9Q0dBxKbLmUp07SXNQk76nKb7i+sYRMkmQsAX930P4QM2IsJmPPuxsPmIcYg+VZ6H5Qs4bos00q0CUh359PKNNKyoIVrdmO8ZNi6vWsU0lS0ZHzEcylkEKPJ/lFE0FChzDEfEAj5xTMCfyXKHdMyYC5f7IA9EjyiS5jlB5pR/wBqRHHacN4gShIIuoAdLwxw+lC5svKSQSEsWzfAAwPOSVLVmKUquopAZt9rJ8IjS1Spa0zEFlIIUk9RcQgysI1tIwqqQqqSgIIUJgQlAS2m3jBCsMqCf1S/KDsMxkKrpdVOOZOYKXlFwwIFhrtHQJPENCRdageRQofKNDqeNoh0ZDrOXpwqoB/VL8up/CC6bBarMlQkrYEO4bUgR0yjmyJqlKlnMkMHYi9ydb7iL8XWmVSzVg5SMtyze+OfSDyAiCHKm8wU3h6qmFzKWC/NO+u8eng2u+xLVfmUj6wzPE7HXzLGPDxeBv6wHQ0+Ub1mrzg8jgHEjrkt96aA3mqCj7OcTAuqUxvae3hqb6mBzxh19YuTxa+/rA9XpcpvW63OBVfCGIBs5BA5TQptue8fVnCtWhOYqUFNcZn7vRlXHRoZo4mHPyiUziQb/wBdIzq1Ob1yrzmaTh9Q4dRS+jk33cdOsXTMBKw/5U5f7qzytrDGdjZuwS2w0+kBT8YCdAxghQpjhMOKqHjBJ+FKluDNAAsSyj8tY9k4WQ4TUy3OgyLBOzaNrEPz8S7x4jE+8DG9EnKD1ipzkJuCzSXcE8x84pTw/Nch2PO+/KHkvFVkMRHv50ZQJ6P4CN6NRMNVzvFFZhkyXLQtd+8Ub8sw/wD0PgIDBhvxNjImISgBgZhmNyDZR8z5QkTA2A2hBidTNn7PC81Q/wCnO9ZKoCpMQTKQEq1ANvDQRP2dL/5pSecmcfKSv8YAmy+7G0Ozm8fwJ1c5svh+TD6PHZf5QpaRd1MJgdJcF7FwDcEdRB1Zi86aM07KlklAb3lu2wJfQRmpUsDOWugpBFjZTAF/E6dYbom90DM2gYfrL6swYfExQDeTTyTNUlCwoFKlKSshVmAVZ+pbTpANQplTB1PoTeHktUkpUDIJOZxMWXWztdWg6wqqZYCl7s4d3B6g7jrHGbBOHaVGWqJsUICk3DtmZj8TpFRzKIHV4sopaQsEFX6QETNGsoWHpDzG6WVLbs2fKhQGpdg99ybwI1hMCukxkpDyCf8A538f0g+gjxJ7sv8AYR8h+ENp2ETJdIZi05RMmnISbkJN3DuPft0hSke6NgwHw/3jAbjSYRaNpXDMlj3J3eLnvJL7toLPePZnDsgaJUPFIPyUDDY8cpH2EwLO45T9xMSAs3H0no3VdvvEc7C5Qd0kcil/UKJ+cEJxKV9orHgkH6iJzuNh/hpMBzOKUH+6TBmiG72sU1W+ke4ZxjJkJKQFqBLvly7MzP0gLjDieXWypcsZ05F5zYfdIt5wnn8QIVpLSIFOIJP2RDB2RYbROVSbmP8ABeJBLQJazJZOiptIiesub5lOCWhmeKpIchNGsnY0WUei7RjPy5PIRBVWOUZqeMLsjhNyjiymIBVT0T8hIUB8WVH2GcR0OZRnU9OxLgJlrSALWYKL6a9TGDNV0jz8phZRviPp7Q86fAPX3m+/9VUHaf8AtafJscs3N42UPKPqzirDn7tHKVzJ7YH/AL4wBqDyiJqTHZGvfMfT2nZ0+AevvNwOJ8PIL0aRyCDNA8yt4DVjdI9qN765pmn78ZQVSon+cZg0PpG5TzMzOvwiO6jG6cHu0aR4rmf+UDq4iltanSDzzL/GEkyctWrxWJSjzg7fOLLchHCMdv8Aqx+8r8YZU1eiZqkD4n6mM1Iw+YssAYbUfC9VY5WB3JH4wD5ecJaltxNJJpJZuQIKFDL2AjPVNNPkZQoi4cRWK+ZzETdEzagyxcQlpvOE5SBVWZ+ynfwVxn55ZJPIP6R57P6yYcQQklwZU/8AgLiybKcX5fSLKCFVsZHXcO1xFkpCxJUrMTmQ7XDEXDc4LnUSexkrROWDMSorzIZOcJByDRyT5QrQopWUkkgWAdgbOH8vWDJVQVIW/wCkWgBSVH7AFiEjRrjyEPQ5uwNPnBdVUByb34D3kaWRmKUqqBLWqynDBKWdywYvyF4Gw6rJlrdWinvexGnpCypmjMFG4JuOdgSfX0jUcOY1TyQoiUklQZ9SRyLwYYFbHeBWsHOQWHCATiUpUCLjvMbWUnb5xOoqDKEicC6vffaymCW5CxizEKrtl90Jlp3JLADr/KLpNCgS5YWskJFgnuqU7OTuhDjU947DeEkgXmG7WgVAtc8kKKihRJJF26hyA8E1M2VTJWlLlcxOW7EgEjvW8NIFxMS0ptq9kiwtsBy5kxn1VJUsF9x89ukYhFtIJBvrA0AvrBAlDd4GlKvBgVCnNjPTwyKy3MIwrC0zZgSVMNSeQjotPgVNlGVIZhodbbtGF4eWntcqg+YEeB1HyjeSafupKTlOUaaabiJqpNhJsZ2WAGkUcUYNKly0qQCkkkG5P2X3jBTpd7chG/4rnLEpObKRm1Dv7p2jBTlaeEHQJ4zqXapNf5SlCCZgSIeIwKwJKYVYblM24exh3MqkjRMVkRIMgnB5Y1UH6B4rm4YlId4sTWHYARXMqCdYWYYk5WFJUHzARNODJ+8PKBxWERZKrjHaTdYRLwgcx5R5Mwkfe9IlJqjBHbRthBJMA/NI+8fKBJtPlMOs8CVqHjiJwMHw+blWPCNtSz3lo8IxVIjv3vGqo1fo0/H5xHVGsXVMB4nL9n/qHyhCqHfER7qPE/KERXFNHuiYndmg9no/tGX/AJU/+AuDim0Bezu+Iy/8qf8AwFw0noyi94oE4xFNGWZm8R0L2IMQqiAFZcyVMQwc5gRuDf4308IExuuUCwAc+ULqbGKlIy9qoocEoKjltcMDpHC4a4jOkBQoRAqhJWRlItsNvrtDLA1plrzKJsCGsBcNd/pB9dWgp7wMwH3UrZk+DaQBhdJ2k9CVWSpTEJJHk8Zwi8wGu8Zqq0AEDKki9mJv8TFRxQtlS6lGwDH/AHV8BGll8GyB98+Kz9AIb0WDypST2aEp6jU33Jv6xMWWKasTvMBNwSeUTFzUEDKTdQBtfQP5QolyEuNdRvHUMWpv0E0f9NXyP4Ry6VKLjTUQ6mc281HuJ//Z"/>
          <p:cNvSpPr>
            <a:spLocks noChangeAspect="1" noChangeArrowheads="1"/>
          </p:cNvSpPr>
          <p:nvPr/>
        </p:nvSpPr>
        <p:spPr bwMode="auto">
          <a:xfrm>
            <a:off x="63500" y="-503238"/>
            <a:ext cx="22860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10" descr="data:image/jpeg;base64,/9j/4AAQSkZJRgABAQAAAQABAAD/2wCEAAkGBhISERQUExQWFRUWGBwWGBcVGBoXGBwYGxgYFxgYFR0XHSceFxojHRUVIC8gIycpLCwsFR4xNTAqNSYrLCkBCQoKDgwOGg8PGjIkHCQvLSwsLCktKiosLCwsLCwsKSwsKS0pLCwsLCwpLCwsLSwsLCwsLCwpLCwsLCksLCwsLP/AABEIAG4A8AMBIgACEQEDEQH/xAAbAAACAwEBAQAAAAAAAAAAAAAEBQIDBgcBAP/EAEcQAAECBAQDBQUDCQYFBQAAAAECEQADBCEFEjFBBlFhEyJxkaEHMoGxwUJS0RQVIzNykrPh8CVDU3OC8RckY7LSFjRio8L/xAAaAQADAQEBAQAAAAAAAAAAAAACAwQBAAUG/8QAMhEAAgECBAIIBgIDAQAAAAAAAQIAAxEEEiExQVETFCIycZGh0VJhgbHB8ELhFSMzBf/aAAwDAQACEQMRAD8A5IkRYmJz6ZUtWVYI69OYg6Xg5U2VQIOh2I5wk8odiReACJ5YO/NJG8BTylO7tHWMyfCWImmB01L2AeDJFIpWzeMLY5d4aU2fuiQeIlQjSYJwrLnnIqd2Sz7pUBkPQn7MHL9mcxC8k1RSfgQRzSdxE7Yuku5lIwdUmwExmcR9nEdJl+yBBS/bq8hF9H7Fkr/v1eSYR/kaB0v6GccK67285y/tI+7SOpf8Du83bn90RXiHsSVLDidm/wBI/GC69Rte/oYHQMTYEec5j2kfPG+/4RzSlxNHxS31gQ+yupuy0esaMdQP8vvC6pV5eomMBMSeNHM4Cqk8j4GKJnCM9OoEOGIpHZhBOGqj+MQkx68MpuBTE6j1gOZSKGohgdTsYtqTruJQTETFplGIZDyMHcQLGaj2Vj+1JX7E7+CuOw8PzM0jK9tP69Y5D7Kk/wBqSf2J38FcdMwSoIlrA/piRFVCKqRDivD8uTPnz0rWTObMknupY3y+JHwjluJyFdtMGZu8bF/H6xr8Zq1JxVPeOWZKZntor6iM/joQJswn3u6RfoxjWM5RAqemnLFr/EwUjApxZ1M/U/0Y03DuGy1nKkqSlaQkLy5mW+4G20Qx2TU06UzFMUI/Rgt0JS+4sTc8ojNVi+USoU1C3Mysyimg90k83sxdrc4OkBYSx67wOvESsuVG5f6/WCZchC2uol9z9BBjpCbTT0QF7T2aom5UBYDyAS/pH1BO7KYmYiaQoWHxsYprKdI7Ng2ZKfMjeLeFaPtayRLDDMpnLcjzgsj/ABQekTgsQfl8xYCFKJS+9/5wXS1PZGxzoOouPiH0VD7iPh9AKJstLLWsjILJNiSQNoSUlUqUolLBTFJCkhViLgpV84W7A6QqaG15fjdWrICm6C4zDV90q5K/oQDhHD655clgOep6CJpqFIUSwyk3AulidCOUaDC6yWoBKe6R9l/kd/nE9atUROz5yzDYek79rT5f3IS8FQkMgMdwfe/mIHmSCkxoAv7wzDnoYnPoEzU91QfkbHzjyxXIPantmgtrDSZ6VVkR0PhDHhUpTTTjraTMOqVfdJ3SeUYSlpAvNZYKDlOZJAfYOzPaCaZMyTMSRsQQfC4hlQKwtJchI0P9ToCp65cwypgIUCxb0I6GNNhchRlmYDdO3SBuMVIR2M86qTlPkFD6wy4MrhOlLVqMzekQLhA2I6Lgfa4ia9YthxUt4+djI0VSVTkjnf0gfGMUOdSDsWj6RNArkpADAtYwZxBhYUtK2Bext5GFLSPVmbkdf3xiewtZcw0I0iZWIEBhvA0yus38oNocPTMnADa56CE1bKVMnKRL7yhmIA5CJlUkA20noJ0dyOQvF9fi7FgbwjrcTJ1LxXWqWVEZSGNx+MD/AJtWvY/C/wAo9KmqgamNOY7CL6rEzoIAyqWdIbzMNym4/et/OH1bwr2VBLqCe9MUBlTYZSD8doqFVR3YhksRnO8ysqjAsQ6vui5/l8YnOpE6rbohOnxPODJaFMyQEjp+MDTylB71zskamBDkmPyADaNPZ7Rj85ylgN3Zth/lLjYYWtlTB1V8wfrGS4Amk4hLcMSibZ9B2K7DmeZjTUX61Y6j1H8o97Ak5NZ83/6IUVezyiDHsWlyJqUrSXmuhJABAIUNTt70LVUfaE5Uy1qOgUMx/wBI3g7iMpXNKFS0qMtWZKlByDYuPFh5QtqZyWBLhYJUlSFFLHmw+O+8UNvI1EeYLippkplqp5a1SlKUM2ZLE691JYt1hVxdxIeyXlkyUCaQF5UkPsCSVE2Cj5wPQVhTmJVmf/ELnrf47wLjFFUVAZKEZHBCkltNXeAAEK8jglYZslcjJKYr7qggBZLP72wgSXJy1F3u4H+kpJj6jpJshZysLuXZTMGNtHbrEJ81WdC31WrZz3gT4bRomHaH4vRBKZag/dUhN25qENqXhQSFyp6ZpdKgrLl5i936wsxHN+TozAp7yCygQf1pax6GCe2qTMlXJlhaSQ+qQQ9vOD0gRjxi8vsMrOmVMmX5sEh/3oS4ng6VbMyiORsWhhx5iSROQNf0SE+cxJPomEK8cBmFye+oHQkAgK66k5bjS8eLVV811/f3We3h2TJZp7ScH1EztSgyyJYUoAqYlKb2fdr9YTmWUqIUFJVqxcem3jGiqsY7EEpN1pWHBI2YfOD63AJc2mpc5UJ3YlWd30GdlA+8O942g2rBUUvx5QFpFqhVOHOK8O4iAGVfe2BNj4Ewx/OKNbo/aH1FoVYnw8qVkYlSVCy2sDuCdjZ7wEszZbDMQ9gRcHkCImNCm/aXjLKeMZDkqCb7Aa4z1iWohSTv4DW0HY5SlE/syA6EpOg3SHjGcIYyZE/OtCVFiAwY3YP5R0n2i4MlMmZWpWvMoSkgAsBoH62id8GwNhx2/MZ15C4J2ml4kwo1NHLypCikJXldnGS4HW8C+zlaQiagJKSFAsS+ob6QZwPjYn0iT/hpSkv0T/KMt7M8fM2rmoJ1SSO6E6KfYl9YpVT0tOqB8j9pBc9BUpHhqPvGEunSMTWkmYnMssUlg5DgHkDGp4jwxU+UEJVlOYF3a2/j4Ri8Rx7LjKJdm7RKfdL+6N8zekPvaLihk0wUkgKCgRYnQ9CDvA00CU6qkbkfUX0m1SWqUiDrYfSG8O8Pfky194qzAMTru4/rnCDD5Bp8RZSWzFTHmFOUmNLheMdpRS6hWplBZ22v8jCHiau7WRT1MssROShTAGxXlOulwPOMqUkVVFPcdofUjTxg0arl26TZuyT87aRP7RKRCZ4HZhQUAu43uIs4doVTKepWvZBSnYAs7+ggj2tKIpO2RmzS1hKsispykPcsbXHnFPBuIg4MpZDspWcE5iQVMXJ1sYnfD3YsO7fT66ylcT/oVR3tL+F5jJ6JKbzJiBzGZz5C+0aTjzF0yaKiQElYKSoMQkWSAHfT3oz07BMlPiCQA8qfbKMrJSSNrmxjPcaYwtShKU57HugaahPxOkNo4Ys1r33v6GbXxQ0blt9biDzMfWqzhI5Sxf4qVAM2uawIS+u6j8TcxEYYtQssDoAfnFtLwtcFSiSL2tFmWjT3MmavWqaCaH2ZSj+cUKP+HO1v/dLh7jdQEzPeUkFH2SxJ0GY7CB+BqIS6oEbSp38FcV4rLc5julJHl+LxfhagdCRznn4hCrgGKUKWC2W3i5PWCZtGSMzC2pOjbGBlzMgbW5bwt8GeJTa45DroAAT1e0UREtplgkpVpCfiGvUhKRKmLT3r5VED4+UeGaoqZIKvAW+J0ED45TgSHLZ86dL2u9xGTpVTTlFbqUTfVRf7vP4wwnzLggt3k3HIuLcjcXhPTKeZl5h/lDWehk+XooGMM0C8azJCpkoJUsqUe9mmEkkiZmuTfpDdLBIDjUfOElfWq7NJfvMpI+GVvnH2FVv/ADMl2UAsWVcHa40gw1hMK3MzvEdeta851Js/IaCFyKxm7pHhBmPTkqWMhBAfQvAKAXHOJ2AlFO5NrwibPzMGNgQI6Lj0lkSRslAT4MkX/rlHMhVF3Z75fpGoXxhPIyTZaV3LFmsbMWDGIcVQeplyDaejg8RTpO2Y7/iOhWLyBIIYqCSS2UAv7w1Ls1tIFpcHlELDFJd3zKIfoCW9BGdq8XmzCDLRkADMCG8e9vBknEp6iEo/RHKSoqKVhRAKrNcOAR4xP1aoi6ac/wC42riadUkDU6W9No2pMDCd3ZzGmrsWXNo+wWSQopV8E/7Rn6KZNloWJszvHughAsbPpre0WVeIBTBMxilOTQHvc4eCMgu2o8efhJ+jfNbJ9vebb2fTuxkTkvqkqY9EK/EQo4NIpZypockAhj1imnRNRLKxNCUZSm6bvl0LbOHgfCcPqCVpM9BUtiAAbb8twYmd1zf9Bb68vDnGrSaxJQ+nvDsXQFVyai75xM15MfpDTjrERUdkAbZS46kDWM/V0M4qlvUITlcKcG5f9m1oPxDDZpUHmiwANuSWf3fjHLlLa1Bw58vCcUIt/rPp7wmfj6hQiQh0iWyAeacrEesA0+NlNJ2Bu6kqB6hQX9Iol4XNZaTOQXSW/a/diivw6YlKHWAR7z22a1tLQxEpFe+Oe/zgMHB7h8oanHVLkVUua6xNJIfbUW8LeUDcK1BlU8yRmLLBZ+YL+o+UCyqNSgppiTbYjXfaBJClJUy5gBJdNw2nPaKloU7WDDhx5RDO4N8p8oRiGKzCVsSDNmErGxdOUgwurUdotcxQGZVyfL8IJqcqVgrmDKSS+rHXa8B1WHoWglKwQRa+30MEaQuQPP8AfCBnIUEj6SpNZKRqtI+L/KPFY7K+zmV4J/GF9LKSA2UP4Xi0gconGDQ6kkxpxDjbSaPgnGc9UwQQDJnlyeUhfSGk5KViW+jtbqHgLgGUAthtKnj/AOqZE8PmPKRzZBHp+EX4IAKygcZJjL5lJN7gQbE6SXnSlCU5n+05BAZyq+lxAkrDcxA1Y6Wb52g7GJiMwJZeRV0h30axZhoILThSkgzFJyFLFSbFkktmB6HURUd5MIDUU2RExLAOkhyCdnATdh7usZyqlJXTr3YP9Q0dBxKbLmUp07SXNQk76nKb7i+sYRMkmQsAX930P4QM2IsJmPPuxsPmIcYg+VZ6H5Qs4bos00q0CUh359PKNNKyoIVrdmO8ZNi6vWsU0lS0ZHzEcylkEKPJ/lFE0FChzDEfEAj5xTMCfyXKHdMyYC5f7IA9EjyiS5jlB5pR/wBqRHHacN4gShIIuoAdLwxw+lC5svKSQSEsWzfAAwPOSVLVmKUquopAZt9rJ8IjS1Spa0zEFlIIUk9RcQgysI1tIwqqQqqSgIIUJgQlAS2m3jBCsMqCf1S/KDsMxkKrpdVOOZOYKXlFwwIFhrtHQJPENCRdageRQofKNDqeNoh0ZDrOXpwqoB/VL8up/CC6bBarMlQkrYEO4bUgR0yjmyJqlKlnMkMHYi9ydb7iL8XWmVSzVg5SMtyze+OfSDyAiCHKm8wU3h6qmFzKWC/NO+u8eng2u+xLVfmUj6wzPE7HXzLGPDxeBv6wHQ0+Ub1mrzg8jgHEjrkt96aA3mqCj7OcTAuqUxvae3hqb6mBzxh19YuTxa+/rA9XpcpvW63OBVfCGIBs5BA5TQptue8fVnCtWhOYqUFNcZn7vRlXHRoZo4mHPyiUziQb/wBdIzq1Ob1yrzmaTh9Q4dRS+jk33cdOsXTMBKw/5U5f7qzytrDGdjZuwS2w0+kBT8YCdAxghQpjhMOKqHjBJ+FKluDNAAsSyj8tY9k4WQ4TUy3OgyLBOzaNrEPz8S7x4jE+8DG9EnKD1ipzkJuCzSXcE8x84pTw/Nch2PO+/KHkvFVkMRHv50ZQJ6P4CN6NRMNVzvFFZhkyXLQtd+8Ub8sw/wD0PgIDBhvxNjImISgBgZhmNyDZR8z5QkTA2A2hBidTNn7PC81Q/wCnO9ZKoCpMQTKQEq1ANvDQRP2dL/5pSecmcfKSv8YAmy+7G0Ozm8fwJ1c5svh+TD6PHZf5QpaRd1MJgdJcF7FwDcEdRB1Zi86aM07KlklAb3lu2wJfQRmpUsDOWugpBFjZTAF/E6dYbom90DM2gYfrL6swYfExQDeTTyTNUlCwoFKlKSshVmAVZ+pbTpANQplTB1PoTeHktUkpUDIJOZxMWXWztdWg6wqqZYCl7s4d3B6g7jrHGbBOHaVGWqJsUICk3DtmZj8TpFRzKIHV4sopaQsEFX6QETNGsoWHpDzG6WVLbs2fKhQGpdg99ybwI1hMCukxkpDyCf8A538f0g+gjxJ7sv8AYR8h+ENp2ETJdIZi05RMmnISbkJN3DuPft0hSke6NgwHw/3jAbjSYRaNpXDMlj3J3eLnvJL7toLPePZnDsgaJUPFIPyUDDY8cpH2EwLO45T9xMSAs3H0no3VdvvEc7C5Qd0kcil/UKJ+cEJxKV9orHgkH6iJzuNh/hpMBzOKUH+6TBmiG72sU1W+ke4ZxjJkJKQFqBLvly7MzP0gLjDieXWypcsZ05F5zYfdIt5wnn8QIVpLSIFOIJP2RDB2RYbROVSbmP8ABeJBLQJazJZOiptIiesub5lOCWhmeKpIchNGsnY0WUei7RjPy5PIRBVWOUZqeMLsjhNyjiymIBVT0T8hIUB8WVH2GcR0OZRnU9OxLgJlrSALWYKL6a9TGDNV0jz8phZRviPp7Q86fAPX3m+/9VUHaf8AtafJscs3N42UPKPqzirDn7tHKVzJ7YH/AL4wBqDyiJqTHZGvfMfT2nZ0+AevvNwOJ8PIL0aRyCDNA8yt4DVjdI9qN765pmn78ZQVSon+cZg0PpG5TzMzOvwiO6jG6cHu0aR4rmf+UDq4iltanSDzzL/GEkyctWrxWJSjzg7fOLLchHCMdv8Aqx+8r8YZU1eiZqkD4n6mM1Iw+YssAYbUfC9VY5WB3JH4wD5ecJaltxNJJpJZuQIKFDL2AjPVNNPkZQoi4cRWK+ZzETdEzagyxcQlpvOE5SBVWZ+ynfwVxn55ZJPIP6R57P6yYcQQklwZU/8AgLiybKcX5fSLKCFVsZHXcO1xFkpCxJUrMTmQ7XDEXDc4LnUSexkrROWDMSorzIZOcJByDRyT5QrQopWUkkgWAdgbOH8vWDJVQVIW/wCkWgBSVH7AFiEjRrjyEPQ5uwNPnBdVUByb34D3kaWRmKUqqBLWqynDBKWdywYvyF4Gw6rJlrdWinvexGnpCypmjMFG4JuOdgSfX0jUcOY1TyQoiUklQZ9SRyLwYYFbHeBWsHOQWHCATiUpUCLjvMbWUnb5xOoqDKEicC6vffaymCW5CxizEKrtl90Jlp3JLADr/KLpNCgS5YWskJFgnuqU7OTuhDjU947DeEkgXmG7WgVAtc8kKKihRJJF26hyA8E1M2VTJWlLlcxOW7EgEjvW8NIFxMS0ptq9kiwtsBy5kxn1VJUsF9x89ukYhFtIJBvrA0AvrBAlDd4GlKvBgVCnNjPTwyKy3MIwrC0zZgSVMNSeQjotPgVNlGVIZhodbbtGF4eWntcqg+YEeB1HyjeSafupKTlOUaaabiJqpNhJsZ2WAGkUcUYNKly0qQCkkkG5P2X3jBTpd7chG/4rnLEpObKRm1Dv7p2jBTlaeEHQJ4zqXapNf5SlCCZgSIeIwKwJKYVYblM24exh3MqkjRMVkRIMgnB5Y1UH6B4rm4YlId4sTWHYARXMqCdYWYYk5WFJUHzARNODJ+8PKBxWERZKrjHaTdYRLwgcx5R5Mwkfe9IlJqjBHbRthBJMA/NI+8fKBJtPlMOs8CVqHjiJwMHw+blWPCNtSz3lo8IxVIjv3vGqo1fo0/H5xHVGsXVMB4nL9n/qHyhCqHfER7qPE/KERXFNHuiYndmg9no/tGX/AJU/+AuDim0Bezu+Iy/8qf8AwFw0noyi94oE4xFNGWZm8R0L2IMQqiAFZcyVMQwc5gRuDf4308IExuuUCwAc+ULqbGKlIy9qoocEoKjltcMDpHC4a4jOkBQoRAqhJWRlItsNvrtDLA1plrzKJsCGsBcNd/pB9dWgp7wMwH3UrZk+DaQBhdJ2k9CVWSpTEJJHk8Zwi8wGu8Zqq0AEDKki9mJv8TFRxQtlS6lGwDH/AHV8BGll8GyB98+Kz9AIb0WDypST2aEp6jU33Jv6xMWWKasTvMBNwSeUTFzUEDKTdQBtfQP5QolyEuNdRvHUMWpv0E0f9NXyP4Ry6VKLjTUQ6mc281HuJ//Z"/>
          <p:cNvSpPr>
            <a:spLocks noChangeAspect="1" noChangeArrowheads="1"/>
          </p:cNvSpPr>
          <p:nvPr/>
        </p:nvSpPr>
        <p:spPr bwMode="auto">
          <a:xfrm>
            <a:off x="215900" y="-350838"/>
            <a:ext cx="22860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12" descr="data:image/jpeg;base64,/9j/4AAQSkZJRgABAQAAAQABAAD/2wCEAAkGBhISERQUExQWFRUWGBwWGBcVGBoXGBwYGxgYFxgYFR0XHSceFxojHRUVIC8gIycpLCwsFR4xNTAqNSYrLCkBCQoKDgwOGg8PGjIkHCQvLSwsLCktKiosLCwsLCwsKSwsKS0pLCwsLCwpLCwsLSwsLCwsLCwpLCwsLCksLCwsLP/AABEIAG4A8AMBIgACEQEDEQH/xAAbAAACAwEBAQAAAAAAAAAAAAAEBQIDBgcBAP/EAEcQAAECBAQDBQUDCQYFBQAAAAECEQADBCEFEjFBBlFhEyJxkaEHMoGxwUJS0RQVIzNykrPh8CVDU3OC8RckY7LSFjRio8L/xAAaAQADAQEBAQAAAAAAAAAAAAACAwQBAAUG/8QAMhEAAgECBAIIBgIDAQAAAAAAAQIAAxEEEiExQVETFCIycZGh0VJhgbHB8ELhFSMzBf/aAAwDAQACEQMRAD8A5IkRYmJz6ZUtWVYI69OYg6Xg5U2VQIOh2I5wk8odiReACJ5YO/NJG8BTylO7tHWMyfCWImmB01L2AeDJFIpWzeMLY5d4aU2fuiQeIlQjSYJwrLnnIqd2Sz7pUBkPQn7MHL9mcxC8k1RSfgQRzSdxE7Yuku5lIwdUmwExmcR9nEdJl+yBBS/bq8hF9H7Fkr/v1eSYR/kaB0v6GccK67285y/tI+7SOpf8Du83bn90RXiHsSVLDidm/wBI/GC69Rte/oYHQMTYEec5j2kfPG+/4RzSlxNHxS31gQ+yupuy0esaMdQP8vvC6pV5eomMBMSeNHM4Cqk8j4GKJnCM9OoEOGIpHZhBOGqj+MQkx68MpuBTE6j1gOZSKGohgdTsYtqTruJQTETFplGIZDyMHcQLGaj2Vj+1JX7E7+CuOw8PzM0jK9tP69Y5D7Kk/wBqSf2J38FcdMwSoIlrA/piRFVCKqRDivD8uTPnz0rWTObMknupY3y+JHwjluJyFdtMGZu8bF/H6xr8Zq1JxVPeOWZKZntor6iM/joQJswn3u6RfoxjWM5RAqemnLFr/EwUjApxZ1M/U/0Y03DuGy1nKkqSlaQkLy5mW+4G20Qx2TU06UzFMUI/Rgt0JS+4sTc8ojNVi+USoU1C3Mysyimg90k83sxdrc4OkBYSx67wOvESsuVG5f6/WCZchC2uol9z9BBjpCbTT0QF7T2aom5UBYDyAS/pH1BO7KYmYiaQoWHxsYprKdI7Ng2ZKfMjeLeFaPtayRLDDMpnLcjzgsj/ABQekTgsQfl8xYCFKJS+9/5wXS1PZGxzoOouPiH0VD7iPh9AKJstLLWsjILJNiSQNoSUlUqUolLBTFJCkhViLgpV84W7A6QqaG15fjdWrICm6C4zDV90q5K/oQDhHD655clgOep6CJpqFIUSwyk3AulidCOUaDC6yWoBKe6R9l/kd/nE9atUROz5yzDYek79rT5f3IS8FQkMgMdwfe/mIHmSCkxoAv7wzDnoYnPoEzU91QfkbHzjyxXIPantmgtrDSZ6VVkR0PhDHhUpTTTjraTMOqVfdJ3SeUYSlpAvNZYKDlOZJAfYOzPaCaZMyTMSRsQQfC4hlQKwtJchI0P9ToCp65cwypgIUCxb0I6GNNhchRlmYDdO3SBuMVIR2M86qTlPkFD6wy4MrhOlLVqMzekQLhA2I6Lgfa4ia9YthxUt4+djI0VSVTkjnf0gfGMUOdSDsWj6RNArkpADAtYwZxBhYUtK2Bext5GFLSPVmbkdf3xiewtZcw0I0iZWIEBhvA0yus38oNocPTMnADa56CE1bKVMnKRL7yhmIA5CJlUkA20noJ0dyOQvF9fi7FgbwjrcTJ1LxXWqWVEZSGNx+MD/AJtWvY/C/wAo9KmqgamNOY7CL6rEzoIAyqWdIbzMNym4/et/OH1bwr2VBLqCe9MUBlTYZSD8doqFVR3YhksRnO8ysqjAsQ6vui5/l8YnOpE6rbohOnxPODJaFMyQEjp+MDTylB71zskamBDkmPyADaNPZ7Rj85ylgN3Zth/lLjYYWtlTB1V8wfrGS4Amk4hLcMSibZ9B2K7DmeZjTUX61Y6j1H8o97Ak5NZ83/6IUVezyiDHsWlyJqUrSXmuhJABAIUNTt70LVUfaE5Uy1qOgUMx/wBI3g7iMpXNKFS0qMtWZKlByDYuPFh5QtqZyWBLhYJUlSFFLHmw+O+8UNvI1EeYLippkplqp5a1SlKUM2ZLE691JYt1hVxdxIeyXlkyUCaQF5UkPsCSVE2Cj5wPQVhTmJVmf/ELnrf47wLjFFUVAZKEZHBCkltNXeAAEK8jglYZslcjJKYr7qggBZLP72wgSXJy1F3u4H+kpJj6jpJshZysLuXZTMGNtHbrEJ81WdC31WrZz3gT4bRomHaH4vRBKZag/dUhN25qENqXhQSFyp6ZpdKgrLl5i936wsxHN+TozAp7yCygQf1pax6GCe2qTMlXJlhaSQ+qQQ9vOD0gRjxi8vsMrOmVMmX5sEh/3oS4ng6VbMyiORsWhhx5iSROQNf0SE+cxJPomEK8cBmFye+oHQkAgK66k5bjS8eLVV811/f3We3h2TJZp7ScH1EztSgyyJYUoAqYlKb2fdr9YTmWUqIUFJVqxcem3jGiqsY7EEpN1pWHBI2YfOD63AJc2mpc5UJ3YlWd30GdlA+8O942g2rBUUvx5QFpFqhVOHOK8O4iAGVfe2BNj4Ewx/OKNbo/aH1FoVYnw8qVkYlSVCy2sDuCdjZ7wEszZbDMQ9gRcHkCImNCm/aXjLKeMZDkqCb7Aa4z1iWohSTv4DW0HY5SlE/syA6EpOg3SHjGcIYyZE/OtCVFiAwY3YP5R0n2i4MlMmZWpWvMoSkgAsBoH62id8GwNhx2/MZ15C4J2ml4kwo1NHLypCikJXldnGS4HW8C+zlaQiagJKSFAsS+ob6QZwPjYn0iT/hpSkv0T/KMt7M8fM2rmoJ1SSO6E6KfYl9YpVT0tOqB8j9pBc9BUpHhqPvGEunSMTWkmYnMssUlg5DgHkDGp4jwxU+UEJVlOYF3a2/j4Ri8Rx7LjKJdm7RKfdL+6N8zekPvaLihk0wUkgKCgRYnQ9CDvA00CU6qkbkfUX0m1SWqUiDrYfSG8O8Pfky194qzAMTru4/rnCDD5Bp8RZSWzFTHmFOUmNLheMdpRS6hWplBZ22v8jCHiau7WRT1MssROShTAGxXlOulwPOMqUkVVFPcdofUjTxg0arl26TZuyT87aRP7RKRCZ4HZhQUAu43uIs4doVTKepWvZBSnYAs7+ggj2tKIpO2RmzS1hKsispykPcsbXHnFPBuIg4MpZDspWcE5iQVMXJ1sYnfD3YsO7fT66ylcT/oVR3tL+F5jJ6JKbzJiBzGZz5C+0aTjzF0yaKiQElYKSoMQkWSAHfT3oz07BMlPiCQA8qfbKMrJSSNrmxjPcaYwtShKU57HugaahPxOkNo4Ys1r33v6GbXxQ0blt9biDzMfWqzhI5Sxf4qVAM2uawIS+u6j8TcxEYYtQssDoAfnFtLwtcFSiSL2tFmWjT3MmavWqaCaH2ZSj+cUKP+HO1v/dLh7jdQEzPeUkFH2SxJ0GY7CB+BqIS6oEbSp38FcV4rLc5julJHl+LxfhagdCRznn4hCrgGKUKWC2W3i5PWCZtGSMzC2pOjbGBlzMgbW5bwt8GeJTa45DroAAT1e0UREtplgkpVpCfiGvUhKRKmLT3r5VED4+UeGaoqZIKvAW+J0ED45TgSHLZ86dL2u9xGTpVTTlFbqUTfVRf7vP4wwnzLggt3k3HIuLcjcXhPTKeZl5h/lDWehk+XooGMM0C8azJCpkoJUsqUe9mmEkkiZmuTfpDdLBIDjUfOElfWq7NJfvMpI+GVvnH2FVv/ADMl2UAsWVcHa40gw1hMK3MzvEdeta851Js/IaCFyKxm7pHhBmPTkqWMhBAfQvAKAXHOJ2AlFO5NrwibPzMGNgQI6Lj0lkSRslAT4MkX/rlHMhVF3Z75fpGoXxhPIyTZaV3LFmsbMWDGIcVQeplyDaejg8RTpO2Y7/iOhWLyBIIYqCSS2UAv7w1Ls1tIFpcHlELDFJd3zKIfoCW9BGdq8XmzCDLRkADMCG8e9vBknEp6iEo/RHKSoqKVhRAKrNcOAR4xP1aoi6ac/wC42riadUkDU6W9No2pMDCd3ZzGmrsWXNo+wWSQopV8E/7Rn6KZNloWJszvHughAsbPpre0WVeIBTBMxilOTQHvc4eCMgu2o8efhJ+jfNbJ9vebb2fTuxkTkvqkqY9EK/EQo4NIpZypockAhj1imnRNRLKxNCUZSm6bvl0LbOHgfCcPqCVpM9BUtiAAbb8twYmd1zf9Bb68vDnGrSaxJQ+nvDsXQFVyai75xM15MfpDTjrERUdkAbZS46kDWM/V0M4qlvUITlcKcG5f9m1oPxDDZpUHmiwANuSWf3fjHLlLa1Bw58vCcUIt/rPp7wmfj6hQiQh0iWyAeacrEesA0+NlNJ2Bu6kqB6hQX9Iol4XNZaTOQXSW/a/diivw6YlKHWAR7z22a1tLQxEpFe+Oe/zgMHB7h8oanHVLkVUua6xNJIfbUW8LeUDcK1BlU8yRmLLBZ+YL+o+UCyqNSgppiTbYjXfaBJClJUy5gBJdNw2nPaKloU7WDDhx5RDO4N8p8oRiGKzCVsSDNmErGxdOUgwurUdotcxQGZVyfL8IJqcqVgrmDKSS+rHXa8B1WHoWglKwQRa+30MEaQuQPP8AfCBnIUEj6SpNZKRqtI+L/KPFY7K+zmV4J/GF9LKSA2UP4Xi0gconGDQ6kkxpxDjbSaPgnGc9UwQQDJnlyeUhfSGk5KViW+jtbqHgLgGUAthtKnj/AOqZE8PmPKRzZBHp+EX4IAKygcZJjL5lJN7gQbE6SXnSlCU5n+05BAZyq+lxAkrDcxA1Y6Wb52g7GJiMwJZeRV0h30axZhoILThSkgzFJyFLFSbFkktmB6HURUd5MIDUU2RExLAOkhyCdnATdh7usZyqlJXTr3YP9Q0dBxKbLmUp07SXNQk76nKb7i+sYRMkmQsAX930P4QM2IsJmPPuxsPmIcYg+VZ6H5Qs4bos00q0CUh359PKNNKyoIVrdmO8ZNi6vWsU0lS0ZHzEcylkEKPJ/lFE0FChzDEfEAj5xTMCfyXKHdMyYC5f7IA9EjyiS5jlB5pR/wBqRHHacN4gShIIuoAdLwxw+lC5svKSQSEsWzfAAwPOSVLVmKUquopAZt9rJ8IjS1Spa0zEFlIIUk9RcQgysI1tIwqqQqqSgIIUJgQlAS2m3jBCsMqCf1S/KDsMxkKrpdVOOZOYKXlFwwIFhrtHQJPENCRdageRQofKNDqeNoh0ZDrOXpwqoB/VL8up/CC6bBarMlQkrYEO4bUgR0yjmyJqlKlnMkMHYi9ydb7iL8XWmVSzVg5SMtyze+OfSDyAiCHKm8wU3h6qmFzKWC/NO+u8eng2u+xLVfmUj6wzPE7HXzLGPDxeBv6wHQ0+Ub1mrzg8jgHEjrkt96aA3mqCj7OcTAuqUxvae3hqb6mBzxh19YuTxa+/rA9XpcpvW63OBVfCGIBs5BA5TQptue8fVnCtWhOYqUFNcZn7vRlXHRoZo4mHPyiUziQb/wBdIzq1Ob1yrzmaTh9Q4dRS+jk33cdOsXTMBKw/5U5f7qzytrDGdjZuwS2w0+kBT8YCdAxghQpjhMOKqHjBJ+FKluDNAAsSyj8tY9k4WQ4TUy3OgyLBOzaNrEPz8S7x4jE+8DG9EnKD1ipzkJuCzSXcE8x84pTw/Nch2PO+/KHkvFVkMRHv50ZQJ6P4CN6NRMNVzvFFZhkyXLQtd+8Ub8sw/wD0PgIDBhvxNjImISgBgZhmNyDZR8z5QkTA2A2hBidTNn7PC81Q/wCnO9ZKoCpMQTKQEq1ANvDQRP2dL/5pSecmcfKSv8YAmy+7G0Ozm8fwJ1c5svh+TD6PHZf5QpaRd1MJgdJcF7FwDcEdRB1Zi86aM07KlklAb3lu2wJfQRmpUsDOWugpBFjZTAF/E6dYbom90DM2gYfrL6swYfExQDeTTyTNUlCwoFKlKSshVmAVZ+pbTpANQplTB1PoTeHktUkpUDIJOZxMWXWztdWg6wqqZYCl7s4d3B6g7jrHGbBOHaVGWqJsUICk3DtmZj8TpFRzKIHV4sopaQsEFX6QETNGsoWHpDzG6WVLbs2fKhQGpdg99ybwI1hMCukxkpDyCf8A538f0g+gjxJ7sv8AYR8h+ENp2ETJdIZi05RMmnISbkJN3DuPft0hSke6NgwHw/3jAbjSYRaNpXDMlj3J3eLnvJL7toLPePZnDsgaJUPFIPyUDDY8cpH2EwLO45T9xMSAs3H0no3VdvvEc7C5Qd0kcil/UKJ+cEJxKV9orHgkH6iJzuNh/hpMBzOKUH+6TBmiG72sU1W+ke4ZxjJkJKQFqBLvly7MzP0gLjDieXWypcsZ05F5zYfdIt5wnn8QIVpLSIFOIJP2RDB2RYbROVSbmP8ABeJBLQJazJZOiptIiesub5lOCWhmeKpIchNGsnY0WUei7RjPy5PIRBVWOUZqeMLsjhNyjiymIBVT0T8hIUB8WVH2GcR0OZRnU9OxLgJlrSALWYKL6a9TGDNV0jz8phZRviPp7Q86fAPX3m+/9VUHaf8AtafJscs3N42UPKPqzirDn7tHKVzJ7YH/AL4wBqDyiJqTHZGvfMfT2nZ0+AevvNwOJ8PIL0aRyCDNA8yt4DVjdI9qN765pmn78ZQVSon+cZg0PpG5TzMzOvwiO6jG6cHu0aR4rmf+UDq4iltanSDzzL/GEkyctWrxWJSjzg7fOLLchHCMdv8Aqx+8r8YZU1eiZqkD4n6mM1Iw+YssAYbUfC9VY5WB3JH4wD5ecJaltxNJJpJZuQIKFDL2AjPVNNPkZQoi4cRWK+ZzETdEzagyxcQlpvOE5SBVWZ+ynfwVxn55ZJPIP6R57P6yYcQQklwZU/8AgLiybKcX5fSLKCFVsZHXcO1xFkpCxJUrMTmQ7XDEXDc4LnUSexkrROWDMSorzIZOcJByDRyT5QrQopWUkkgWAdgbOH8vWDJVQVIW/wCkWgBSVH7AFiEjRrjyEPQ5uwNPnBdVUByb34D3kaWRmKUqqBLWqynDBKWdywYvyF4Gw6rJlrdWinvexGnpCypmjMFG4JuOdgSfX0jUcOY1TyQoiUklQZ9SRyLwYYFbHeBWsHOQWHCATiUpUCLjvMbWUnb5xOoqDKEicC6vffaymCW5CxizEKrtl90Jlp3JLADr/KLpNCgS5YWskJFgnuqU7OTuhDjU947DeEkgXmG7WgVAtc8kKKihRJJF26hyA8E1M2VTJWlLlcxOW7EgEjvW8NIFxMS0ptq9kiwtsBy5kxn1VJUsF9x89ukYhFtIJBvrA0AvrBAlDd4GlKvBgVCnNjPTwyKy3MIwrC0zZgSVMNSeQjotPgVNlGVIZhodbbtGF4eWntcqg+YEeB1HyjeSafupKTlOUaaabiJqpNhJsZ2WAGkUcUYNKly0qQCkkkG5P2X3jBTpd7chG/4rnLEpObKRm1Dv7p2jBTlaeEHQJ4zqXapNf5SlCCZgSIeIwKwJKYVYblM24exh3MqkjRMVkRIMgnB5Y1UH6B4rm4YlId4sTWHYARXMqCdYWYYk5WFJUHzARNODJ+8PKBxWERZKrjHaTdYRLwgcx5R5Mwkfe9IlJqjBHbRthBJMA/NI+8fKBJtPlMOs8CVqHjiJwMHw+blWPCNtSz3lo8IxVIjv3vGqo1fo0/H5xHVGsXVMB4nL9n/qHyhCqHfER7qPE/KERXFNHuiYndmg9no/tGX/AJU/+AuDim0Bezu+Iy/8qf8AwFw0noyi94oE4xFNGWZm8R0L2IMQqiAFZcyVMQwc5gRuDf4308IExuuUCwAc+ULqbGKlIy9qoocEoKjltcMDpHC4a4jOkBQoRAqhJWRlItsNvrtDLA1plrzKJsCGsBcNd/pB9dWgp7wMwH3UrZk+DaQBhdJ2k9CVWSpTEJJHk8Zwi8wGu8Zqq0AEDKki9mJv8TFRxQtlS6lGwDH/AHV8BGll8GyB98+Kz9AIb0WDypST2aEp6jU33Jv6xMWWKasTvMBNwSeUTFzUEDKTdQBtfQP5QolyEuNdRvHUMWpv0E0f9NXyP4Ry6VKLjTUQ6mc281HuJ//Z"/>
          <p:cNvSpPr>
            <a:spLocks noChangeAspect="1" noChangeArrowheads="1"/>
          </p:cNvSpPr>
          <p:nvPr/>
        </p:nvSpPr>
        <p:spPr bwMode="auto">
          <a:xfrm>
            <a:off x="368300" y="-198438"/>
            <a:ext cx="22860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AutoShape 14" descr="data:image/jpeg;base64,/9j/4AAQSkZJRgABAQAAAQABAAD/2wCEAAkGBhISERQUExQWFRUWGBwWGBcVGBoXGBwYGxgYFxgYFR0XHSceFxojHRUVIC8gIycpLCwsFR4xNTAqNSYrLCkBCQoKDgwOGg8PGjIkHCQvLSwsLCktKiosLCwsLCwsKSwsKS0pLCwsLCwpLCwsLSwsLCwsLCwpLCwsLCksLCwsLP/AABEIAG4A8AMBIgACEQEDEQH/xAAbAAACAwEBAQAAAAAAAAAAAAAEBQIDBgcBAP/EAEcQAAECBAQDBQUDCQYFBQAAAAECEQADBCEFEjFBBlFhEyJxkaEHMoGxwUJS0RQVIzNykrPh8CVDU3OC8RckY7LSFjRio8L/xAAaAQADAQEBAQAAAAAAAAAAAAACAwQBAAUG/8QAMhEAAgECBAIIBgIDAQAAAAAAAQIAAxEEEiExQVETFCIycZGh0VJhgbHB8ELhFSMzBf/aAAwDAQACEQMRAD8A5IkRYmJz6ZUtWVYI69OYg6Xg5U2VQIOh2I5wk8odiReACJ5YO/NJG8BTylO7tHWMyfCWImmB01L2AeDJFIpWzeMLY5d4aU2fuiQeIlQjSYJwrLnnIqd2Sz7pUBkPQn7MHL9mcxC8k1RSfgQRzSdxE7Yuku5lIwdUmwExmcR9nEdJl+yBBS/bq8hF9H7Fkr/v1eSYR/kaB0v6GccK67285y/tI+7SOpf8Du83bn90RXiHsSVLDidm/wBI/GC69Rte/oYHQMTYEec5j2kfPG+/4RzSlxNHxS31gQ+yupuy0esaMdQP8vvC6pV5eomMBMSeNHM4Cqk8j4GKJnCM9OoEOGIpHZhBOGqj+MQkx68MpuBTE6j1gOZSKGohgdTsYtqTruJQTETFplGIZDyMHcQLGaj2Vj+1JX7E7+CuOw8PzM0jK9tP69Y5D7Kk/wBqSf2J38FcdMwSoIlrA/piRFVCKqRDivD8uTPnz0rWTObMknupY3y+JHwjluJyFdtMGZu8bF/H6xr8Zq1JxVPeOWZKZntor6iM/joQJswn3u6RfoxjWM5RAqemnLFr/EwUjApxZ1M/U/0Y03DuGy1nKkqSlaQkLy5mW+4G20Qx2TU06UzFMUI/Rgt0JS+4sTc8ojNVi+USoU1C3Mysyimg90k83sxdrc4OkBYSx67wOvESsuVG5f6/WCZchC2uol9z9BBjpCbTT0QF7T2aom5UBYDyAS/pH1BO7KYmYiaQoWHxsYprKdI7Ng2ZKfMjeLeFaPtayRLDDMpnLcjzgsj/ABQekTgsQfl8xYCFKJS+9/5wXS1PZGxzoOouPiH0VD7iPh9AKJstLLWsjILJNiSQNoSUlUqUolLBTFJCkhViLgpV84W7A6QqaG15fjdWrICm6C4zDV90q5K/oQDhHD655clgOep6CJpqFIUSwyk3AulidCOUaDC6yWoBKe6R9l/kd/nE9atUROz5yzDYek79rT5f3IS8FQkMgMdwfe/mIHmSCkxoAv7wzDnoYnPoEzU91QfkbHzjyxXIPantmgtrDSZ6VVkR0PhDHhUpTTTjraTMOqVfdJ3SeUYSlpAvNZYKDlOZJAfYOzPaCaZMyTMSRsQQfC4hlQKwtJchI0P9ToCp65cwypgIUCxb0I6GNNhchRlmYDdO3SBuMVIR2M86qTlPkFD6wy4MrhOlLVqMzekQLhA2I6Lgfa4ia9YthxUt4+djI0VSVTkjnf0gfGMUOdSDsWj6RNArkpADAtYwZxBhYUtK2Bext5GFLSPVmbkdf3xiewtZcw0I0iZWIEBhvA0yus38oNocPTMnADa56CE1bKVMnKRL7yhmIA5CJlUkA20noJ0dyOQvF9fi7FgbwjrcTJ1LxXWqWVEZSGNx+MD/AJtWvY/C/wAo9KmqgamNOY7CL6rEzoIAyqWdIbzMNym4/et/OH1bwr2VBLqCe9MUBlTYZSD8doqFVR3YhksRnO8ysqjAsQ6vui5/l8YnOpE6rbohOnxPODJaFMyQEjp+MDTylB71zskamBDkmPyADaNPZ7Rj85ylgN3Zth/lLjYYWtlTB1V8wfrGS4Amk4hLcMSibZ9B2K7DmeZjTUX61Y6j1H8o97Ak5NZ83/6IUVezyiDHsWlyJqUrSXmuhJABAIUNTt70LVUfaE5Uy1qOgUMx/wBI3g7iMpXNKFS0qMtWZKlByDYuPFh5QtqZyWBLhYJUlSFFLHmw+O+8UNvI1EeYLippkplqp5a1SlKUM2ZLE691JYt1hVxdxIeyXlkyUCaQF5UkPsCSVE2Cj5wPQVhTmJVmf/ELnrf47wLjFFUVAZKEZHBCkltNXeAAEK8jglYZslcjJKYr7qggBZLP72wgSXJy1F3u4H+kpJj6jpJshZysLuXZTMGNtHbrEJ81WdC31WrZz3gT4bRomHaH4vRBKZag/dUhN25qENqXhQSFyp6ZpdKgrLl5i936wsxHN+TozAp7yCygQf1pax6GCe2qTMlXJlhaSQ+qQQ9vOD0gRjxi8vsMrOmVMmX5sEh/3oS4ng6VbMyiORsWhhx5iSROQNf0SE+cxJPomEK8cBmFye+oHQkAgK66k5bjS8eLVV811/f3We3h2TJZp7ScH1EztSgyyJYUoAqYlKb2fdr9YTmWUqIUFJVqxcem3jGiqsY7EEpN1pWHBI2YfOD63AJc2mpc5UJ3YlWd30GdlA+8O942g2rBUUvx5QFpFqhVOHOK8O4iAGVfe2BNj4Ewx/OKNbo/aH1FoVYnw8qVkYlSVCy2sDuCdjZ7wEszZbDMQ9gRcHkCImNCm/aXjLKeMZDkqCb7Aa4z1iWohSTv4DW0HY5SlE/syA6EpOg3SHjGcIYyZE/OtCVFiAwY3YP5R0n2i4MlMmZWpWvMoSkgAsBoH62id8GwNhx2/MZ15C4J2ml4kwo1NHLypCikJXldnGS4HW8C+zlaQiagJKSFAsS+ob6QZwPjYn0iT/hpSkv0T/KMt7M8fM2rmoJ1SSO6E6KfYl9YpVT0tOqB8j9pBc9BUpHhqPvGEunSMTWkmYnMssUlg5DgHkDGp4jwxU+UEJVlOYF3a2/j4Ri8Rx7LjKJdm7RKfdL+6N8zekPvaLihk0wUkgKCgRYnQ9CDvA00CU6qkbkfUX0m1SWqUiDrYfSG8O8Pfky194qzAMTru4/rnCDD5Bp8RZSWzFTHmFOUmNLheMdpRS6hWplBZ22v8jCHiau7WRT1MssROShTAGxXlOulwPOMqUkVVFPcdofUjTxg0arl26TZuyT87aRP7RKRCZ4HZhQUAu43uIs4doVTKepWvZBSnYAs7+ggj2tKIpO2RmzS1hKsispykPcsbXHnFPBuIg4MpZDspWcE5iQVMXJ1sYnfD3YsO7fT66ylcT/oVR3tL+F5jJ6JKbzJiBzGZz5C+0aTjzF0yaKiQElYKSoMQkWSAHfT3oz07BMlPiCQA8qfbKMrJSSNrmxjPcaYwtShKU57HugaahPxOkNo4Ys1r33v6GbXxQ0blt9biDzMfWqzhI5Sxf4qVAM2uawIS+u6j8TcxEYYtQssDoAfnFtLwtcFSiSL2tFmWjT3MmavWqaCaH2ZSj+cUKP+HO1v/dLh7jdQEzPeUkFH2SxJ0GY7CB+BqIS6oEbSp38FcV4rLc5julJHl+LxfhagdCRznn4hCrgGKUKWC2W3i5PWCZtGSMzC2pOjbGBlzMgbW5bwt8GeJTa45DroAAT1e0UREtplgkpVpCfiGvUhKRKmLT3r5VED4+UeGaoqZIKvAW+J0ED45TgSHLZ86dL2u9xGTpVTTlFbqUTfVRf7vP4wwnzLggt3k3HIuLcjcXhPTKeZl5h/lDWehk+XooGMM0C8azJCpkoJUsqUe9mmEkkiZmuTfpDdLBIDjUfOElfWq7NJfvMpI+GVvnH2FVv/ADMl2UAsWVcHa40gw1hMK3MzvEdeta851Js/IaCFyKxm7pHhBmPTkqWMhBAfQvAKAXHOJ2AlFO5NrwibPzMGNgQI6Lj0lkSRslAT4MkX/rlHMhVF3Z75fpGoXxhPIyTZaV3LFmsbMWDGIcVQeplyDaejg8RTpO2Y7/iOhWLyBIIYqCSS2UAv7w1Ls1tIFpcHlELDFJd3zKIfoCW9BGdq8XmzCDLRkADMCG8e9vBknEp6iEo/RHKSoqKVhRAKrNcOAR4xP1aoi6ac/wC42riadUkDU6W9No2pMDCd3ZzGmrsWXNo+wWSQopV8E/7Rn6KZNloWJszvHughAsbPpre0WVeIBTBMxilOTQHvc4eCMgu2o8efhJ+jfNbJ9vebb2fTuxkTkvqkqY9EK/EQo4NIpZypockAhj1imnRNRLKxNCUZSm6bvl0LbOHgfCcPqCVpM9BUtiAAbb8twYmd1zf9Bb68vDnGrSaxJQ+nvDsXQFVyai75xM15MfpDTjrERUdkAbZS46kDWM/V0M4qlvUITlcKcG5f9m1oPxDDZpUHmiwANuSWf3fjHLlLa1Bw58vCcUIt/rPp7wmfj6hQiQh0iWyAeacrEesA0+NlNJ2Bu6kqB6hQX9Iol4XNZaTOQXSW/a/diivw6YlKHWAR7z22a1tLQxEpFe+Oe/zgMHB7h8oanHVLkVUua6xNJIfbUW8LeUDcK1BlU8yRmLLBZ+YL+o+UCyqNSgppiTbYjXfaBJClJUy5gBJdNw2nPaKloU7WDDhx5RDO4N8p8oRiGKzCVsSDNmErGxdOUgwurUdotcxQGZVyfL8IJqcqVgrmDKSS+rHXa8B1WHoWglKwQRa+30MEaQuQPP8AfCBnIUEj6SpNZKRqtI+L/KPFY7K+zmV4J/GF9LKSA2UP4Xi0gconGDQ6kkxpxDjbSaPgnGc9UwQQDJnlyeUhfSGk5KViW+jtbqHgLgGUAthtKnj/AOqZE8PmPKRzZBHp+EX4IAKygcZJjL5lJN7gQbE6SXnSlCU5n+05BAZyq+lxAkrDcxA1Y6Wb52g7GJiMwJZeRV0h30axZhoILThSkgzFJyFLFSbFkktmB6HURUd5MIDUU2RExLAOkhyCdnATdh7usZyqlJXTr3YP9Q0dBxKbLmUp07SXNQk76nKb7i+sYRMkmQsAX930P4QM2IsJmPPuxsPmIcYg+VZ6H5Qs4bos00q0CUh359PKNNKyoIVrdmO8ZNi6vWsU0lS0ZHzEcylkEKPJ/lFE0FChzDEfEAj5xTMCfyXKHdMyYC5f7IA9EjyiS5jlB5pR/wBqRHHacN4gShIIuoAdLwxw+lC5svKSQSEsWzfAAwPOSVLVmKUquopAZt9rJ8IjS1Spa0zEFlIIUk9RcQgysI1tIwqqQqqSgIIUJgQlAS2m3jBCsMqCf1S/KDsMxkKrpdVOOZOYKXlFwwIFhrtHQJPENCRdageRQofKNDqeNoh0ZDrOXpwqoB/VL8up/CC6bBarMlQkrYEO4bUgR0yjmyJqlKlnMkMHYi9ydb7iL8XWmVSzVg5SMtyze+OfSDyAiCHKm8wU3h6qmFzKWC/NO+u8eng2u+xLVfmUj6wzPE7HXzLGPDxeBv6wHQ0+Ub1mrzg8jgHEjrkt96aA3mqCj7OcTAuqUxvae3hqb6mBzxh19YuTxa+/rA9XpcpvW63OBVfCGIBs5BA5TQptue8fVnCtWhOYqUFNcZn7vRlXHRoZo4mHPyiUziQb/wBdIzq1Ob1yrzmaTh9Q4dRS+jk33cdOsXTMBKw/5U5f7qzytrDGdjZuwS2w0+kBT8YCdAxghQpjhMOKqHjBJ+FKluDNAAsSyj8tY9k4WQ4TUy3OgyLBOzaNrEPz8S7x4jE+8DG9EnKD1ipzkJuCzSXcE8x84pTw/Nch2PO+/KHkvFVkMRHv50ZQJ6P4CN6NRMNVzvFFZhkyXLQtd+8Ub8sw/wD0PgIDBhvxNjImISgBgZhmNyDZR8z5QkTA2A2hBidTNn7PC81Q/wCnO9ZKoCpMQTKQEq1ANvDQRP2dL/5pSecmcfKSv8YAmy+7G0Ozm8fwJ1c5svh+TD6PHZf5QpaRd1MJgdJcF7FwDcEdRB1Zi86aM07KlklAb3lu2wJfQRmpUsDOWugpBFjZTAF/E6dYbom90DM2gYfrL6swYfExQDeTTyTNUlCwoFKlKSshVmAVZ+pbTpANQplTB1PoTeHktUkpUDIJOZxMWXWztdWg6wqqZYCl7s4d3B6g7jrHGbBOHaVGWqJsUICk3DtmZj8TpFRzKIHV4sopaQsEFX6QETNGsoWHpDzG6WVLbs2fKhQGpdg99ybwI1hMCukxkpDyCf8A538f0g+gjxJ7sv8AYR8h+ENp2ETJdIZi05RMmnISbkJN3DuPft0hSke6NgwHw/3jAbjSYRaNpXDMlj3J3eLnvJL7toLPePZnDsgaJUPFIPyUDDY8cpH2EwLO45T9xMSAs3H0no3VdvvEc7C5Qd0kcil/UKJ+cEJxKV9orHgkH6iJzuNh/hpMBzOKUH+6TBmiG72sU1W+ke4ZxjJkJKQFqBLvly7MzP0gLjDieXWypcsZ05F5zYfdIt5wnn8QIVpLSIFOIJP2RDB2RYbROVSbmP8ABeJBLQJazJZOiptIiesub5lOCWhmeKpIchNGsnY0WUei7RjPy5PIRBVWOUZqeMLsjhNyjiymIBVT0T8hIUB8WVH2GcR0OZRnU9OxLgJlrSALWYKL6a9TGDNV0jz8phZRviPp7Q86fAPX3m+/9VUHaf8AtafJscs3N42UPKPqzirDn7tHKVzJ7YH/AL4wBqDyiJqTHZGvfMfT2nZ0+AevvNwOJ8PIL0aRyCDNA8yt4DVjdI9qN765pmn78ZQVSon+cZg0PpG5TzMzOvwiO6jG6cHu0aR4rmf+UDq4iltanSDzzL/GEkyctWrxWJSjzg7fOLLchHCMdv8Aqx+8r8YZU1eiZqkD4n6mM1Iw+YssAYbUfC9VY5WB3JH4wD5ecJaltxNJJpJZuQIKFDL2AjPVNNPkZQoi4cRWK+ZzETdEzagyxcQlpvOE5SBVWZ+ynfwVxn55ZJPIP6R57P6yYcQQklwZU/8AgLiybKcX5fSLKCFVsZHXcO1xFkpCxJUrMTmQ7XDEXDc4LnUSexkrROWDMSorzIZOcJByDRyT5QrQopWUkkgWAdgbOH8vWDJVQVIW/wCkWgBSVH7AFiEjRrjyEPQ5uwNPnBdVUByb34D3kaWRmKUqqBLWqynDBKWdywYvyF4Gw6rJlrdWinvexGnpCypmjMFG4JuOdgSfX0jUcOY1TyQoiUklQZ9SRyLwYYFbHeBWsHOQWHCATiUpUCLjvMbWUnb5xOoqDKEicC6vffaymCW5CxizEKrtl90Jlp3JLADr/KLpNCgS5YWskJFgnuqU7OTuhDjU947DeEkgXmG7WgVAtc8kKKihRJJF26hyA8E1M2VTJWlLlcxOW7EgEjvW8NIFxMS0ptq9kiwtsBy5kxn1VJUsF9x89ukYhFtIJBvrA0AvrBAlDd4GlKvBgVCnNjPTwyKy3MIwrC0zZgSVMNSeQjotPgVNlGVIZhodbbtGF4eWntcqg+YEeB1HyjeSafupKTlOUaaabiJqpNhJsZ2WAGkUcUYNKly0qQCkkkG5P2X3jBTpd7chG/4rnLEpObKRm1Dv7p2jBTlaeEHQJ4zqXapNf5SlCCZgSIeIwKwJKYVYblM24exh3MqkjRMVkRIMgnB5Y1UH6B4rm4YlId4sTWHYARXMqCdYWYYk5WFJUHzARNODJ+8PKBxWERZKrjHaTdYRLwgcx5R5Mwkfe9IlJqjBHbRthBJMA/NI+8fKBJtPlMOs8CVqHjiJwMHw+blWPCNtSz3lo8IxVIjv3vGqo1fo0/H5xHVGsXVMB4nL9n/qHyhCqHfER7qPE/KERXFNHuiYndmg9no/tGX/AJU/+AuDim0Bezu+Iy/8qf8AwFw0noyi94oE4xFNGWZm8R0L2IMQqiAFZcyVMQwc5gRuDf4308IExuuUCwAc+ULqbGKlIy9qoocEoKjltcMDpHC4a4jOkBQoRAqhJWRlItsNvrtDLA1plrzKJsCGsBcNd/pB9dWgp7wMwH3UrZk+DaQBhdJ2k9CVWSpTEJJHk8Zwi8wGu8Zqq0AEDKki9mJv8TFRxQtlS6lGwDH/AHV8BGll8GyB98+Kz9AIb0WDypST2aEp6jU33Jv6xMWWKasTvMBNwSeUTFzUEDKTdQBtfQP5QolyEuNdRvHUMWpv0E0f9NXyP4Ry6VKLjTUQ6mc281HuJ//Z"/>
          <p:cNvSpPr>
            <a:spLocks noChangeAspect="1" noChangeArrowheads="1"/>
          </p:cNvSpPr>
          <p:nvPr/>
        </p:nvSpPr>
        <p:spPr bwMode="auto">
          <a:xfrm>
            <a:off x="520700" y="-46038"/>
            <a:ext cx="22860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2782407"/>
            <a:ext cx="1962150" cy="12763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kstvak 21"/>
          <p:cNvSpPr txBox="1"/>
          <p:nvPr/>
        </p:nvSpPr>
        <p:spPr>
          <a:xfrm>
            <a:off x="914400" y="3449157"/>
            <a:ext cx="93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Brander</a:t>
            </a:r>
            <a:endParaRPr lang="nl-NL" dirty="0"/>
          </a:p>
        </p:txBody>
      </p:sp>
      <p:cxnSp>
        <p:nvCxnSpPr>
          <p:cNvPr id="18" name="Rechte verbindingslijn 17"/>
          <p:cNvCxnSpPr/>
          <p:nvPr/>
        </p:nvCxnSpPr>
        <p:spPr>
          <a:xfrm flipV="1">
            <a:off x="4716016" y="1556792"/>
            <a:ext cx="325920" cy="20162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H="1" flipV="1">
            <a:off x="4395093" y="3942983"/>
            <a:ext cx="190484" cy="5661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2456706" y="1991798"/>
            <a:ext cx="181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Warmtewisselaar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93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/>
                <a:t>Water rondpompen</a:t>
              </a:r>
              <a:endParaRPr lang="nl-NL" sz="4400" dirty="0"/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06" y="3645024"/>
            <a:ext cx="7990357" cy="239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jdelijke aanduiding voor inhoud 8"/>
          <p:cNvSpPr txBox="1">
            <a:spLocks/>
          </p:cNvSpPr>
          <p:nvPr/>
        </p:nvSpPr>
        <p:spPr>
          <a:xfrm>
            <a:off x="762000" y="1200151"/>
            <a:ext cx="8382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Er gaat even veel water naar als van de radiatoren af.</a:t>
            </a: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De totaalstroom = stroom radiator 1</a:t>
            </a:r>
            <a:b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</a:br>
            <a:r>
              <a:rPr lang="nl-NL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  <a:cs typeface="Consolas" pitchFamily="49" charset="0"/>
              </a:rPr>
              <a:t>                            + stroom radiator 2</a:t>
            </a: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  <a:p>
            <a:pPr marL="0" indent="0">
              <a:buSzPct val="100000"/>
              <a:buNone/>
            </a:pPr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ep 19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98" name="Rechthoek 197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202" name="Rechthoek 20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Soorten water stromen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204" name="Afbeelding 20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-5669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dirty="0">
                <a:solidFill>
                  <a:schemeClr val="bg1"/>
                </a:solidFill>
                <a:latin typeface="Calibri" pitchFamily="34" charset="0"/>
              </a:rPr>
              <a:t>3 Radiatoren aangesloten op de ketel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928384" y="1324821"/>
            <a:ext cx="4991100" cy="1604118"/>
            <a:chOff x="142875" y="1071563"/>
            <a:chExt cx="5359400" cy="1798637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1143000" y="1428750"/>
              <a:ext cx="28575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48" name="Group 60"/>
            <p:cNvGrpSpPr>
              <a:grpSpLocks/>
            </p:cNvGrpSpPr>
            <p:nvPr/>
          </p:nvGrpSpPr>
          <p:grpSpPr bwMode="auto">
            <a:xfrm>
              <a:off x="285750" y="1071563"/>
              <a:ext cx="714375" cy="1357312"/>
              <a:chOff x="357188" y="1000109"/>
              <a:chExt cx="1571625" cy="5429266"/>
            </a:xfrm>
          </p:grpSpPr>
          <p:grpSp>
            <p:nvGrpSpPr>
              <p:cNvPr id="6337" name="Group 61"/>
              <p:cNvGrpSpPr>
                <a:grpSpLocks/>
              </p:cNvGrpSpPr>
              <p:nvPr/>
            </p:nvGrpSpPr>
            <p:grpSpPr bwMode="auto">
              <a:xfrm>
                <a:off x="357188" y="1000109"/>
                <a:ext cx="1571625" cy="5429266"/>
                <a:chOff x="428596" y="2428868"/>
                <a:chExt cx="1000132" cy="178595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28596" y="2428868"/>
                  <a:ext cx="1000132" cy="17859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6340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751" y="3571876"/>
                  <a:ext cx="505663" cy="633409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3" name="Rectangle 62"/>
              <p:cNvSpPr/>
              <p:nvPr/>
            </p:nvSpPr>
            <p:spPr>
              <a:xfrm>
                <a:off x="570232" y="1216010"/>
                <a:ext cx="1145540" cy="3644912"/>
              </a:xfrm>
              <a:prstGeom prst="rect">
                <a:avLst/>
              </a:prstGeom>
              <a:gradFill>
                <a:gsLst>
                  <a:gs pos="0">
                    <a:srgbClr val="FF00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 rot="10800000">
              <a:off x="928688" y="1285875"/>
              <a:ext cx="714375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Summing Junction 30"/>
            <p:cNvSpPr/>
            <p:nvPr/>
          </p:nvSpPr>
          <p:spPr>
            <a:xfrm>
              <a:off x="1143000" y="1071563"/>
              <a:ext cx="214313" cy="214312"/>
            </a:xfrm>
            <a:prstGeom prst="flowChartSummingJuncti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 rot="10800000" flipV="1">
              <a:off x="2500313" y="1285875"/>
              <a:ext cx="428625" cy="357188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4" name="Group 22"/>
            <p:cNvGrpSpPr>
              <a:grpSpLocks/>
            </p:cNvGrpSpPr>
            <p:nvPr/>
          </p:nvGrpSpPr>
          <p:grpSpPr bwMode="auto">
            <a:xfrm>
              <a:off x="1500188" y="1143000"/>
              <a:ext cx="1071562" cy="642938"/>
              <a:chOff x="1857356" y="2571744"/>
              <a:chExt cx="2000264" cy="121524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rot="5400000">
                <a:off x="139345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1535700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1679422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1820182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1965386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2107627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2249868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239359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535832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2679555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82179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55" name="Group 22"/>
            <p:cNvGrpSpPr>
              <a:grpSpLocks/>
            </p:cNvGrpSpPr>
            <p:nvPr/>
          </p:nvGrpSpPr>
          <p:grpSpPr bwMode="auto">
            <a:xfrm>
              <a:off x="2857500" y="1143000"/>
              <a:ext cx="1071563" cy="642938"/>
              <a:chOff x="1857356" y="2571744"/>
              <a:chExt cx="2000264" cy="121524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5" name="Straight Connector 134"/>
            <p:cNvCxnSpPr/>
            <p:nvPr/>
          </p:nvCxnSpPr>
          <p:spPr>
            <a:xfrm rot="10800000">
              <a:off x="5286375" y="1643063"/>
              <a:ext cx="214313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5358607" y="1785144"/>
              <a:ext cx="28575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928688" y="1928813"/>
              <a:ext cx="457200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9" name="Group 22"/>
            <p:cNvGrpSpPr>
              <a:grpSpLocks/>
            </p:cNvGrpSpPr>
            <p:nvPr/>
          </p:nvGrpSpPr>
          <p:grpSpPr bwMode="auto">
            <a:xfrm>
              <a:off x="4214813" y="1143000"/>
              <a:ext cx="1071562" cy="642938"/>
              <a:chOff x="1857356" y="2571744"/>
              <a:chExt cx="2000264" cy="1215240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39345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>
                <a:off x="1535700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1679422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1820182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1965386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2107627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>
                <a:off x="2249868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>
                <a:off x="239359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>
                <a:off x="2535832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2679555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282179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9" name="Straight Connector 105"/>
            <p:cNvCxnSpPr/>
            <p:nvPr/>
          </p:nvCxnSpPr>
          <p:spPr>
            <a:xfrm rot="10800000" flipV="1">
              <a:off x="3857625" y="1285875"/>
              <a:ext cx="428625" cy="357188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8" name="TextBox 3"/>
            <p:cNvSpPr txBox="1">
              <a:spLocks noChangeArrowheads="1"/>
            </p:cNvSpPr>
            <p:nvPr/>
          </p:nvSpPr>
          <p:spPr bwMode="auto">
            <a:xfrm>
              <a:off x="142875" y="2500313"/>
              <a:ext cx="1285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SERIE</a:t>
              </a:r>
            </a:p>
          </p:txBody>
        </p:sp>
      </p:grpSp>
      <p:grpSp>
        <p:nvGrpSpPr>
          <p:cNvPr id="4" name="Groep 3"/>
          <p:cNvGrpSpPr/>
          <p:nvPr/>
        </p:nvGrpSpPr>
        <p:grpSpPr>
          <a:xfrm>
            <a:off x="978041" y="3281363"/>
            <a:ext cx="2857500" cy="3155950"/>
            <a:chOff x="142875" y="3357563"/>
            <a:chExt cx="2857500" cy="3155950"/>
          </a:xfrm>
        </p:grpSpPr>
        <p:sp>
          <p:nvSpPr>
            <p:cNvPr id="65" name="Rectangle 64"/>
            <p:cNvSpPr/>
            <p:nvPr/>
          </p:nvSpPr>
          <p:spPr>
            <a:xfrm>
              <a:off x="142875" y="3357563"/>
              <a:ext cx="2857500" cy="278606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grpSp>
          <p:nvGrpSpPr>
            <p:cNvPr id="6152" name="Group 73"/>
            <p:cNvGrpSpPr>
              <a:grpSpLocks/>
            </p:cNvGrpSpPr>
            <p:nvPr/>
          </p:nvGrpSpPr>
          <p:grpSpPr bwMode="auto">
            <a:xfrm>
              <a:off x="285750" y="3500438"/>
              <a:ext cx="714375" cy="2500312"/>
              <a:chOff x="357188" y="1000109"/>
              <a:chExt cx="1571625" cy="5429266"/>
            </a:xfrm>
          </p:grpSpPr>
          <p:grpSp>
            <p:nvGrpSpPr>
              <p:cNvPr id="6333" name="Group 61"/>
              <p:cNvGrpSpPr>
                <a:grpSpLocks/>
              </p:cNvGrpSpPr>
              <p:nvPr/>
            </p:nvGrpSpPr>
            <p:grpSpPr bwMode="auto">
              <a:xfrm>
                <a:off x="357188" y="1000109"/>
                <a:ext cx="1571625" cy="5429266"/>
                <a:chOff x="428596" y="2428868"/>
                <a:chExt cx="1000132" cy="178595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428596" y="2428868"/>
                  <a:ext cx="1000132" cy="17859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633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751" y="3571876"/>
                  <a:ext cx="505663" cy="633409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6" name="Rectangle 75"/>
              <p:cNvSpPr/>
              <p:nvPr/>
            </p:nvSpPr>
            <p:spPr>
              <a:xfrm>
                <a:off x="570232" y="1213833"/>
                <a:ext cx="1145540" cy="3643640"/>
              </a:xfrm>
              <a:prstGeom prst="rect">
                <a:avLst/>
              </a:prstGeom>
              <a:gradFill>
                <a:gsLst>
                  <a:gs pos="0">
                    <a:srgbClr val="FF00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54" name="Straight Arrow Connector 153"/>
            <p:cNvCxnSpPr/>
            <p:nvPr/>
          </p:nvCxnSpPr>
          <p:spPr>
            <a:xfrm>
              <a:off x="1143000" y="3857625"/>
              <a:ext cx="28575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10800000">
              <a:off x="928688" y="3714750"/>
              <a:ext cx="1000125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Flowchart: Summing Junction 155"/>
            <p:cNvSpPr/>
            <p:nvPr/>
          </p:nvSpPr>
          <p:spPr>
            <a:xfrm>
              <a:off x="1143000" y="3500438"/>
              <a:ext cx="214313" cy="214312"/>
            </a:xfrm>
            <a:prstGeom prst="flowChartSummingJuncti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188" name="Straight Connector 187"/>
            <p:cNvCxnSpPr/>
            <p:nvPr/>
          </p:nvCxnSpPr>
          <p:spPr>
            <a:xfrm rot="10800000">
              <a:off x="1428750" y="4500563"/>
              <a:ext cx="28575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0800000">
              <a:off x="1428750" y="5286375"/>
              <a:ext cx="28575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642938" y="4502150"/>
              <a:ext cx="1573212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10800000">
              <a:off x="2357438" y="4071938"/>
              <a:ext cx="428625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10800000">
              <a:off x="2357438" y="4857750"/>
              <a:ext cx="428625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10800000">
              <a:off x="2357438" y="5643563"/>
              <a:ext cx="428625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1858169" y="4999832"/>
              <a:ext cx="1857375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10800000">
              <a:off x="1285875" y="5929313"/>
              <a:ext cx="1500188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891382" y="5537994"/>
              <a:ext cx="78740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0800000">
              <a:off x="928688" y="5143500"/>
              <a:ext cx="357187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75" name="Group 22"/>
            <p:cNvGrpSpPr>
              <a:grpSpLocks/>
            </p:cNvGrpSpPr>
            <p:nvPr/>
          </p:nvGrpSpPr>
          <p:grpSpPr bwMode="auto">
            <a:xfrm>
              <a:off x="1571625" y="3571875"/>
              <a:ext cx="1071563" cy="642938"/>
              <a:chOff x="1857356" y="2571744"/>
              <a:chExt cx="2000264" cy="1215240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76" name="Group 22"/>
            <p:cNvGrpSpPr>
              <a:grpSpLocks/>
            </p:cNvGrpSpPr>
            <p:nvPr/>
          </p:nvGrpSpPr>
          <p:grpSpPr bwMode="auto">
            <a:xfrm>
              <a:off x="1571625" y="4357688"/>
              <a:ext cx="1071563" cy="642937"/>
              <a:chOff x="1857356" y="2571744"/>
              <a:chExt cx="2000264" cy="1215240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 rot="5400000">
                <a:off x="1393458" y="3177883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>
                <a:off x="1535699" y="3177883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1679422" y="3179365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1820181" y="3177883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1965386" y="3177883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2107627" y="3177883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2249868" y="3177883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2393589" y="3179365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>
                <a:off x="2535830" y="3179365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>
                <a:off x="2679553" y="3177883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2821794" y="3177883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2965517" y="3179365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>
                <a:off x="3107758" y="3179365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77" name="Group 22"/>
            <p:cNvGrpSpPr>
              <a:grpSpLocks/>
            </p:cNvGrpSpPr>
            <p:nvPr/>
          </p:nvGrpSpPr>
          <p:grpSpPr bwMode="auto">
            <a:xfrm>
              <a:off x="1571625" y="5143500"/>
              <a:ext cx="1071563" cy="642938"/>
              <a:chOff x="1857356" y="2571744"/>
              <a:chExt cx="2000264" cy="1215240"/>
            </a:xfrm>
          </p:grpSpPr>
          <p:sp>
            <p:nvSpPr>
              <p:cNvPr id="174" name="Rounded Rectangle 173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79" name="TextBox 3"/>
            <p:cNvSpPr txBox="1">
              <a:spLocks noChangeArrowheads="1"/>
            </p:cNvSpPr>
            <p:nvPr/>
          </p:nvSpPr>
          <p:spPr bwMode="auto">
            <a:xfrm>
              <a:off x="142875" y="6143625"/>
              <a:ext cx="1285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PARALLEL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4357688" y="2714625"/>
            <a:ext cx="4572000" cy="3613944"/>
            <a:chOff x="3214688" y="2714625"/>
            <a:chExt cx="5715000" cy="3929063"/>
          </a:xfrm>
        </p:grpSpPr>
        <p:grpSp>
          <p:nvGrpSpPr>
            <p:cNvPr id="6180" name="Group 68"/>
            <p:cNvGrpSpPr>
              <a:grpSpLocks/>
            </p:cNvGrpSpPr>
            <p:nvPr/>
          </p:nvGrpSpPr>
          <p:grpSpPr bwMode="auto">
            <a:xfrm>
              <a:off x="3429000" y="2928938"/>
              <a:ext cx="714375" cy="3571875"/>
              <a:chOff x="357188" y="1000109"/>
              <a:chExt cx="1571625" cy="5429266"/>
            </a:xfrm>
          </p:grpSpPr>
          <p:grpSp>
            <p:nvGrpSpPr>
              <p:cNvPr id="6245" name="Group 61"/>
              <p:cNvGrpSpPr>
                <a:grpSpLocks/>
              </p:cNvGrpSpPr>
              <p:nvPr/>
            </p:nvGrpSpPr>
            <p:grpSpPr bwMode="auto">
              <a:xfrm>
                <a:off x="357188" y="1000109"/>
                <a:ext cx="1571625" cy="5429266"/>
                <a:chOff x="428596" y="2428868"/>
                <a:chExt cx="1000132" cy="178595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428596" y="2428868"/>
                  <a:ext cx="1000132" cy="17859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6248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751" y="3571876"/>
                  <a:ext cx="505663" cy="633409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1" name="Rectangle 70"/>
              <p:cNvSpPr/>
              <p:nvPr/>
            </p:nvSpPr>
            <p:spPr>
              <a:xfrm>
                <a:off x="570232" y="1214866"/>
                <a:ext cx="1145540" cy="3643641"/>
              </a:xfrm>
              <a:prstGeom prst="rect">
                <a:avLst/>
              </a:prstGeom>
              <a:gradFill>
                <a:gsLst>
                  <a:gs pos="0">
                    <a:srgbClr val="FF0000"/>
                  </a:gs>
                  <a:gs pos="5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0" name="Rectangle 209"/>
            <p:cNvSpPr/>
            <p:nvPr/>
          </p:nvSpPr>
          <p:spPr>
            <a:xfrm>
              <a:off x="3214688" y="2714625"/>
              <a:ext cx="5715000" cy="3929063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228" name="Straight Arrow Connector 227"/>
            <p:cNvCxnSpPr/>
            <p:nvPr/>
          </p:nvCxnSpPr>
          <p:spPr>
            <a:xfrm>
              <a:off x="4214813" y="4143375"/>
              <a:ext cx="28575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0800000">
              <a:off x="4000500" y="4000500"/>
              <a:ext cx="1071563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Flowchart: Summing Junction 229"/>
            <p:cNvSpPr/>
            <p:nvPr/>
          </p:nvSpPr>
          <p:spPr>
            <a:xfrm>
              <a:off x="4214813" y="3786188"/>
              <a:ext cx="214312" cy="214312"/>
            </a:xfrm>
            <a:prstGeom prst="flowChartSummingJunction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263" name="Straight Connector 262"/>
            <p:cNvCxnSpPr/>
            <p:nvPr/>
          </p:nvCxnSpPr>
          <p:spPr>
            <a:xfrm rot="10800000">
              <a:off x="5072063" y="4429125"/>
              <a:ext cx="1071562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5400000">
              <a:off x="4500563" y="3857625"/>
              <a:ext cx="1144588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4000500" y="5286375"/>
              <a:ext cx="4287838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6500813" y="3284538"/>
              <a:ext cx="427037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7858125" y="3643313"/>
              <a:ext cx="427038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7215188" y="4786313"/>
              <a:ext cx="1069975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>
              <a:off x="7466012" y="4465638"/>
              <a:ext cx="1643063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2" name="TextBox 3"/>
            <p:cNvSpPr txBox="1">
              <a:spLocks noChangeArrowheads="1"/>
            </p:cNvSpPr>
            <p:nvPr/>
          </p:nvSpPr>
          <p:spPr bwMode="auto">
            <a:xfrm>
              <a:off x="5500688" y="2786063"/>
              <a:ext cx="928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6193" name="TextBox 3"/>
            <p:cNvSpPr txBox="1">
              <a:spLocks noChangeArrowheads="1"/>
            </p:cNvSpPr>
            <p:nvPr/>
          </p:nvSpPr>
          <p:spPr bwMode="auto">
            <a:xfrm>
              <a:off x="6929438" y="2786063"/>
              <a:ext cx="928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B</a:t>
              </a:r>
            </a:p>
          </p:txBody>
        </p:sp>
        <p:sp>
          <p:nvSpPr>
            <p:cNvPr id="6194" name="TextBox 3"/>
            <p:cNvSpPr txBox="1">
              <a:spLocks noChangeArrowheads="1"/>
            </p:cNvSpPr>
            <p:nvPr/>
          </p:nvSpPr>
          <p:spPr bwMode="auto">
            <a:xfrm>
              <a:off x="6215063" y="3929063"/>
              <a:ext cx="928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C</a:t>
              </a:r>
            </a:p>
          </p:txBody>
        </p:sp>
        <p:grpSp>
          <p:nvGrpSpPr>
            <p:cNvPr id="6195" name="Group 22"/>
            <p:cNvGrpSpPr>
              <a:grpSpLocks/>
            </p:cNvGrpSpPr>
            <p:nvPr/>
          </p:nvGrpSpPr>
          <p:grpSpPr bwMode="auto">
            <a:xfrm>
              <a:off x="6858000" y="3143250"/>
              <a:ext cx="1071563" cy="642938"/>
              <a:chOff x="1857356" y="2571744"/>
              <a:chExt cx="2000264" cy="1215240"/>
            </a:xfrm>
          </p:grpSpPr>
          <p:sp>
            <p:nvSpPr>
              <p:cNvPr id="232" name="Rounded Rectangle 231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33" name="Straight Connector 232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96" name="Group 22"/>
            <p:cNvGrpSpPr>
              <a:grpSpLocks/>
            </p:cNvGrpSpPr>
            <p:nvPr/>
          </p:nvGrpSpPr>
          <p:grpSpPr bwMode="auto">
            <a:xfrm>
              <a:off x="6143625" y="4286250"/>
              <a:ext cx="1071563" cy="642938"/>
              <a:chOff x="1857356" y="2571744"/>
              <a:chExt cx="2000264" cy="1215240"/>
            </a:xfrm>
          </p:grpSpPr>
          <p:sp>
            <p:nvSpPr>
              <p:cNvPr id="247" name="Rounded Rectangle 246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48" name="Straight Connector 247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7" name="TextBox 3"/>
            <p:cNvSpPr txBox="1">
              <a:spLocks noChangeArrowheads="1"/>
            </p:cNvSpPr>
            <p:nvPr/>
          </p:nvSpPr>
          <p:spPr bwMode="auto">
            <a:xfrm>
              <a:off x="5715000" y="5643563"/>
              <a:ext cx="12858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nl-NL">
                  <a:solidFill>
                    <a:schemeClr val="bg1"/>
                  </a:solidFill>
                  <a:latin typeface="Calibri" pitchFamily="34" charset="0"/>
                </a:rPr>
                <a:t>EN WAT IS DIT DAN?</a:t>
              </a:r>
            </a:p>
          </p:txBody>
        </p:sp>
        <p:cxnSp>
          <p:nvCxnSpPr>
            <p:cNvPr id="294" name="Straight Connector 293"/>
            <p:cNvCxnSpPr/>
            <p:nvPr/>
          </p:nvCxnSpPr>
          <p:spPr>
            <a:xfrm rot="10800000">
              <a:off x="5072063" y="3286125"/>
              <a:ext cx="714375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99" name="Group 22"/>
            <p:cNvGrpSpPr>
              <a:grpSpLocks/>
            </p:cNvGrpSpPr>
            <p:nvPr/>
          </p:nvGrpSpPr>
          <p:grpSpPr bwMode="auto">
            <a:xfrm>
              <a:off x="5429250" y="3143250"/>
              <a:ext cx="1071563" cy="642938"/>
              <a:chOff x="1857356" y="2571744"/>
              <a:chExt cx="2000264" cy="1215240"/>
            </a:xfrm>
          </p:grpSpPr>
          <p:sp>
            <p:nvSpPr>
              <p:cNvPr id="214" name="Rounded Rectangle 213"/>
              <p:cNvSpPr/>
              <p:nvPr/>
            </p:nvSpPr>
            <p:spPr>
              <a:xfrm>
                <a:off x="1857356" y="2571744"/>
                <a:ext cx="2000264" cy="1215240"/>
              </a:xfrm>
              <a:prstGeom prst="round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15" name="Straight Connector 214"/>
              <p:cNvCxnSpPr/>
              <p:nvPr/>
            </p:nvCxnSpPr>
            <p:spPr>
              <a:xfrm rot="5400000">
                <a:off x="1393459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535700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>
                <a:off x="1679423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1820182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1965387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>
                <a:off x="2107628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5400000">
                <a:off x="2249869" y="3177882"/>
                <a:ext cx="1215240" cy="296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rot="5400000">
                <a:off x="2393590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5400000">
                <a:off x="2535831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2679554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2821795" y="3177882"/>
                <a:ext cx="1215240" cy="29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>
                <a:off x="2965518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>
                <a:off x="3107759" y="3179364"/>
                <a:ext cx="121524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46600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ep 5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0" name="Rechthoek 59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61" name="Rechthoek 6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Serie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65" name="Afbeelding 6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cxnSp>
        <p:nvCxnSpPr>
          <p:cNvPr id="53" name="Straight Connector 52"/>
          <p:cNvCxnSpPr/>
          <p:nvPr/>
        </p:nvCxnSpPr>
        <p:spPr>
          <a:xfrm rot="10800000">
            <a:off x="5929312" y="1644650"/>
            <a:ext cx="1071562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4857749" y="2430462"/>
            <a:ext cx="1071563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7215187" y="2432050"/>
            <a:ext cx="1500187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57499" y="1860550"/>
            <a:ext cx="428625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4" name="Group 61"/>
          <p:cNvGrpSpPr>
            <a:grpSpLocks/>
          </p:cNvGrpSpPr>
          <p:nvPr/>
        </p:nvGrpSpPr>
        <p:grpSpPr bwMode="auto">
          <a:xfrm>
            <a:off x="785812" y="1217612"/>
            <a:ext cx="1571625" cy="5429250"/>
            <a:chOff x="428596" y="2428868"/>
            <a:chExt cx="1000132" cy="1785950"/>
          </a:xfrm>
        </p:grpSpPr>
        <p:sp>
          <p:nvSpPr>
            <p:cNvPr id="37" name="Rectangle 36"/>
            <p:cNvSpPr/>
            <p:nvPr/>
          </p:nvSpPr>
          <p:spPr>
            <a:xfrm>
              <a:off x="428596" y="2428868"/>
              <a:ext cx="1000132" cy="17859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pic>
          <p:nvPicPr>
            <p:cNvPr id="72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751" y="3571876"/>
              <a:ext cx="505663" cy="633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3" name="Rectangle 62"/>
          <p:cNvSpPr/>
          <p:nvPr/>
        </p:nvSpPr>
        <p:spPr>
          <a:xfrm>
            <a:off x="1000124" y="1431925"/>
            <a:ext cx="1143000" cy="3643312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2143124" y="1717675"/>
            <a:ext cx="2071688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Summing Junction 30"/>
          <p:cNvSpPr/>
          <p:nvPr/>
        </p:nvSpPr>
        <p:spPr>
          <a:xfrm>
            <a:off x="2537093" y="1487636"/>
            <a:ext cx="357188" cy="357188"/>
          </a:xfrm>
          <a:prstGeom prst="flowChartSummingJunctio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465218" y="3682206"/>
            <a:ext cx="2500312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2143124" y="4932362"/>
            <a:ext cx="657225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3"/>
          <p:cNvSpPr txBox="1">
            <a:spLocks noChangeArrowheads="1"/>
          </p:cNvSpPr>
          <p:nvPr/>
        </p:nvSpPr>
        <p:spPr bwMode="auto">
          <a:xfrm>
            <a:off x="6417" y="73848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b="1" dirty="0">
                <a:solidFill>
                  <a:srgbClr val="FFFF00"/>
                </a:solidFill>
                <a:latin typeface="Calibri" pitchFamily="34" charset="0"/>
              </a:rPr>
              <a:t>Wat gebeurd er met het water?</a:t>
            </a:r>
          </a:p>
        </p:txBody>
      </p:sp>
      <p:grpSp>
        <p:nvGrpSpPr>
          <p:cNvPr id="7181" name="Group 22"/>
          <p:cNvGrpSpPr>
            <a:grpSpLocks/>
          </p:cNvGrpSpPr>
          <p:nvPr/>
        </p:nvGrpSpPr>
        <p:grpSpPr bwMode="auto">
          <a:xfrm>
            <a:off x="3500437" y="1431925"/>
            <a:ext cx="2000250" cy="1214437"/>
            <a:chOff x="1857356" y="2571744"/>
            <a:chExt cx="2000264" cy="1215240"/>
          </a:xfrm>
        </p:grpSpPr>
        <p:sp>
          <p:nvSpPr>
            <p:cNvPr id="7" name="Rounded Rectangle 6"/>
            <p:cNvSpPr/>
            <p:nvPr/>
          </p:nvSpPr>
          <p:spPr>
            <a:xfrm>
              <a:off x="1857356" y="2571744"/>
              <a:ext cx="2000264" cy="1215240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1392611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536282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67915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821239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964910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107786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249867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39353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36414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678495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822166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965042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10791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82" name="Group 22"/>
          <p:cNvGrpSpPr>
            <a:grpSpLocks/>
          </p:cNvGrpSpPr>
          <p:nvPr/>
        </p:nvGrpSpPr>
        <p:grpSpPr bwMode="auto">
          <a:xfrm>
            <a:off x="6286499" y="1431925"/>
            <a:ext cx="2000250" cy="1214437"/>
            <a:chOff x="1857356" y="2571744"/>
            <a:chExt cx="2000264" cy="1215240"/>
          </a:xfrm>
        </p:grpSpPr>
        <p:sp>
          <p:nvSpPr>
            <p:cNvPr id="32" name="Rounded Rectangle 31"/>
            <p:cNvSpPr/>
            <p:nvPr/>
          </p:nvSpPr>
          <p:spPr>
            <a:xfrm>
              <a:off x="1857356" y="2571744"/>
              <a:ext cx="2000264" cy="1215240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1392613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536282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67915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21241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64910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107786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249869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39353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36414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678497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822166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965042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310791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5400000">
            <a:off x="5535611" y="2038350"/>
            <a:ext cx="785813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643187" y="2373312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TextBox 3"/>
          <p:cNvSpPr txBox="1">
            <a:spLocks noChangeArrowheads="1"/>
          </p:cNvSpPr>
          <p:nvPr/>
        </p:nvSpPr>
        <p:spPr bwMode="auto">
          <a:xfrm>
            <a:off x="2500312" y="2003425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2L/s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5072062" y="4718050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7" name="TextBox 3"/>
          <p:cNvSpPr txBox="1">
            <a:spLocks noChangeArrowheads="1"/>
          </p:cNvSpPr>
          <p:nvPr/>
        </p:nvSpPr>
        <p:spPr bwMode="auto">
          <a:xfrm>
            <a:off x="5000624" y="4360862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643562" y="2859087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"/>
          <p:cNvSpPr txBox="1">
            <a:spLocks noChangeArrowheads="1"/>
          </p:cNvSpPr>
          <p:nvPr/>
        </p:nvSpPr>
        <p:spPr bwMode="auto">
          <a:xfrm>
            <a:off x="5500687" y="2490787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sp>
        <p:nvSpPr>
          <p:cNvPr id="7190" name="TextBox 3"/>
          <p:cNvSpPr txBox="1">
            <a:spLocks noChangeArrowheads="1"/>
          </p:cNvSpPr>
          <p:nvPr/>
        </p:nvSpPr>
        <p:spPr bwMode="auto">
          <a:xfrm>
            <a:off x="3786187" y="2646362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191" name="TextBox 3"/>
          <p:cNvSpPr txBox="1">
            <a:spLocks noChangeArrowheads="1"/>
          </p:cNvSpPr>
          <p:nvPr/>
        </p:nvSpPr>
        <p:spPr bwMode="auto">
          <a:xfrm>
            <a:off x="6643687" y="2646362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2290762" y="5118234"/>
            <a:ext cx="6889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In een SERIE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>
                <a:solidFill>
                  <a:schemeClr val="bg1"/>
                </a:solidFill>
                <a:latin typeface="Calibri" pitchFamily="34" charset="0"/>
              </a:rPr>
              <a:t>totaal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B</a:t>
            </a:r>
            <a:endParaRPr lang="nl-NL" sz="24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39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ep 65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8" name="Rechthoek 67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sp>
          <p:nvSpPr>
            <p:cNvPr id="69" name="Rechthoek 6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Paralellel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70" name="Afbeelding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cxnSp>
        <p:nvCxnSpPr>
          <p:cNvPr id="53" name="Straight Connector 52"/>
          <p:cNvCxnSpPr/>
          <p:nvPr/>
        </p:nvCxnSpPr>
        <p:spPr>
          <a:xfrm rot="10800000">
            <a:off x="4284663" y="3283244"/>
            <a:ext cx="214312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6642100" y="2427582"/>
            <a:ext cx="1500188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27288" y="1856082"/>
            <a:ext cx="428625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7" name="Group 61"/>
          <p:cNvGrpSpPr>
            <a:grpSpLocks/>
          </p:cNvGrpSpPr>
          <p:nvPr/>
        </p:nvGrpSpPr>
        <p:grpSpPr bwMode="auto">
          <a:xfrm>
            <a:off x="712788" y="1213144"/>
            <a:ext cx="1571625" cy="5429250"/>
            <a:chOff x="428596" y="2428868"/>
            <a:chExt cx="1000132" cy="1785950"/>
          </a:xfrm>
        </p:grpSpPr>
        <p:sp>
          <p:nvSpPr>
            <p:cNvPr id="37" name="Rectangle 36"/>
            <p:cNvSpPr/>
            <p:nvPr/>
          </p:nvSpPr>
          <p:spPr>
            <a:xfrm>
              <a:off x="428596" y="2428868"/>
              <a:ext cx="1000132" cy="17859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pic>
          <p:nvPicPr>
            <p:cNvPr id="82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751" y="3571876"/>
              <a:ext cx="505663" cy="6334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" name="Rectangle 62"/>
          <p:cNvSpPr/>
          <p:nvPr/>
        </p:nvSpPr>
        <p:spPr>
          <a:xfrm>
            <a:off x="927100" y="1427457"/>
            <a:ext cx="1143000" cy="3643312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2070100" y="1713207"/>
            <a:ext cx="2643188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Summing Junction 30"/>
          <p:cNvSpPr/>
          <p:nvPr/>
        </p:nvSpPr>
        <p:spPr>
          <a:xfrm>
            <a:off x="2427288" y="1496537"/>
            <a:ext cx="357187" cy="357188"/>
          </a:xfrm>
          <a:prstGeom prst="flowChartSummingJunctio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6892132" y="3677738"/>
            <a:ext cx="2500312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2070100" y="4927894"/>
            <a:ext cx="6072188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3"/>
          <p:cNvSpPr txBox="1">
            <a:spLocks noChangeArrowheads="1"/>
          </p:cNvSpPr>
          <p:nvPr/>
        </p:nvSpPr>
        <p:spPr bwMode="auto">
          <a:xfrm>
            <a:off x="0" y="77181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800" b="1" dirty="0">
                <a:solidFill>
                  <a:srgbClr val="FFFF00"/>
                </a:solidFill>
                <a:latin typeface="Calibri" pitchFamily="34" charset="0"/>
              </a:rPr>
              <a:t>2 Radiatoren aangesloten op de ketel</a:t>
            </a:r>
          </a:p>
        </p:txBody>
      </p:sp>
      <p:grpSp>
        <p:nvGrpSpPr>
          <p:cNvPr id="8204" name="Group 22"/>
          <p:cNvGrpSpPr>
            <a:grpSpLocks/>
          </p:cNvGrpSpPr>
          <p:nvPr/>
        </p:nvGrpSpPr>
        <p:grpSpPr bwMode="auto">
          <a:xfrm>
            <a:off x="4713288" y="1427457"/>
            <a:ext cx="2000250" cy="1214437"/>
            <a:chOff x="1857356" y="2571744"/>
            <a:chExt cx="2000264" cy="1215240"/>
          </a:xfrm>
        </p:grpSpPr>
        <p:sp>
          <p:nvSpPr>
            <p:cNvPr id="7" name="Rounded Rectangle 6"/>
            <p:cNvSpPr/>
            <p:nvPr/>
          </p:nvSpPr>
          <p:spPr>
            <a:xfrm>
              <a:off x="1857356" y="2571744"/>
              <a:ext cx="2000264" cy="1215240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1392611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536282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67915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821239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964910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107786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249867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39353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36414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678495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822166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965042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107918" y="3178570"/>
              <a:ext cx="1215240" cy="158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5400000">
            <a:off x="3285331" y="2498226"/>
            <a:ext cx="1571625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6642100" y="3999207"/>
            <a:ext cx="1500188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213100" y="1583032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3"/>
          <p:cNvSpPr txBox="1">
            <a:spLocks noChangeArrowheads="1"/>
          </p:cNvSpPr>
          <p:nvPr/>
        </p:nvSpPr>
        <p:spPr bwMode="auto">
          <a:xfrm>
            <a:off x="3070225" y="1213144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2L/s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141788" y="1498894"/>
            <a:ext cx="428625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3"/>
          <p:cNvSpPr txBox="1">
            <a:spLocks noChangeArrowheads="1"/>
          </p:cNvSpPr>
          <p:nvPr/>
        </p:nvSpPr>
        <p:spPr bwMode="auto">
          <a:xfrm>
            <a:off x="3998913" y="1141707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213225" y="3070519"/>
            <a:ext cx="428625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3"/>
          <p:cNvSpPr txBox="1">
            <a:spLocks noChangeArrowheads="1"/>
          </p:cNvSpPr>
          <p:nvPr/>
        </p:nvSpPr>
        <p:spPr bwMode="auto">
          <a:xfrm>
            <a:off x="4070350" y="2713332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7142163" y="2297407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6999288" y="1927519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142163" y="3869032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3"/>
          <p:cNvSpPr txBox="1">
            <a:spLocks noChangeArrowheads="1"/>
          </p:cNvSpPr>
          <p:nvPr/>
        </p:nvSpPr>
        <p:spPr bwMode="auto">
          <a:xfrm>
            <a:off x="6999288" y="3499144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3284538" y="4785019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Box 3"/>
          <p:cNvSpPr txBox="1">
            <a:spLocks noChangeArrowheads="1"/>
          </p:cNvSpPr>
          <p:nvPr/>
        </p:nvSpPr>
        <p:spPr bwMode="auto">
          <a:xfrm>
            <a:off x="3213100" y="4427832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87" name="Straight Connector 86"/>
          <p:cNvCxnSpPr/>
          <p:nvPr/>
        </p:nvCxnSpPr>
        <p:spPr>
          <a:xfrm rot="10800000" flipV="1">
            <a:off x="4498975" y="3283244"/>
            <a:ext cx="28575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4070350" y="3283244"/>
            <a:ext cx="214313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21" name="Group 22"/>
          <p:cNvGrpSpPr>
            <a:grpSpLocks/>
          </p:cNvGrpSpPr>
          <p:nvPr/>
        </p:nvGrpSpPr>
        <p:grpSpPr bwMode="auto">
          <a:xfrm>
            <a:off x="4641850" y="2999082"/>
            <a:ext cx="2000250" cy="1214437"/>
            <a:chOff x="1857356" y="2571744"/>
            <a:chExt cx="2000264" cy="1215240"/>
          </a:xfrm>
        </p:grpSpPr>
        <p:sp>
          <p:nvSpPr>
            <p:cNvPr id="32" name="Rounded Rectangle 31"/>
            <p:cNvSpPr/>
            <p:nvPr/>
          </p:nvSpPr>
          <p:spPr>
            <a:xfrm>
              <a:off x="1857356" y="2571744"/>
              <a:ext cx="2000264" cy="121524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1392613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536282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67915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21241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64910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107786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249869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39353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36414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678497" y="3177776"/>
              <a:ext cx="1215240" cy="31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822166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965042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3107918" y="3178570"/>
              <a:ext cx="121524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2" name="TextBox 3"/>
          <p:cNvSpPr txBox="1">
            <a:spLocks noChangeArrowheads="1"/>
          </p:cNvSpPr>
          <p:nvPr/>
        </p:nvSpPr>
        <p:spPr bwMode="auto">
          <a:xfrm>
            <a:off x="4999038" y="1070269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8223" name="TextBox 3"/>
          <p:cNvSpPr txBox="1">
            <a:spLocks noChangeArrowheads="1"/>
          </p:cNvSpPr>
          <p:nvPr/>
        </p:nvSpPr>
        <p:spPr bwMode="auto">
          <a:xfrm>
            <a:off x="4927600" y="4213519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94" name="TextBox 3"/>
          <p:cNvSpPr txBox="1">
            <a:spLocks noChangeArrowheads="1"/>
          </p:cNvSpPr>
          <p:nvPr/>
        </p:nvSpPr>
        <p:spPr bwMode="auto">
          <a:xfrm>
            <a:off x="2267744" y="5085184"/>
            <a:ext cx="6889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In een PARALLEL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>
                <a:solidFill>
                  <a:schemeClr val="bg1"/>
                </a:solidFill>
                <a:latin typeface="Calibri" pitchFamily="34" charset="0"/>
              </a:rPr>
              <a:t>totaal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+ </a:t>
            </a:r>
            <a:r>
              <a:rPr lang="nl-NL" sz="2400" dirty="0" err="1">
                <a:solidFill>
                  <a:schemeClr val="bg1"/>
                </a:solidFill>
                <a:latin typeface="Calibri" pitchFamily="34" charset="0"/>
              </a:rPr>
              <a:t>Stroomsterkte</a:t>
            </a:r>
            <a:r>
              <a:rPr lang="nl-NL" sz="2400" baseline="-25000" dirty="0" err="1">
                <a:solidFill>
                  <a:schemeClr val="bg1"/>
                </a:solidFill>
                <a:latin typeface="Calibri" pitchFamily="34" charset="0"/>
              </a:rPr>
              <a:t>B</a:t>
            </a:r>
            <a:endParaRPr lang="nl-NL" sz="24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53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8"/>
          <p:cNvGrpSpPr>
            <a:grpSpLocks/>
          </p:cNvGrpSpPr>
          <p:nvPr/>
        </p:nvGrpSpPr>
        <p:grpSpPr bwMode="auto">
          <a:xfrm>
            <a:off x="898525" y="969963"/>
            <a:ext cx="1089025" cy="5456237"/>
            <a:chOff x="357188" y="1000109"/>
            <a:chExt cx="1571625" cy="5429266"/>
          </a:xfrm>
        </p:grpSpPr>
        <p:grpSp>
          <p:nvGrpSpPr>
            <p:cNvPr id="9296" name="Group 61"/>
            <p:cNvGrpSpPr>
              <a:grpSpLocks/>
            </p:cNvGrpSpPr>
            <p:nvPr/>
          </p:nvGrpSpPr>
          <p:grpSpPr bwMode="auto">
            <a:xfrm>
              <a:off x="357188" y="1000109"/>
              <a:ext cx="1571625" cy="5429266"/>
              <a:chOff x="428596" y="2428868"/>
              <a:chExt cx="1000132" cy="17859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28596" y="2428868"/>
                <a:ext cx="1000132" cy="17859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>
                  <a:solidFill>
                    <a:schemeClr val="bg1"/>
                  </a:solidFill>
                </a:endParaRPr>
              </a:p>
            </p:txBody>
          </p:sp>
          <p:pic>
            <p:nvPicPr>
              <p:cNvPr id="929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751" y="3571876"/>
                <a:ext cx="505663" cy="633409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7" name="Rectangle 66"/>
            <p:cNvSpPr/>
            <p:nvPr/>
          </p:nvSpPr>
          <p:spPr>
            <a:xfrm>
              <a:off x="572542" y="1214942"/>
              <a:ext cx="1140917" cy="3642679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5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71501" y="642938"/>
            <a:ext cx="8572500" cy="6000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97087" y="2584450"/>
            <a:ext cx="434975" cy="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770062" y="2365375"/>
            <a:ext cx="1633538" cy="3175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Summing Junction 8"/>
          <p:cNvSpPr/>
          <p:nvPr/>
        </p:nvSpPr>
        <p:spPr>
          <a:xfrm>
            <a:off x="2097087" y="2165871"/>
            <a:ext cx="327025" cy="327025"/>
          </a:xfrm>
          <a:prstGeom prst="flowChartSummingJunction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3429000" y="3286125"/>
            <a:ext cx="1714500" cy="1588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36031" y="2393157"/>
            <a:ext cx="1785937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70062" y="4570413"/>
            <a:ext cx="7231063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57937" y="1500188"/>
            <a:ext cx="214313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72437" y="2071688"/>
            <a:ext cx="928688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15125" y="3786188"/>
            <a:ext cx="2286000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744619" y="3315494"/>
            <a:ext cx="2509837" cy="3175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TextBox 3"/>
          <p:cNvSpPr txBox="1">
            <a:spLocks noChangeArrowheads="1"/>
          </p:cNvSpPr>
          <p:nvPr/>
        </p:nvSpPr>
        <p:spPr bwMode="auto">
          <a:xfrm>
            <a:off x="3714750" y="915988"/>
            <a:ext cx="141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9231" name="TextBox 3"/>
          <p:cNvSpPr txBox="1">
            <a:spLocks noChangeArrowheads="1"/>
          </p:cNvSpPr>
          <p:nvPr/>
        </p:nvSpPr>
        <p:spPr bwMode="auto">
          <a:xfrm>
            <a:off x="6681787" y="915988"/>
            <a:ext cx="141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9232" name="TextBox 3"/>
          <p:cNvSpPr txBox="1">
            <a:spLocks noChangeArrowheads="1"/>
          </p:cNvSpPr>
          <p:nvPr/>
        </p:nvSpPr>
        <p:spPr bwMode="auto">
          <a:xfrm>
            <a:off x="5214937" y="2643188"/>
            <a:ext cx="141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C</a:t>
            </a:r>
          </a:p>
        </p:txBody>
      </p:sp>
      <p:grpSp>
        <p:nvGrpSpPr>
          <p:cNvPr id="9233" name="Group 22"/>
          <p:cNvGrpSpPr>
            <a:grpSpLocks/>
          </p:cNvGrpSpPr>
          <p:nvPr/>
        </p:nvGrpSpPr>
        <p:grpSpPr bwMode="auto">
          <a:xfrm>
            <a:off x="6572250" y="1296988"/>
            <a:ext cx="1633537" cy="982662"/>
            <a:chOff x="1857352" y="2571736"/>
            <a:chExt cx="2000264" cy="1215248"/>
          </a:xfrm>
        </p:grpSpPr>
        <p:sp>
          <p:nvSpPr>
            <p:cNvPr id="38" name="Rounded Rectangle 37"/>
            <p:cNvSpPr/>
            <p:nvPr/>
          </p:nvSpPr>
          <p:spPr>
            <a:xfrm>
              <a:off x="1857352" y="2571736"/>
              <a:ext cx="2000264" cy="1215248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5400000">
              <a:off x="1392604" y="3178388"/>
              <a:ext cx="1215248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36452" y="3178388"/>
              <a:ext cx="1215248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79327" y="3179360"/>
              <a:ext cx="121524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21232" y="3177415"/>
              <a:ext cx="1215248" cy="38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965080" y="3179360"/>
              <a:ext cx="121524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107956" y="3178388"/>
              <a:ext cx="1215248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249861" y="3178388"/>
              <a:ext cx="1215248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393709" y="3178388"/>
              <a:ext cx="1215248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536584" y="3179360"/>
              <a:ext cx="121524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2678489" y="3177415"/>
              <a:ext cx="1215248" cy="38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822336" y="3179360"/>
              <a:ext cx="121524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965213" y="3178388"/>
              <a:ext cx="1215248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108089" y="3179360"/>
              <a:ext cx="121524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34" name="Group 22"/>
          <p:cNvGrpSpPr>
            <a:grpSpLocks/>
          </p:cNvGrpSpPr>
          <p:nvPr/>
        </p:nvGrpSpPr>
        <p:grpSpPr bwMode="auto">
          <a:xfrm>
            <a:off x="5105400" y="3030538"/>
            <a:ext cx="1635125" cy="982662"/>
            <a:chOff x="1857351" y="2571744"/>
            <a:chExt cx="2000263" cy="1215240"/>
          </a:xfrm>
        </p:grpSpPr>
        <p:sp>
          <p:nvSpPr>
            <p:cNvPr id="24" name="Rounded Rectangle 23"/>
            <p:cNvSpPr/>
            <p:nvPr/>
          </p:nvSpPr>
          <p:spPr>
            <a:xfrm>
              <a:off x="1857351" y="2571744"/>
              <a:ext cx="2000263" cy="1215240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392468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536176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679884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820680" y="3177421"/>
              <a:ext cx="1215240" cy="38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965359" y="3178393"/>
              <a:ext cx="1215240" cy="194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107125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49863" y="3177421"/>
              <a:ext cx="1215240" cy="38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393570" y="3179364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536308" y="3178393"/>
              <a:ext cx="1215240" cy="194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679045" y="3177421"/>
              <a:ext cx="1215240" cy="38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821782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965490" y="3178393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107257" y="3178393"/>
              <a:ext cx="1215240" cy="194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3429000" y="1500188"/>
            <a:ext cx="785812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36" name="Group 22"/>
          <p:cNvGrpSpPr>
            <a:grpSpLocks/>
          </p:cNvGrpSpPr>
          <p:nvPr/>
        </p:nvGrpSpPr>
        <p:grpSpPr bwMode="auto">
          <a:xfrm>
            <a:off x="3643312" y="1285875"/>
            <a:ext cx="1633538" cy="982663"/>
            <a:chOff x="1857356" y="2571744"/>
            <a:chExt cx="2000264" cy="1215240"/>
          </a:xfrm>
        </p:grpSpPr>
        <p:sp>
          <p:nvSpPr>
            <p:cNvPr id="52" name="Rounded Rectangle 51"/>
            <p:cNvSpPr/>
            <p:nvPr/>
          </p:nvSpPr>
          <p:spPr>
            <a:xfrm>
              <a:off x="1857356" y="2571744"/>
              <a:ext cx="2000264" cy="121524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1392612" y="3178392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536460" y="3178392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1679336" y="3179365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1821240" y="3177420"/>
              <a:ext cx="1215240" cy="38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965087" y="3179365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107964" y="3178392"/>
              <a:ext cx="1215240" cy="1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2249867" y="3178392"/>
              <a:ext cx="1215240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393715" y="3178392"/>
              <a:ext cx="1215240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536591" y="3179365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678496" y="3177420"/>
              <a:ext cx="1215240" cy="38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822343" y="3179365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2965219" y="3178392"/>
              <a:ext cx="1215240" cy="194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3108095" y="3179365"/>
              <a:ext cx="12152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Straight Connector 120"/>
          <p:cNvCxnSpPr/>
          <p:nvPr/>
        </p:nvCxnSpPr>
        <p:spPr>
          <a:xfrm>
            <a:off x="5286375" y="2071688"/>
            <a:ext cx="1071562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6071394" y="1785144"/>
            <a:ext cx="571500" cy="1587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714625" y="2187575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TextBox 3"/>
          <p:cNvSpPr txBox="1">
            <a:spLocks noChangeArrowheads="1"/>
          </p:cNvSpPr>
          <p:nvPr/>
        </p:nvSpPr>
        <p:spPr bwMode="auto">
          <a:xfrm>
            <a:off x="2571750" y="1817688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?L/s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5572125" y="1941513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2" name="TextBox 3"/>
          <p:cNvSpPr txBox="1">
            <a:spLocks noChangeArrowheads="1"/>
          </p:cNvSpPr>
          <p:nvPr/>
        </p:nvSpPr>
        <p:spPr bwMode="auto">
          <a:xfrm>
            <a:off x="5429250" y="1571625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2 L/s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929062" y="3155950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4" name="TextBox 3"/>
          <p:cNvSpPr txBox="1">
            <a:spLocks noChangeArrowheads="1"/>
          </p:cNvSpPr>
          <p:nvPr/>
        </p:nvSpPr>
        <p:spPr bwMode="auto">
          <a:xfrm>
            <a:off x="3786187" y="2786063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3 L/s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3857625" y="4429125"/>
            <a:ext cx="5715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6" name="TextBox 3"/>
          <p:cNvSpPr txBox="1">
            <a:spLocks noChangeArrowheads="1"/>
          </p:cNvSpPr>
          <p:nvPr/>
        </p:nvSpPr>
        <p:spPr bwMode="auto">
          <a:xfrm>
            <a:off x="3786187" y="4071938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 L/s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8358187" y="1941513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8" name="TextBox 3"/>
          <p:cNvSpPr txBox="1">
            <a:spLocks noChangeArrowheads="1"/>
          </p:cNvSpPr>
          <p:nvPr/>
        </p:nvSpPr>
        <p:spPr bwMode="auto">
          <a:xfrm>
            <a:off x="8215312" y="1571625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2 L/s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7643812" y="3656013"/>
            <a:ext cx="5715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0" name="TextBox 3"/>
          <p:cNvSpPr txBox="1">
            <a:spLocks noChangeArrowheads="1"/>
          </p:cNvSpPr>
          <p:nvPr/>
        </p:nvSpPr>
        <p:spPr bwMode="auto">
          <a:xfrm>
            <a:off x="7500937" y="3286125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? L/s</a:t>
            </a:r>
          </a:p>
        </p:txBody>
      </p:sp>
      <p:grpSp>
        <p:nvGrpSpPr>
          <p:cNvPr id="84" name="Groep 83"/>
          <p:cNvGrpSpPr/>
          <p:nvPr/>
        </p:nvGrpSpPr>
        <p:grpSpPr>
          <a:xfrm>
            <a:off x="0" y="-27384"/>
            <a:ext cx="9180512" cy="6892311"/>
            <a:chOff x="0" y="-27384"/>
            <a:chExt cx="9180512" cy="6892311"/>
          </a:xfrm>
        </p:grpSpPr>
        <p:sp>
          <p:nvSpPr>
            <p:cNvPr id="87" name="Rechthoek 86"/>
            <p:cNvSpPr/>
            <p:nvPr/>
          </p:nvSpPr>
          <p:spPr>
            <a:xfrm>
              <a:off x="0" y="-27384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Combinatie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sp>
          <p:nvSpPr>
            <p:cNvPr id="86" name="Rechthoek 85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/>
            </a:p>
          </p:txBody>
        </p:sp>
        <p:pic>
          <p:nvPicPr>
            <p:cNvPr id="89" name="Afbeelding 8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0829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281</Words>
  <Application>Microsoft Office PowerPoint</Application>
  <PresentationFormat>Diavoorstelling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55</cp:revision>
  <dcterms:created xsi:type="dcterms:W3CDTF">2012-11-17T11:22:06Z</dcterms:created>
  <dcterms:modified xsi:type="dcterms:W3CDTF">2012-12-06T17:43:26Z</dcterms:modified>
</cp:coreProperties>
</file>