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25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28C0"/>
    <a:srgbClr val="000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6-12-2012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428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6-12-2012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762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6-12-2012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904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6-12-2012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64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6-12-2012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52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6-12-2012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315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6-12-2012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71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6-12-2012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654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6-12-2012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688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6-12-2012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534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6-12-2012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1536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DD41F-3552-4E80-945D-76C8A88F509B}" type="datetimeFigureOut">
              <a:rPr lang="nl-NL" smtClean="0"/>
              <a:t>6-12-2012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966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5" Type="http://schemas.openxmlformats.org/officeDocument/2006/relationships/image" Target="../media/image110.png"/><Relationship Id="rId4" Type="http://schemas.openxmlformats.org/officeDocument/2006/relationships/image" Target="../media/image10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1.png"/><Relationship Id="rId7" Type="http://schemas.openxmlformats.org/officeDocument/2006/relationships/image" Target="../media/image7.jpe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openxmlformats.org/officeDocument/2006/relationships/image" Target="../media/image10.png"/><Relationship Id="rId4" Type="http://schemas.openxmlformats.org/officeDocument/2006/relationships/image" Target="../media/image2.emf"/><Relationship Id="rId9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1752600"/>
          </a:xfrm>
        </p:spPr>
        <p:txBody>
          <a:bodyPr/>
          <a:lstStyle/>
          <a:p>
            <a:r>
              <a:rPr lang="nl-NL" dirty="0" smtClean="0"/>
              <a:t>De CV Installatie</a:t>
            </a:r>
            <a:endParaRPr lang="nl-NL" dirty="0"/>
          </a:p>
        </p:txBody>
      </p:sp>
      <p:pic>
        <p:nvPicPr>
          <p:cNvPr id="102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ep 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7" name="Rechthoek 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Rechthoek 7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Energie</a:t>
              </a:r>
              <a:endParaRPr lang="nl-NL" sz="4800" dirty="0"/>
            </a:p>
          </p:txBody>
        </p:sp>
        <p:pic>
          <p:nvPicPr>
            <p:cNvPr id="5" name="Afbeelding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4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1403648" y="1200151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10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07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5"/>
          <p:cNvSpPr txBox="1">
            <a:spLocks noChangeArrowheads="1"/>
          </p:cNvSpPr>
          <p:nvPr/>
        </p:nvSpPr>
        <p:spPr bwMode="auto">
          <a:xfrm>
            <a:off x="642938" y="785813"/>
            <a:ext cx="792956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800" b="1" u="sng">
                <a:solidFill>
                  <a:schemeClr val="bg1"/>
                </a:solidFill>
                <a:latin typeface="Calibri" pitchFamily="34" charset="0"/>
              </a:rPr>
              <a:t>Onthouden</a:t>
            </a:r>
          </a:p>
          <a:p>
            <a:pPr algn="ctr" eaLnBrk="1" hangingPunct="1"/>
            <a:endParaRPr lang="nl-NL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nl-NL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1220629" y="4293096"/>
            <a:ext cx="68897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In 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een SERIE</a:t>
            </a:r>
          </a:p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Stroomsterkte</a:t>
            </a:r>
            <a:r>
              <a:rPr lang="nl-NL" sz="2400" baseline="-25000" dirty="0">
                <a:solidFill>
                  <a:schemeClr val="bg1"/>
                </a:solidFill>
                <a:latin typeface="Calibri" pitchFamily="34" charset="0"/>
              </a:rPr>
              <a:t>totaal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= </a:t>
            </a:r>
            <a:r>
              <a:rPr lang="nl-NL" sz="2400" dirty="0" err="1">
                <a:solidFill>
                  <a:schemeClr val="bg1"/>
                </a:solidFill>
                <a:latin typeface="Calibri" pitchFamily="34" charset="0"/>
              </a:rPr>
              <a:t>Stroomsterkte</a:t>
            </a:r>
            <a:r>
              <a:rPr lang="nl-NL" sz="2400" baseline="-25000" dirty="0" err="1">
                <a:solidFill>
                  <a:schemeClr val="bg1"/>
                </a:solidFill>
                <a:latin typeface="Calibri" pitchFamily="34" charset="0"/>
              </a:rPr>
              <a:t>A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= </a:t>
            </a:r>
            <a:r>
              <a:rPr lang="nl-NL" sz="2400" dirty="0" err="1">
                <a:solidFill>
                  <a:schemeClr val="bg1"/>
                </a:solidFill>
                <a:latin typeface="Calibri" pitchFamily="34" charset="0"/>
              </a:rPr>
              <a:t>Stroomsterkte</a:t>
            </a:r>
            <a:r>
              <a:rPr lang="nl-NL" sz="2400" baseline="-25000" dirty="0" err="1">
                <a:solidFill>
                  <a:schemeClr val="bg1"/>
                </a:solidFill>
                <a:latin typeface="Calibri" pitchFamily="34" charset="0"/>
              </a:rPr>
              <a:t>B</a:t>
            </a:r>
            <a:endParaRPr lang="nl-NL" sz="2400" baseline="-25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1162844" y="3229682"/>
            <a:ext cx="68897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In een PARALLEL</a:t>
            </a:r>
          </a:p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Stroomsterkte</a:t>
            </a:r>
            <a:r>
              <a:rPr lang="nl-NL" sz="2400" baseline="-25000" dirty="0">
                <a:solidFill>
                  <a:schemeClr val="bg1"/>
                </a:solidFill>
                <a:latin typeface="Calibri" pitchFamily="34" charset="0"/>
              </a:rPr>
              <a:t>totaal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= </a:t>
            </a:r>
            <a:r>
              <a:rPr lang="nl-NL" sz="2400" dirty="0" err="1">
                <a:solidFill>
                  <a:schemeClr val="bg1"/>
                </a:solidFill>
                <a:latin typeface="Calibri" pitchFamily="34" charset="0"/>
              </a:rPr>
              <a:t>Stroomsterkte</a:t>
            </a:r>
            <a:r>
              <a:rPr lang="nl-NL" sz="2400" baseline="-25000" dirty="0" err="1">
                <a:solidFill>
                  <a:schemeClr val="bg1"/>
                </a:solidFill>
                <a:latin typeface="Calibri" pitchFamily="34" charset="0"/>
              </a:rPr>
              <a:t>A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+ </a:t>
            </a:r>
            <a:r>
              <a:rPr lang="nl-NL" sz="2400" dirty="0" err="1">
                <a:solidFill>
                  <a:schemeClr val="bg1"/>
                </a:solidFill>
                <a:latin typeface="Calibri" pitchFamily="34" charset="0"/>
              </a:rPr>
              <a:t>Stroomsterkte</a:t>
            </a:r>
            <a:r>
              <a:rPr lang="nl-NL" sz="2400" baseline="-25000" dirty="0" err="1">
                <a:solidFill>
                  <a:schemeClr val="bg1"/>
                </a:solidFill>
                <a:latin typeface="Calibri" pitchFamily="34" charset="0"/>
              </a:rPr>
              <a:t>B</a:t>
            </a:r>
            <a:endParaRPr lang="nl-NL" sz="2400" baseline="-25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245" name="TextBox 3"/>
          <p:cNvSpPr txBox="1">
            <a:spLocks noChangeArrowheads="1"/>
          </p:cNvSpPr>
          <p:nvPr/>
        </p:nvSpPr>
        <p:spPr bwMode="auto">
          <a:xfrm>
            <a:off x="1104900" y="1784350"/>
            <a:ext cx="68897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</a:rPr>
              <a:t>Stroomsterkte = V / t</a:t>
            </a:r>
          </a:p>
          <a:p>
            <a:pPr algn="ctr" eaLnBrk="1" hangingPunct="1"/>
            <a:r>
              <a:rPr lang="nl-NL" i="1">
                <a:solidFill>
                  <a:schemeClr val="bg1"/>
                </a:solidFill>
                <a:latin typeface="Calibri" pitchFamily="34" charset="0"/>
              </a:rPr>
              <a:t>Stroomsterkte = volume / tijd</a:t>
            </a:r>
          </a:p>
        </p:txBody>
      </p:sp>
      <p:grpSp>
        <p:nvGrpSpPr>
          <p:cNvPr id="9" name="Groep 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0" name="Rechthoek 9"/>
            <p:cNvSpPr/>
            <p:nvPr/>
          </p:nvSpPr>
          <p:spPr>
            <a:xfrm>
              <a:off x="0" y="19050"/>
              <a:ext cx="685800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/>
            </a:p>
          </p:txBody>
        </p:sp>
        <p:sp>
          <p:nvSpPr>
            <p:cNvPr id="11" name="Rechthoek 10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bg1"/>
                  </a:solidFill>
                </a:rPr>
                <a:t>Onthouden</a:t>
              </a:r>
              <a:endParaRPr lang="nl-NL" sz="4400" dirty="0">
                <a:solidFill>
                  <a:schemeClr val="bg1"/>
                </a:solidFill>
              </a:endParaRPr>
            </a:p>
          </p:txBody>
        </p:sp>
        <p:pic>
          <p:nvPicPr>
            <p:cNvPr id="12" name="Afbeelding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grpSp>
        <p:nvGrpSpPr>
          <p:cNvPr id="3" name="Groep 2"/>
          <p:cNvGrpSpPr/>
          <p:nvPr/>
        </p:nvGrpSpPr>
        <p:grpSpPr>
          <a:xfrm>
            <a:off x="6577664" y="2255689"/>
            <a:ext cx="2434507" cy="1139570"/>
            <a:chOff x="5889695" y="1692698"/>
            <a:chExt cx="2434507" cy="113957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Ingekeepte PIJL-RECHTS 1"/>
                <p:cNvSpPr/>
                <p:nvPr/>
              </p:nvSpPr>
              <p:spPr>
                <a:xfrm>
                  <a:off x="6948264" y="1988840"/>
                  <a:ext cx="1375938" cy="533698"/>
                </a:xfrm>
                <a:prstGeom prst="notchedRightArrow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nl-NL" sz="1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nl-NL" sz="1600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nl-NL" sz="16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nl-NL" sz="1600" dirty="0" smtClean="0"/>
                </a:p>
              </p:txBody>
            </p:sp>
          </mc:Choice>
          <mc:Fallback xmlns="">
            <p:sp>
              <p:nvSpPr>
                <p:cNvPr id="2" name="Ingekeepte PIJL-RECHTS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48264" y="1988840"/>
                  <a:ext cx="1375938" cy="533698"/>
                </a:xfrm>
                <a:prstGeom prst="notchedRightArrow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Ingekeepte PIJL-RECHTS 12"/>
                <p:cNvSpPr/>
                <p:nvPr/>
              </p:nvSpPr>
              <p:spPr>
                <a:xfrm rot="19888493">
                  <a:off x="6834169" y="1692698"/>
                  <a:ext cx="1375938" cy="533698"/>
                </a:xfrm>
                <a:prstGeom prst="notchedRightArrow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nl-NL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nl-NL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nl-NL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nl-NL" dirty="0" smtClean="0"/>
                </a:p>
              </p:txBody>
            </p:sp>
          </mc:Choice>
          <mc:Fallback xmlns="">
            <p:sp>
              <p:nvSpPr>
                <p:cNvPr id="13" name="Ingekeepte PIJL-RECHTS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9888493">
                  <a:off x="6834169" y="1692698"/>
                  <a:ext cx="1375938" cy="533698"/>
                </a:xfrm>
                <a:prstGeom prst="notchedRightArrow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Ingekeepte PIJL-RECHTS 13"/>
                <p:cNvSpPr/>
                <p:nvPr/>
              </p:nvSpPr>
              <p:spPr>
                <a:xfrm rot="1738501">
                  <a:off x="6853037" y="2298570"/>
                  <a:ext cx="1375938" cy="533698"/>
                </a:xfrm>
                <a:prstGeom prst="notchedRightArrow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nl-NL" sz="1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nl-NL" sz="1600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nl-NL" sz="16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nl-NL" sz="1600" dirty="0" smtClean="0"/>
                </a:p>
              </p:txBody>
            </p:sp>
          </mc:Choice>
          <mc:Fallback xmlns="">
            <p:sp>
              <p:nvSpPr>
                <p:cNvPr id="14" name="Ingekeepte PIJL-RECHTS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738501">
                  <a:off x="6853037" y="2298570"/>
                  <a:ext cx="1375938" cy="533698"/>
                </a:xfrm>
                <a:prstGeom prst="notchedRightArrow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Ingekeepte PIJL-RECHTS 14"/>
                <p:cNvSpPr/>
                <p:nvPr/>
              </p:nvSpPr>
              <p:spPr>
                <a:xfrm>
                  <a:off x="5889695" y="1844687"/>
                  <a:ext cx="1375938" cy="822004"/>
                </a:xfrm>
                <a:prstGeom prst="notchedRightArrow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nl-NL" sz="20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nl-NL" sz="2000" b="0" i="1" smtClean="0"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nl-NL" sz="2000" b="0" i="1" smtClean="0">
                                <a:latin typeface="Cambria Math"/>
                              </a:rPr>
                              <m:t>𝑡𝑜𝑒</m:t>
                            </m:r>
                          </m:sub>
                        </m:sSub>
                      </m:oMath>
                    </m:oMathPara>
                  </a14:m>
                  <a:endParaRPr lang="nl-NL" sz="2000" dirty="0" smtClean="0"/>
                </a:p>
              </p:txBody>
            </p:sp>
          </mc:Choice>
          <mc:Fallback xmlns="">
            <p:sp>
              <p:nvSpPr>
                <p:cNvPr id="15" name="Ingekeepte PIJL-RECHTS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89695" y="1844687"/>
                  <a:ext cx="1375938" cy="822004"/>
                </a:xfrm>
                <a:prstGeom prst="notchedRightArrow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nl-N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Tekstvak 3"/>
          <p:cNvSpPr txBox="1"/>
          <p:nvPr/>
        </p:nvSpPr>
        <p:spPr>
          <a:xfrm>
            <a:off x="3116690" y="2407678"/>
            <a:ext cx="2866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FF00"/>
                </a:solidFill>
              </a:rPr>
              <a:t>Gebruik de GFIBAC methode</a:t>
            </a: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6781302" y="3938524"/>
            <a:ext cx="1973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FF00"/>
                </a:solidFill>
              </a:rPr>
              <a:t>Maak een tekening</a:t>
            </a:r>
            <a:endParaRPr lang="nl-NL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2170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7" name="Group 87"/>
          <p:cNvGrpSpPr>
            <a:grpSpLocks/>
          </p:cNvGrpSpPr>
          <p:nvPr/>
        </p:nvGrpSpPr>
        <p:grpSpPr bwMode="auto">
          <a:xfrm>
            <a:off x="3707904" y="2996952"/>
            <a:ext cx="5125717" cy="3460540"/>
            <a:chOff x="127000" y="2725509"/>
            <a:chExt cx="5715000" cy="4010254"/>
          </a:xfrm>
        </p:grpSpPr>
        <p:grpSp>
          <p:nvGrpSpPr>
            <p:cNvPr id="11272" name="Group 68"/>
            <p:cNvGrpSpPr>
              <a:grpSpLocks/>
            </p:cNvGrpSpPr>
            <p:nvPr/>
          </p:nvGrpSpPr>
          <p:grpSpPr bwMode="auto">
            <a:xfrm>
              <a:off x="341312" y="3021013"/>
              <a:ext cx="714375" cy="3571875"/>
              <a:chOff x="357188" y="1000109"/>
              <a:chExt cx="1571625" cy="5429266"/>
            </a:xfrm>
          </p:grpSpPr>
          <p:grpSp>
            <p:nvGrpSpPr>
              <p:cNvPr id="11333" name="Group 61"/>
              <p:cNvGrpSpPr>
                <a:grpSpLocks/>
              </p:cNvGrpSpPr>
              <p:nvPr/>
            </p:nvGrpSpPr>
            <p:grpSpPr bwMode="auto">
              <a:xfrm>
                <a:off x="357188" y="1000109"/>
                <a:ext cx="1571625" cy="5429266"/>
                <a:chOff x="428596" y="2428868"/>
                <a:chExt cx="1000132" cy="1785950"/>
              </a:xfrm>
            </p:grpSpPr>
            <p:sp>
              <p:nvSpPr>
                <p:cNvPr id="15" name="Rectangle 14"/>
                <p:cNvSpPr/>
                <p:nvPr/>
              </p:nvSpPr>
              <p:spPr>
                <a:xfrm>
                  <a:off x="429348" y="2428679"/>
                  <a:ext cx="998628" cy="1785964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>
                    <a:solidFill>
                      <a:schemeClr val="bg1"/>
                    </a:solidFill>
                  </a:endParaRPr>
                </a:p>
              </p:txBody>
            </p:sp>
            <p:pic>
              <p:nvPicPr>
                <p:cNvPr id="11336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08751" y="3571876"/>
                  <a:ext cx="505663" cy="633409"/>
                </a:xfrm>
                <a:prstGeom prst="rect">
                  <a:avLst/>
                </a:prstGeom>
                <a:noFill/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14" name="Rectangle 13"/>
              <p:cNvSpPr/>
              <p:nvPr/>
            </p:nvSpPr>
            <p:spPr>
              <a:xfrm>
                <a:off x="571073" y="1213938"/>
                <a:ext cx="1143859" cy="3644827"/>
              </a:xfrm>
              <a:prstGeom prst="rect">
                <a:avLst/>
              </a:prstGeom>
              <a:gradFill>
                <a:gsLst>
                  <a:gs pos="0">
                    <a:srgbClr val="FF0000"/>
                  </a:gs>
                  <a:gs pos="50000">
                    <a:schemeClr val="tx2">
                      <a:lumMod val="60000"/>
                      <a:lumOff val="40000"/>
                    </a:schemeClr>
                  </a:gs>
                </a:gsLst>
                <a:lin ang="5400000" scaled="0"/>
              </a:gra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127000" y="2805802"/>
              <a:ext cx="5715000" cy="392996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>
                <a:solidFill>
                  <a:schemeClr val="bg1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128199" y="4235864"/>
              <a:ext cx="285751" cy="0"/>
            </a:xfrm>
            <a:prstGeom prst="straightConnector1">
              <a:avLst/>
            </a:prstGeom>
            <a:ln w="3810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0800000">
              <a:off x="913350" y="4092641"/>
              <a:ext cx="1072100" cy="217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Flowchart: Summing Junction 19"/>
            <p:cNvSpPr/>
            <p:nvPr/>
          </p:nvSpPr>
          <p:spPr>
            <a:xfrm>
              <a:off x="1128199" y="3877807"/>
              <a:ext cx="212702" cy="214834"/>
            </a:xfrm>
            <a:prstGeom prst="flowChartSummingJunction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solidFill>
                  <a:schemeClr val="bg1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 rot="10800000">
              <a:off x="1985450" y="4520142"/>
              <a:ext cx="1069951" cy="2169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1413642" y="3950503"/>
              <a:ext cx="1143616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913350" y="5379482"/>
              <a:ext cx="4286251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414199" y="3376524"/>
              <a:ext cx="425402" cy="217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69901" y="3734583"/>
              <a:ext cx="427550" cy="2169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127500" y="4878199"/>
              <a:ext cx="1069951" cy="217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4378236" y="4558117"/>
              <a:ext cx="164272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84" name="TextBox 3"/>
            <p:cNvSpPr txBox="1">
              <a:spLocks noChangeArrowheads="1"/>
            </p:cNvSpPr>
            <p:nvPr/>
          </p:nvSpPr>
          <p:spPr bwMode="auto">
            <a:xfrm>
              <a:off x="2413000" y="2725509"/>
              <a:ext cx="928688" cy="504863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nl-NL">
                  <a:solidFill>
                    <a:schemeClr val="bg1"/>
                  </a:solidFill>
                  <a:latin typeface="Calibri" pitchFamily="34" charset="0"/>
                </a:rPr>
                <a:t>A</a:t>
              </a:r>
            </a:p>
          </p:txBody>
        </p:sp>
        <p:sp>
          <p:nvSpPr>
            <p:cNvPr id="11285" name="TextBox 3"/>
            <p:cNvSpPr txBox="1">
              <a:spLocks noChangeArrowheads="1"/>
            </p:cNvSpPr>
            <p:nvPr/>
          </p:nvSpPr>
          <p:spPr bwMode="auto">
            <a:xfrm>
              <a:off x="3841751" y="2725509"/>
              <a:ext cx="928688" cy="504863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nl-NL">
                  <a:solidFill>
                    <a:schemeClr val="bg1"/>
                  </a:solidFill>
                  <a:latin typeface="Calibri" pitchFamily="34" charset="0"/>
                </a:rPr>
                <a:t>B</a:t>
              </a:r>
            </a:p>
          </p:txBody>
        </p:sp>
        <p:sp>
          <p:nvSpPr>
            <p:cNvPr id="11286" name="TextBox 3"/>
            <p:cNvSpPr txBox="1">
              <a:spLocks noChangeArrowheads="1"/>
            </p:cNvSpPr>
            <p:nvPr/>
          </p:nvSpPr>
          <p:spPr bwMode="auto">
            <a:xfrm>
              <a:off x="3127375" y="3862182"/>
              <a:ext cx="928688" cy="504863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nl-NL">
                  <a:solidFill>
                    <a:schemeClr val="bg1"/>
                  </a:solidFill>
                  <a:latin typeface="Calibri" pitchFamily="34" charset="0"/>
                </a:rPr>
                <a:t>C</a:t>
              </a:r>
            </a:p>
          </p:txBody>
        </p:sp>
        <p:grpSp>
          <p:nvGrpSpPr>
            <p:cNvPr id="11287" name="Group 22"/>
            <p:cNvGrpSpPr>
              <a:grpSpLocks/>
            </p:cNvGrpSpPr>
            <p:nvPr/>
          </p:nvGrpSpPr>
          <p:grpSpPr bwMode="auto">
            <a:xfrm>
              <a:off x="3770312" y="3235325"/>
              <a:ext cx="1071563" cy="642938"/>
              <a:chOff x="1857356" y="2571744"/>
              <a:chExt cx="2000264" cy="121524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1858359" y="2572020"/>
                <a:ext cx="2013297" cy="1214101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 rot="5400000">
                <a:off x="1393685" y="3177065"/>
                <a:ext cx="1214101" cy="4009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1538065" y="3177065"/>
                <a:ext cx="1214101" cy="4009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1680439" y="3179071"/>
                <a:ext cx="121410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1822813" y="3177065"/>
                <a:ext cx="1214101" cy="401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>
                <a:off x="1967193" y="3177065"/>
                <a:ext cx="1214101" cy="401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5400000">
                <a:off x="2109567" y="3179071"/>
                <a:ext cx="121410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5400000">
                <a:off x="2251943" y="3177065"/>
                <a:ext cx="1214101" cy="4009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5400000">
                <a:off x="2394317" y="3179071"/>
                <a:ext cx="121410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>
                <a:off x="2538697" y="3179071"/>
                <a:ext cx="121410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>
                <a:off x="2681071" y="3177065"/>
                <a:ext cx="1214101" cy="401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>
                <a:off x="2825451" y="3177065"/>
                <a:ext cx="1214101" cy="401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>
                <a:off x="2967825" y="3179071"/>
                <a:ext cx="121410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5400000">
                <a:off x="3112205" y="3179071"/>
                <a:ext cx="121410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288" name="Group 22"/>
            <p:cNvGrpSpPr>
              <a:grpSpLocks/>
            </p:cNvGrpSpPr>
            <p:nvPr/>
          </p:nvGrpSpPr>
          <p:grpSpPr bwMode="auto">
            <a:xfrm>
              <a:off x="3055937" y="4378325"/>
              <a:ext cx="1071563" cy="642938"/>
              <a:chOff x="1857356" y="2571744"/>
              <a:chExt cx="2000264" cy="1215240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1856356" y="2573186"/>
                <a:ext cx="2001264" cy="1214101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48" name="Straight Connector 47"/>
              <p:cNvCxnSpPr/>
              <p:nvPr/>
            </p:nvCxnSpPr>
            <p:spPr>
              <a:xfrm rot="5400000">
                <a:off x="1391679" y="3178230"/>
                <a:ext cx="1214101" cy="401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>
                <a:off x="1536059" y="3178230"/>
                <a:ext cx="1214101" cy="401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5400000">
                <a:off x="1678433" y="3180236"/>
                <a:ext cx="121410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>
                <a:off x="1820810" y="3178230"/>
                <a:ext cx="1214101" cy="4009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1965190" y="3178230"/>
                <a:ext cx="1214101" cy="4009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2107564" y="3180236"/>
                <a:ext cx="121410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>
                <a:off x="2249938" y="3178230"/>
                <a:ext cx="1214101" cy="401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>
                <a:off x="2392311" y="3180236"/>
                <a:ext cx="121410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>
                <a:off x="2536691" y="3180236"/>
                <a:ext cx="121410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>
                <a:off x="2679068" y="3178230"/>
                <a:ext cx="1214101" cy="4009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2823448" y="3178230"/>
                <a:ext cx="1214101" cy="4009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2965822" y="3180236"/>
                <a:ext cx="121410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5400000">
                <a:off x="3110202" y="3180236"/>
                <a:ext cx="121410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Straight Connector 61"/>
            <p:cNvCxnSpPr/>
            <p:nvPr/>
          </p:nvCxnSpPr>
          <p:spPr>
            <a:xfrm rot="10800000">
              <a:off x="1985450" y="3378695"/>
              <a:ext cx="713301" cy="2169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290" name="Group 22"/>
            <p:cNvGrpSpPr>
              <a:grpSpLocks/>
            </p:cNvGrpSpPr>
            <p:nvPr/>
          </p:nvGrpSpPr>
          <p:grpSpPr bwMode="auto">
            <a:xfrm>
              <a:off x="2341562" y="3235325"/>
              <a:ext cx="1071563" cy="642938"/>
              <a:chOff x="1857356" y="2571744"/>
              <a:chExt cx="2000264" cy="1215240"/>
            </a:xfrm>
          </p:grpSpPr>
          <p:sp>
            <p:nvSpPr>
              <p:cNvPr id="64" name="Rounded Rectangle 63"/>
              <p:cNvSpPr/>
              <p:nvPr/>
            </p:nvSpPr>
            <p:spPr>
              <a:xfrm>
                <a:off x="1858361" y="2572020"/>
                <a:ext cx="2013297" cy="1214101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65" name="Straight Connector 64"/>
              <p:cNvCxnSpPr/>
              <p:nvPr/>
            </p:nvCxnSpPr>
            <p:spPr>
              <a:xfrm rot="5400000">
                <a:off x="1393685" y="3177065"/>
                <a:ext cx="1214101" cy="401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>
                <a:off x="1538065" y="3177065"/>
                <a:ext cx="1214101" cy="401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5400000">
                <a:off x="1680439" y="3179071"/>
                <a:ext cx="121410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>
                <a:off x="1822816" y="3177065"/>
                <a:ext cx="1214101" cy="4009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>
                <a:off x="1967195" y="3177065"/>
                <a:ext cx="1214101" cy="4009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2109569" y="3179071"/>
                <a:ext cx="121410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>
                <a:off x="2251943" y="3177065"/>
                <a:ext cx="1214101" cy="401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5400000">
                <a:off x="2394317" y="3179071"/>
                <a:ext cx="121410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>
                <a:off x="2538697" y="3179071"/>
                <a:ext cx="121410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5400000">
                <a:off x="2681074" y="3177065"/>
                <a:ext cx="1214101" cy="4009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>
                <a:off x="2825454" y="3177065"/>
                <a:ext cx="1214101" cy="4009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>
                <a:off x="2967828" y="3179071"/>
                <a:ext cx="121410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5400000">
                <a:off x="3112208" y="3179071"/>
                <a:ext cx="121410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1040606" y="1224112"/>
            <a:ext cx="44831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dirty="0">
                <a:solidFill>
                  <a:schemeClr val="bg1"/>
                </a:solidFill>
              </a:rPr>
              <a:t>Opdracht </a:t>
            </a:r>
            <a:r>
              <a:rPr lang="nl-NL" dirty="0" smtClean="0">
                <a:solidFill>
                  <a:schemeClr val="bg1"/>
                </a:solidFill>
              </a:rPr>
              <a:t>1</a:t>
            </a:r>
            <a:endParaRPr lang="nl-NL" dirty="0">
              <a:solidFill>
                <a:schemeClr val="bg1"/>
              </a:solidFill>
            </a:endParaRPr>
          </a:p>
          <a:p>
            <a:pPr eaLnBrk="1" hangingPunct="1"/>
            <a:r>
              <a:rPr lang="nl-NL" dirty="0">
                <a:solidFill>
                  <a:schemeClr val="bg1"/>
                </a:solidFill>
              </a:rPr>
              <a:t>De totale stroomsterkte is 20L/min. De stroomsterkte door radiator C is 8L/min.</a:t>
            </a:r>
          </a:p>
          <a:p>
            <a:pPr eaLnBrk="1" hangingPunct="1"/>
            <a:r>
              <a:rPr lang="nl-NL" dirty="0">
                <a:solidFill>
                  <a:schemeClr val="bg1"/>
                </a:solidFill>
              </a:rPr>
              <a:t>a) Hoe groot is de stroomsterkte door A?</a:t>
            </a:r>
          </a:p>
          <a:p>
            <a:pPr eaLnBrk="1" hangingPunct="1"/>
            <a:r>
              <a:rPr lang="nl-NL" dirty="0">
                <a:solidFill>
                  <a:schemeClr val="bg1"/>
                </a:solidFill>
              </a:rPr>
              <a:t>b) Hoe veranderd de stroomsterkte in C als we de stoomsterkte in B verkleinen?</a:t>
            </a:r>
          </a:p>
          <a:p>
            <a:pPr eaLnBrk="1" hangingPunct="1"/>
            <a:endParaRPr lang="nl-NL" dirty="0">
              <a:solidFill>
                <a:schemeClr val="bg1"/>
              </a:solidFill>
            </a:endParaRPr>
          </a:p>
        </p:txBody>
      </p:sp>
      <p:grpSp>
        <p:nvGrpSpPr>
          <p:cNvPr id="78" name="Groep 77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79" name="Rechthoek 78"/>
            <p:cNvSpPr/>
            <p:nvPr/>
          </p:nvSpPr>
          <p:spPr>
            <a:xfrm>
              <a:off x="0" y="19050"/>
              <a:ext cx="685800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/>
            </a:p>
          </p:txBody>
        </p:sp>
        <p:sp>
          <p:nvSpPr>
            <p:cNvPr id="80" name="Rechthoek 79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bg1"/>
                  </a:solidFill>
                </a:rPr>
                <a:t>Oefeningen</a:t>
              </a:r>
              <a:endParaRPr lang="nl-NL" sz="4400" dirty="0">
                <a:solidFill>
                  <a:schemeClr val="bg1"/>
                </a:solidFill>
              </a:endParaRPr>
            </a:p>
          </p:txBody>
        </p:sp>
        <p:pic>
          <p:nvPicPr>
            <p:cNvPr id="81" name="Afbeelding 8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22487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1" name="Group 87"/>
          <p:cNvGrpSpPr>
            <a:grpSpLocks/>
          </p:cNvGrpSpPr>
          <p:nvPr/>
        </p:nvGrpSpPr>
        <p:grpSpPr bwMode="auto">
          <a:xfrm>
            <a:off x="3905250" y="2752725"/>
            <a:ext cx="5022850" cy="3921125"/>
            <a:chOff x="127000" y="2805802"/>
            <a:chExt cx="5715000" cy="3929961"/>
          </a:xfrm>
        </p:grpSpPr>
        <p:grpSp>
          <p:nvGrpSpPr>
            <p:cNvPr id="12296" name="Group 68"/>
            <p:cNvGrpSpPr>
              <a:grpSpLocks/>
            </p:cNvGrpSpPr>
            <p:nvPr/>
          </p:nvGrpSpPr>
          <p:grpSpPr bwMode="auto">
            <a:xfrm>
              <a:off x="341312" y="3021013"/>
              <a:ext cx="714375" cy="3571875"/>
              <a:chOff x="357188" y="1000109"/>
              <a:chExt cx="1571625" cy="5429266"/>
            </a:xfrm>
          </p:grpSpPr>
          <p:grpSp>
            <p:nvGrpSpPr>
              <p:cNvPr id="12357" name="Group 61"/>
              <p:cNvGrpSpPr>
                <a:grpSpLocks/>
              </p:cNvGrpSpPr>
              <p:nvPr/>
            </p:nvGrpSpPr>
            <p:grpSpPr bwMode="auto">
              <a:xfrm>
                <a:off x="357188" y="1000109"/>
                <a:ext cx="1571625" cy="5429266"/>
                <a:chOff x="428596" y="2428868"/>
                <a:chExt cx="1000132" cy="1785950"/>
              </a:xfrm>
            </p:grpSpPr>
            <p:sp>
              <p:nvSpPr>
                <p:cNvPr id="15" name="Rectangle 14"/>
                <p:cNvSpPr/>
                <p:nvPr/>
              </p:nvSpPr>
              <p:spPr>
                <a:xfrm>
                  <a:off x="429483" y="2428661"/>
                  <a:ext cx="998867" cy="178599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>
                    <a:solidFill>
                      <a:schemeClr val="bg1"/>
                    </a:solidFill>
                  </a:endParaRPr>
                </a:p>
              </p:txBody>
            </p:sp>
            <p:pic>
              <p:nvPicPr>
                <p:cNvPr id="12360" name="Picture 2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08751" y="3571876"/>
                  <a:ext cx="505663" cy="633409"/>
                </a:xfrm>
                <a:prstGeom prst="rect">
                  <a:avLst/>
                </a:prstGeom>
                <a:noFill/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14" name="Rectangle 13"/>
              <p:cNvSpPr/>
              <p:nvPr/>
            </p:nvSpPr>
            <p:spPr>
              <a:xfrm>
                <a:off x="573166" y="1212301"/>
                <a:ext cx="1140470" cy="3647015"/>
              </a:xfrm>
              <a:prstGeom prst="rect">
                <a:avLst/>
              </a:prstGeom>
              <a:gradFill>
                <a:gsLst>
                  <a:gs pos="0">
                    <a:srgbClr val="FF0000"/>
                  </a:gs>
                  <a:gs pos="50000">
                    <a:schemeClr val="tx2">
                      <a:lumMod val="60000"/>
                      <a:lumOff val="40000"/>
                    </a:schemeClr>
                  </a:gs>
                </a:gsLst>
                <a:lin ang="5400000" scaled="0"/>
              </a:gra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7" name="Rectangle 16"/>
            <p:cNvSpPr/>
            <p:nvPr/>
          </p:nvSpPr>
          <p:spPr>
            <a:xfrm>
              <a:off x="127000" y="2805802"/>
              <a:ext cx="5715000" cy="392996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>
                <a:solidFill>
                  <a:schemeClr val="bg1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1127667" y="4236181"/>
              <a:ext cx="285389" cy="0"/>
            </a:xfrm>
            <a:prstGeom prst="straightConnector1">
              <a:avLst/>
            </a:prstGeom>
            <a:ln w="3810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0800000">
              <a:off x="912723" y="4092984"/>
              <a:ext cx="1072917" cy="159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Flowchart: Summing Junction 19"/>
            <p:cNvSpPr/>
            <p:nvPr/>
          </p:nvSpPr>
          <p:spPr>
            <a:xfrm>
              <a:off x="1127667" y="3878188"/>
              <a:ext cx="213138" cy="214796"/>
            </a:xfrm>
            <a:prstGeom prst="flowChartSummingJunction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solidFill>
                  <a:schemeClr val="bg1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 rot="10800000">
              <a:off x="1985640" y="4519393"/>
              <a:ext cx="1069305" cy="318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1413647" y="3950583"/>
              <a:ext cx="1143985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912723" y="5380165"/>
              <a:ext cx="428624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414389" y="3376999"/>
              <a:ext cx="424471" cy="159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769083" y="3734991"/>
              <a:ext cx="428084" cy="159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127862" y="4878976"/>
              <a:ext cx="1069305" cy="159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4377180" y="4558374"/>
              <a:ext cx="164358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08" name="TextBox 3"/>
            <p:cNvSpPr txBox="1">
              <a:spLocks noChangeArrowheads="1"/>
            </p:cNvSpPr>
            <p:nvPr/>
          </p:nvSpPr>
          <p:spPr bwMode="auto">
            <a:xfrm>
              <a:off x="2413000" y="2867610"/>
              <a:ext cx="928687" cy="369887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nl-NL">
                  <a:solidFill>
                    <a:schemeClr val="bg1"/>
                  </a:solidFill>
                  <a:latin typeface="Calibri" pitchFamily="34" charset="0"/>
                </a:rPr>
                <a:t>A</a:t>
              </a:r>
            </a:p>
          </p:txBody>
        </p:sp>
        <p:sp>
          <p:nvSpPr>
            <p:cNvPr id="12309" name="TextBox 3"/>
            <p:cNvSpPr txBox="1">
              <a:spLocks noChangeArrowheads="1"/>
            </p:cNvSpPr>
            <p:nvPr/>
          </p:nvSpPr>
          <p:spPr bwMode="auto">
            <a:xfrm>
              <a:off x="3841751" y="2867610"/>
              <a:ext cx="928687" cy="369887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nl-NL">
                  <a:solidFill>
                    <a:schemeClr val="bg1"/>
                  </a:solidFill>
                  <a:latin typeface="Calibri" pitchFamily="34" charset="0"/>
                </a:rPr>
                <a:t>B</a:t>
              </a:r>
            </a:p>
          </p:txBody>
        </p:sp>
        <p:sp>
          <p:nvSpPr>
            <p:cNvPr id="12310" name="TextBox 3"/>
            <p:cNvSpPr txBox="1">
              <a:spLocks noChangeArrowheads="1"/>
            </p:cNvSpPr>
            <p:nvPr/>
          </p:nvSpPr>
          <p:spPr bwMode="auto">
            <a:xfrm>
              <a:off x="3127376" y="4004283"/>
              <a:ext cx="928687" cy="369887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nl-NL">
                  <a:solidFill>
                    <a:schemeClr val="bg1"/>
                  </a:solidFill>
                  <a:latin typeface="Calibri" pitchFamily="34" charset="0"/>
                </a:rPr>
                <a:t>C</a:t>
              </a:r>
            </a:p>
          </p:txBody>
        </p:sp>
        <p:grpSp>
          <p:nvGrpSpPr>
            <p:cNvPr id="12311" name="Group 22"/>
            <p:cNvGrpSpPr>
              <a:grpSpLocks/>
            </p:cNvGrpSpPr>
            <p:nvPr/>
          </p:nvGrpSpPr>
          <p:grpSpPr bwMode="auto">
            <a:xfrm>
              <a:off x="3770312" y="3235325"/>
              <a:ext cx="1071563" cy="642938"/>
              <a:chOff x="1857356" y="2571744"/>
              <a:chExt cx="2000264" cy="121524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1857190" y="2571873"/>
                <a:ext cx="2002791" cy="1214971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33" name="Straight Connector 32"/>
              <p:cNvCxnSpPr/>
              <p:nvPr/>
            </p:nvCxnSpPr>
            <p:spPr>
              <a:xfrm rot="5400000">
                <a:off x="1393003" y="3177672"/>
                <a:ext cx="1214971" cy="3371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5400000">
                <a:off x="1537985" y="3177672"/>
                <a:ext cx="1214971" cy="337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1681283" y="3179358"/>
                <a:ext cx="121497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1821208" y="3177672"/>
                <a:ext cx="1214971" cy="337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>
                <a:off x="1966192" y="3177672"/>
                <a:ext cx="1214971" cy="3371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5400000">
                <a:off x="2109488" y="3179358"/>
                <a:ext cx="121497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5400000">
                <a:off x="2251102" y="3175986"/>
                <a:ext cx="1214971" cy="674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rot="5400000">
                <a:off x="2392711" y="3179358"/>
                <a:ext cx="121497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>
                <a:off x="2537695" y="3179358"/>
                <a:ext cx="121497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>
                <a:off x="2680993" y="3177672"/>
                <a:ext cx="1214971" cy="3371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>
                <a:off x="2824291" y="3175986"/>
                <a:ext cx="1214971" cy="674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>
                <a:off x="2965900" y="3179358"/>
                <a:ext cx="121497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5400000">
                <a:off x="3110885" y="3179358"/>
                <a:ext cx="121497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312" name="Group 22"/>
            <p:cNvGrpSpPr>
              <a:grpSpLocks/>
            </p:cNvGrpSpPr>
            <p:nvPr/>
          </p:nvGrpSpPr>
          <p:grpSpPr bwMode="auto">
            <a:xfrm>
              <a:off x="3055937" y="4378325"/>
              <a:ext cx="1071563" cy="642938"/>
              <a:chOff x="1857356" y="2571744"/>
              <a:chExt cx="2000264" cy="1215240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1858875" y="2570727"/>
                <a:ext cx="1999421" cy="1214971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48" name="Straight Connector 47"/>
              <p:cNvCxnSpPr/>
              <p:nvPr/>
            </p:nvCxnSpPr>
            <p:spPr>
              <a:xfrm rot="5400000">
                <a:off x="1393003" y="3174840"/>
                <a:ext cx="1214971" cy="674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>
                <a:off x="1536299" y="3176526"/>
                <a:ext cx="1214971" cy="337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5400000">
                <a:off x="1679596" y="3178212"/>
                <a:ext cx="121497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>
                <a:off x="1822894" y="3176526"/>
                <a:ext cx="1214971" cy="3371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1966192" y="3174840"/>
                <a:ext cx="1214971" cy="674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2107802" y="3178212"/>
                <a:ext cx="121497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>
                <a:off x="2251100" y="3176526"/>
                <a:ext cx="1214971" cy="337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>
                <a:off x="2394397" y="3178212"/>
                <a:ext cx="121497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5400000">
                <a:off x="2536009" y="3178212"/>
                <a:ext cx="121497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>
                <a:off x="2679307" y="3176526"/>
                <a:ext cx="1214971" cy="3371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2824289" y="3176526"/>
                <a:ext cx="1214971" cy="337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2967587" y="3178212"/>
                <a:ext cx="121497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5400000">
                <a:off x="3109198" y="3178212"/>
                <a:ext cx="121497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Straight Connector 61"/>
            <p:cNvCxnSpPr/>
            <p:nvPr/>
          </p:nvCxnSpPr>
          <p:spPr>
            <a:xfrm rot="10800000">
              <a:off x="1985640" y="3378590"/>
              <a:ext cx="713471" cy="1592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314" name="Group 22"/>
            <p:cNvGrpSpPr>
              <a:grpSpLocks/>
            </p:cNvGrpSpPr>
            <p:nvPr/>
          </p:nvGrpSpPr>
          <p:grpSpPr bwMode="auto">
            <a:xfrm>
              <a:off x="2341562" y="3235325"/>
              <a:ext cx="1071563" cy="642938"/>
              <a:chOff x="1857356" y="2571744"/>
              <a:chExt cx="2000264" cy="1215240"/>
            </a:xfrm>
          </p:grpSpPr>
          <p:sp>
            <p:nvSpPr>
              <p:cNvPr id="64" name="Rounded Rectangle 63"/>
              <p:cNvSpPr/>
              <p:nvPr/>
            </p:nvSpPr>
            <p:spPr>
              <a:xfrm>
                <a:off x="1857188" y="2571873"/>
                <a:ext cx="2002791" cy="1214971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65" name="Straight Connector 64"/>
              <p:cNvCxnSpPr/>
              <p:nvPr/>
            </p:nvCxnSpPr>
            <p:spPr>
              <a:xfrm rot="5400000">
                <a:off x="1393001" y="3177672"/>
                <a:ext cx="1214971" cy="337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>
                <a:off x="1537985" y="3177672"/>
                <a:ext cx="1214971" cy="3371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5400000">
                <a:off x="1681281" y="3179358"/>
                <a:ext cx="121497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>
                <a:off x="1821208" y="3177672"/>
                <a:ext cx="1214971" cy="3371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>
                <a:off x="1966190" y="3177672"/>
                <a:ext cx="1214971" cy="337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2109488" y="3179358"/>
                <a:ext cx="121497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>
                <a:off x="2251100" y="3175986"/>
                <a:ext cx="1214971" cy="674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5400000">
                <a:off x="2392711" y="3179358"/>
                <a:ext cx="121497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>
                <a:off x="2537693" y="3179358"/>
                <a:ext cx="121497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5400000">
                <a:off x="2680991" y="3177672"/>
                <a:ext cx="1214971" cy="337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>
                <a:off x="2824289" y="3175986"/>
                <a:ext cx="1214971" cy="6743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>
                <a:off x="2965900" y="3179358"/>
                <a:ext cx="121497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5400000">
                <a:off x="3110883" y="3179358"/>
                <a:ext cx="1214971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270" name="TextBox 3"/>
          <p:cNvSpPr txBox="1">
            <a:spLocks noChangeArrowheads="1"/>
          </p:cNvSpPr>
          <p:nvPr/>
        </p:nvSpPr>
        <p:spPr bwMode="auto">
          <a:xfrm>
            <a:off x="685800" y="1200151"/>
            <a:ext cx="44831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dirty="0">
                <a:solidFill>
                  <a:schemeClr val="bg1"/>
                </a:solidFill>
              </a:rPr>
              <a:t>Opdracht 4</a:t>
            </a:r>
          </a:p>
          <a:p>
            <a:pPr eaLnBrk="1" hangingPunct="1"/>
            <a:r>
              <a:rPr lang="nl-NL" dirty="0">
                <a:solidFill>
                  <a:schemeClr val="bg1"/>
                </a:solidFill>
              </a:rPr>
              <a:t>a) 20-8 = 12 L/min</a:t>
            </a:r>
          </a:p>
          <a:p>
            <a:pPr eaLnBrk="1" hangingPunct="1"/>
            <a:r>
              <a:rPr lang="nl-NL" dirty="0">
                <a:solidFill>
                  <a:schemeClr val="bg1"/>
                </a:solidFill>
              </a:rPr>
              <a:t>b) De stroomsterkte door C zal vergroten</a:t>
            </a:r>
          </a:p>
          <a:p>
            <a:pPr eaLnBrk="1" hangingPunct="1"/>
            <a:endParaRPr lang="nl-NL" dirty="0">
              <a:solidFill>
                <a:schemeClr val="bg1"/>
              </a:solidFill>
            </a:endParaRPr>
          </a:p>
        </p:txBody>
      </p:sp>
      <p:grpSp>
        <p:nvGrpSpPr>
          <p:cNvPr id="78" name="Groep 77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79" name="Rechthoek 78"/>
            <p:cNvSpPr/>
            <p:nvPr/>
          </p:nvSpPr>
          <p:spPr>
            <a:xfrm>
              <a:off x="0" y="19050"/>
              <a:ext cx="685800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/>
            </a:p>
          </p:txBody>
        </p:sp>
        <p:sp>
          <p:nvSpPr>
            <p:cNvPr id="80" name="Rechthoek 79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bg1"/>
                  </a:solidFill>
                </a:rPr>
                <a:t>Oefeningen</a:t>
              </a:r>
              <a:endParaRPr lang="nl-NL" sz="4400" dirty="0">
                <a:solidFill>
                  <a:schemeClr val="bg1"/>
                </a:solidFill>
              </a:endParaRPr>
            </a:p>
          </p:txBody>
        </p:sp>
        <p:pic>
          <p:nvPicPr>
            <p:cNvPr id="81" name="Afbeelding 8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5693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smtClean="0"/>
                <a:t>Energie omzetting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3" name="AutoShape 2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155575" y="-10287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4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307975" y="-8763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6" descr="data:image/jpeg;base64,/9j/4AAQSkZJRgABAQAAAQABAAD/2wCEAAkGBhQSERUSExQUFBQUFBQVFxUUFRAUGBUUFBYVFBQUFBQXHCYeFxojGRQUHy8gIycpLCwsFR4xNTAqNSYrLCkBCQoKDgwOGg8PGiwkHCQpLCksKSwpLCwsKSwsLCwpLCwsKSksKSwsKSwpLCkpLCkpLCwsKSkpKSkpLCksKSwsLP/AABEIAOEA4AMBIgACEQEDEQH/xAAcAAACAwEBAQEAAAAAAAAAAAAEBQIDBgEABwj/xAA6EAABAwIFAQYDBgUEAwAAAAABAAIRAyEEBRIxQVEGEyJhcYEykaFCUrHB0fAUIzNicgcVsuGiwvH/xAAaAQACAwEBAAAAAAAAAAAAAAABAgADBQQG/8QAKhEAAgIBBAECBgIDAAAAAAAAAAECEQMEEiExQSIyBRMzQlFhFOFxgcH/2gAMAwEAAhEDEQA/APrulDYqjKLIXn05CZkEWIpQhXBOq1IJZVp3SVQS/LaztQEkj98LQtppNkdEF5PknziigMFrBVBqtrlUionAA45vCWQmWOddLXIBRzu1JtMdFILsKEIFiiaauAXHtUIUaF7ulb3akKRKhAfQphqNpZdNzZer5fpEzKFEB6bEdSqwLoOizVsrm0IU5CMKdUFcrssh2GBZEU6oiEwKM9icuL3eSk7JNImU/ZTCpr4clSkQzD6ULjWJ3/tclD4vBaBKShkwDQvPFlY0rjkow8yvtBTqsifFNt7+6aMrBfF+z+cd24NJt+C+kZfmWpouq8WdZEWZsLxSpjjEPCU197K6rjAqtMq2ykIymqBUk9IWhKyrfCbLQ4HEamB3sfVRAZ3EtsgZTHE7JcU1gF2KcS4rlOgSVY+lNRM8PhgESAtLL12rQHkisRUiwQBpucVCEe6C46ki6OAPKk+jCBAEUkVh6CgXgchebjAEN6QaYdohUvfO+yoqY8KH8QD7pfmxDtYHRpFryOJsmwFgq4bAk+pH6KjAVi8nTMCd+iZSAwosCGrNgyFZUco1nI9kRWyrCsbi5MKgKnECDZLdBoZFyBzE6hbdQa5W0xKNhoUNYVYcMYT2lgxaytqYAFQlnwY4Yg226rediMX3nhJuJ/BJKmAa7COqNkOpnmIc2YtHKr7E4k/xAAMar/Oyw9PN7+Tf1cVkxt+Ub/E4UtdTJuDBPzKdVadPQS2BEERufVAC9j1I+Vl4iFs2YDIwm2ApQ2Z9ksotkwneEowLlFcgO1Sgnm6OqtsUpxbZBEkT0TAC2UxINrpgxiVsq2AOwTKjVsEbARdhAVYKbWBcq4kNElJcVinPO9uFXPJtGjGwrE5l91AueTuVW5wG6Hr4oxZcWXPtVtnRDG5cJFr6gCFfmLG7lBV3HqlVR97rLnr39p2w0d9jernQmwVRznySd9WVBzyuX+Xlfk6VpYDhvaMtO3sUTgu1zGSNAE7kSsw8lDvT49bli+yS0kGuj6Rhs6o1LBwnobKeLZOy+Y94RsSmWB7SVadp1Do6T8jNloYviXiaOTJoGvabGnUIN1ZiKuriEJlOd063k7ofy6pjWwsiy1MeWORXFme4Si6YI18ImhUQRpkWKtpmFZYB1QcjA2yVYSumzDITinwjFZmW0HUup+kyhuy9UiuwDc7KnM2Q4t6IrsVQ1Yps7NDnH2FlgYkepzV8tn1mgCpvS+hi3ay0khum0Cb9PJHRZbK6PMMJyxkuPkE8a2Ak2T04cSd9h6JxKsiIyusbJRV+JNMQ6yWO3TALKDC4ho639Eyq0wwTwFRltHcq/MnBtIztACEnSsKE2JxJefIKmpUDRdcD4ElCVnyZKyM2dQjufZ2YsW97URfVJMleiV2lhXPBcB4ReSus/FZE5ynyzTxxjHhAVUJdWoptiGbpfVVEjpQtqBVkq6s26oe6FWOjpbZDVGq9VPQsIK9iqcUQ9UOCaLCdoVi0hzTBHRbfs72nFTwPs4c9fNYJz4VlGsWkPbYhdmm1EsMuOjmz6aORfs+yvwQqMkb7pXUw5BIO6q7IZ13gDSd9vUDZPMxwsjUON/RenxyU42jz0k4umJqNinuCqyEmay6bYJllYhWfnjGYozKddhi6pUeGiCYbPSBKS4ymFtf9LGtpE1H2EPPvAaI67rHxRTqj0erltxtjLK85dqIMi9vn+K1mHpue2YiwgnlYjA0j3jnH77j/AORW/ZiBpEEeNoNgBFphax55lWFqaXEfuyY0q8tlKzIcXdfzRrJ7oPj1CiYrPVqsoeF7vJUX1YG6NgoZ5VsfVUZ/UhrB1dPyCKwQ00wT0kpLnuN1NpnaQT8zCTK6gxoe4DfVk+QEonKcvFRxc64HHmgHiB6rTZTS00m+Yk+pXn7WXNT6RozbxY+O2XuojTp4iFncdhe7MC+8e3C0j3JHnxsH8g7dZ3R1NVaKtNJqf+RNiHWS6qUZWfa1wUBVesuTNqINWS+q66OquQFdKuR6JCoouKrapl8JglTiqXKyo9D1HqJBQbl+Xiq5zdWkwSOZPQpfpLHlrrXgjzRmWZhoqB3H/aI7WMBeKggF17c+asj+GBXuC+zeMLKgbNtwvq2Dr62A9V8TwOI8TXL6v2cxcsA9/lYhbvw3LcXB+DG+IYts7XkNdgQDbqrqtRrGyVPFugSFncRWc+StYzkrPjLMM6o8ADdwH6r6bkOQhtJrIMgCYndLOyfZ77bm77DoOp819EwOC0jzXDgxNKzR1moU3tXSM2zs0ZmRH1TjB5aGDzTYhUvXZtM3cLcYICjl+NiWuu0i/X1C9jil7akOaf7h+wgyBr2Q4gbceinQoanAdSiMVhtJtsRIROVESevHohFcgYXiKBczSLbBZPO6BFVrPstaPf8AZWzcs12jp+MHyaPzVerdY2y3DzJIW1TMekLUYA/ym/4hZir+ZWkwP9NvoF53Tv1Nmhq16YllZyyWe5hrfpGzJHv1WjzCtpY49AVhqj/n+qq1M/A+ix29zOOq8Kp7lxRIWfZq0VPKDrtRpYq/4UuVkWSgDSuPKYvy0id7ICtSIT27oHHgFquVDyrqwVDwrooZEA5V1ahPJXSq3OViQwVhnW/BfR+x2OloBK+bYU7LZdj60Af5H8v0XboXWUz9fG4WfSqlPU2FVQy5rRG6uwr5aPRXheiiefFGXZeGDifayYMauspwpFAJW4IWs6FdVqIWvUUAKsa9C4enrqMb1d+itxBkn1VWHkVWEcOCQZGpzADu/TZCZO7xH0Vtcjug24m8HcIPKWxUgevqm8iD4pD2hbbV/cmGJzujTdpfUaHTESLeqFzamKlEuaQYMggg2VWpSlikv0W4XtmmZ97pIWnwo/lt9Flg3byP0WmwFWaTT0ELzen9zNLV+2NAeduim70WKcVt85p6qbgN4Kw7lzalcnTovaRUV2VxcLZonW05sjsLTabyY8TS2CJd1lC0HgG6NZVFyP31XfplGuTmyt9IhVZppkw4mGgsFwCTuDyk+NYmlfHAA6ekDf1v1SusS4GTuhncW/SHHdcimvuhKj0ZixCXOKaHKLkRKrepBQebq5DBWGWq7MugD1KyVNbDs9RgN/e5XXoleSzP18qgfTssMsHojEDlQ8A9EcvQR6PPvs4GquorCVTVKgBdXqoKpV6oqs3dLK+6Sximo5FZTRl4dwL+/CEcxOcHS0M9lEQlUcZMqOHMP9j+Fl03uom3iHF/knAfNsbXc+uSZ8Tj+K3eTDu4puPge24PBIskmdZZorisz4XO1jYgHkEJnVrlwDud7JXFeRrOV8KWPLD0MHr9oLrMdpovbJBMEX55hNcXhy+k18eNon1A4WaxDfF5Feb1WJ4MnHT6NfBJZo0+zQZdVLqeh/xAXnkEWKymOoQ9w6FOMzrhzaTxYlsGPKyU1b3XHmd0i/TRcfV+QQsUCrntVTguCR3or1KzvDpMLjaYXDiNLSIVkLiJJpugGpXhVvxYiFRiKkkoN7ldFWSj2JrSg3KbqiqcV0RVDo4VUDJXaj1KgxXJV2Rh2Boy5bfJqVws9lWFhbbIMFJBha+hxbY7n5MLW5d0q/BrcAyGD0RaqoiysWmjNZyFF7V0PXHBBkFuJZcpZiKBBuj80xlVlWm2nTDmuI1G5i8H0VubMGkFV0MJQE0bV44Ee6WAwUyrEapFtp6DpH1RQGWOK45vhUad91e9wg9A36pwGffTl2kiQm+CylrL7yLDp6pZcubBiD6pm7FAv8M7TdQIWcewENLgDt5JN2kwAkPZzvGyozjBS8OIBEt+0QA37REco7AVGmmaZ+EOIYdjHG6qzYY5ouMh8c3jluRlzUO3AXijs0y51N0H280qq1osvK6jTywyqRv4ssckfSdeqHFcdWshqj5XO4l5cKkCUPXrgt2goZ9QjlVVKyZdUDbzZzEObHmlVeoZV+IqIGpUV2OLLFGjhKgXKJMr3dFXpDnGMJKb5fgpPkFXlmWueRAstfl2T8D/AOrpw4ZZZc9HDqtQsapdksswMwtvk+G0iIQmAyrSAnOHIC3EqVGC3YY1dUWvXi9WFVEGOU1VTKslAYGxdTSLzcxA3KWY6peOAnbmykuOou1G1r3QolgRZJjqmZoGPE4WbsOSNkLhqUPEix69URVwcv1GQReOFERnnWZa6Epsc4XPJEfgpZhjdJ0iJXMvY4uvsiiFdDBvFUAiWzv5KGY0zSrNcPhfDCPVaBrIWf7QlxIIFmvYfk4Eo0QaPgMOr4eeqEo5eHbExbe5UP8AdGVjVoNMuYAXtuIaTuDyqsJj3tdp0yCd77DqoiB+a4qixrWVXBodZvtys9mOTSNTSHN+80z81ocdlzK4BPzibKeGFOme7YyBttAKpyYo5eJDwySg7TPntfCOHE/vlLazz6L6jUyui+YifKUmzPs6AbN1zYCL/NZmX4avsNHHr39x85qViEPUrFbHFdl2njTFuDBS+p2Z8/oFwPSZIeDsjq8bMjVDiqu6K1zezHn9B+qtHZ+m34j+CMcU+qLf5WNGPpUHEwBJWgyzs2913BaTDZeynB7swfaUSzHuBOlgaB7kruxaKT5kcOXXWqiTyvIIA4HzKfYfDtpjzStmYOgXhX4eoXG61YQUFSM2TbHVKpIldDkK/Ed3Sc77oSfL86NQm4+EugeSZiUac4qAlWJxzid0L/FErxplANGlplXqNKnAU4TiECVCqbQqcRQOsPbYxpM6rt9uehVrygQEqsHxWESPO/IHVec6bnorLEoLNsX3eiG6tRixA46/vZEgDWo/zb31J7QbAFktblodUD5JDdubFNQ6FCFONLtB0bx8kJh7+EzdviBizvJHPK5RACIAGhl9Km97mNAe+A4gXM9Sq8wa2nG5J4TD+G8Tjw6PoluZYFxfIvI+QQITy3GmpIiABPsOFyvXc92rcN4BiARyQrsFgdAIOztyNwq8DgW0tVPkOtPIN4SsJZl+H0Nk77T1A6yo0sfqqaB6e3VRzDHhrCAQT0QGC/lh1Z5uRb8U3ZC3GUB3wcCGgSD5+vVCYjGU2i5At/as9m2eOc6A6JO43+fCEr4GGanO+0OeI585SblfA6idzDMGknQXn1Ij6IXD1nSCQTceaLy3Jm1XkOOhrfESJt6I/FsZRrUqbQO7ILtRuakgxpdxB4TJLsP6H9PMGVWt1Ah20Ra34KdLCN1tki0mDygX4bbi46wfVWYcsdiQ5/wsu25geHeN91BTmc0fC40Swv4uN1PJmVBSZ30d5Hi07E8fRAUagNQlpME2kcak7NMuaQ2xIIBAkgnlFEOY7MAxsGPHYNN5Gxt0uk1DAMpnwNDZmdzY7gdETUpHwa3S+m0tnaZ3kKLhYxvwkfPYy4LqJTHDAEJUTpG4246qIzLRZFANu2ouvfZZfLc6e3w1GunyCY1c9ZtqAPRS0LtoIdiLqAzBpDonwmJgxI3hLq2L5+Szme9oBSaQDLj9kEbnopuIlY/q500Oueb3jfomYrhw+8IkSL+S+b5Xge+eNRcXOBIF/X0C2uAqx4ejWn2KIWqGjq4aJFggKWZy+OFGvTdUOkWaLHz9FbSy5gM3sihRiHKQEqoFXUyiAtYuuhRXi9QhE/MdEvzLENYdRsfxhH6kBj3jkCBvKlWQRU6gcS4XvyqcfTc+0k+Q29EdRrAai0WJAj84UKlMwSRDYnpZClQwrqYBrGjUBJEk7x5QVDCYB9XxBvgnSCSBJFzA/wClTjsQ6tVFKneTA9LSfktjTY1lEMBA07D2gqRSZHwAYDJxTaYu4j2Pk5C5jhGluhzQWgWIs5j+SwpxiMTDTAg+ZF/RIsZiZTNIiJPLmUfi1tDrEgNMmwBvcpRmGe0aIl7naxA8LdTp6dCr8Q5zm6QYAMrK9osirljajW69BcS1s6iHcgcn3Srlks0PZ/PaOIqFjS4VA0vgiLDf3T+rX8IAcWlfKsjx5o4mlVaCfE5p9HfE1w62W7r53T1HSYAJkki3SErlGM3FsdRbipUMKtc6fFdw2N/r1VFKqYuUBhcx1tcXNAh0AgzqFr/ih8VnbadyR5NFyfZC0+USmO3VJS3H4kbXlDYjORom4kcwFks+z0xFNwnk2JVcsqjwXY8TmbGrnjgQHtqatTmw0yRpEzO0FQr9o2yTf0I+hsnVNth6BeNEG5APnA/FdTwfso+YvwYjMe21QkMa4HbZxES6CDbgX9kXQr4WrWA7x9Qh0Nc0Wc8kyPEPhEbrTVsupP8AipsPq1p/JBVuzeHI092G9NI0x6Rsk/jy8MdZIeUO6GIpuAp09LXsmQLOEWIced1dROggzYkNPpBj5R9Vlx2b01DUZWrNJGxcHD18Qn6o3BmrSDu+qd5TjwnT4muJFyOR+iX5eSPa4Ek4PpmyBsPNWtKTYLMYGlwkDZwmD5hTfnDeJ9xCK5FaHEqxhSuhidWxk8x+qPpPKYBbXqHTAMFd12S9uJqHEOYWHuw0EP8A7jx/0jNShDr6sCVnc4xvhcmGY5gGAybAL5P2t7bvZUHdw6TGiDJ6bJZOlwNGNs2eV49zDLmOg8wUTm2aHuybMBBkunlYvI84zPGVG0G1KVPUCbNJLWAXvsCmuff6ZCS5+IrYh0XD3kAW4a0CLpW3VPgakOOyYbDqrRqLrB5Bi2+n5rQs1OebHf0C+R5PWODfNM1NIJa6kXuI2PBNl9GyrPmPaHB4nkExc3+GU6TjwK/UPcfX0MiBbqAVmcS4uJJT+pXa9pkGYJHrws9XZBTsXoiynPzWjdgWNpCwkgXgJJgqRJtwicyztrQGNOwguJG/MKBML207O1H4ppw4ALmFziCBLwTJMclqzGFzapTlr22d9Tfc+y0ed9pHsqnQNRczS27YDibmCOiUYrBGrSYZJDpDoAJY7jV05WbnVu5I0cMuNvg7lWfio/ugdBJNoJEW2QXaChUoVzU+LUGwSYiBv5IvLmMo+KII5gfMqeIxQxBJuWjlwgO8mjf32QXpXAfu64EOX5q9zf5j3OMk3NvKOqgKThO0krQNysEBsWBmfyuphjWEuLLbG0nyVMm7cjohOK4SPouHqS0HyH1EqwvQmXummz/Bv/EIguXpqMJkg9eLlAFR1IUxSbyqXO46rrnKis4pZN1TILjUr0ntNKo00w4l9F4Pino/hMcuzjvXVO9ApQ1paxzpJg3II3HkhHoDE0pNx7i3yXLPCu4lqy+JG3y2qwNOh295Vr83NNv8xroky4eILE5ViDTdpLiQdj+RWqwuJkKpSd1JcjuK7Qbhc7FUF1MamggEjceoVmIzH1253+SEZRDSS0BpIvpET6hJs+FWPDDrWvBCsfpViduhR21z2GuAcSI6fDbjqV80y4j+IDnku30TEgm5cRxYI/OMHXfUL6jnMj7Il1ghcPWosdJkknxWJcesAbWsq4tp7/7OnanBxr/h9k/06y/u8O/FOHiqnw22pAANj1EphnGa93SqOuYBJGwdzplYxn+qM0xSp0XNYGho8B2AgXSvMO0uIrAiIB+9+iKUn3FlTpOyE6yXfeJcfMuv+g9l51P5gyD0VOGDgIJBPkICtIK76VVRwu7tDnLO1NWkIP8AMHEmD8wiKvbKmZNSnUYALuYO8AHUhviH4JA1pXKtOQRHHqq5Yl4Hjkl5GtbtrSbQ7+k55Y52gHTpLiOA03O6Rf73WrbM0N+8/n2V2IfqIMCGta1oiwDQBYdbKMJFi/Jdv/BSyhB1G7j9rnzA8vJEMcbXMTccH1Cg0LpCaWKMlTQFNx5RVinkOc5xaLy2bGIAMnnZVinqGunUZpB3aJ9bgo2jiSwggNMW8Qm3NkiZiWGtUcQ+kHWDadhqneFlZIODqXRo4n8y2uzmMxFRpu8j81fhxUqOGrUWwDJAEfqg6OW1nVdTiHtFwXHTI4snTcSGm9zHrCX5Mp+zosllWP3dm6yz+lT/AMG/8Qil1eW8ZDOFQXl5WLoBF+6pqLi8qchAdyFrLy8q2B9g9L/2H5rSZfsF5eXLP6h0R9n+xs1CZh8Dv3yvLyOT2sEfcYntD+Sw+T/1n+pXV5cul+odeX6THVP80aPyXV5b8faZL7JNVi6vKnyBHWrzl5eQYwOVIri8p4GXZ5ikV5eQHI1NkkzX4j7Lq8uHW+Dt0PbNEz+hS/w/NB/qV5eU0nRXquz/2Q=="/>
          <p:cNvSpPr>
            <a:spLocks noChangeAspect="1" noChangeArrowheads="1"/>
          </p:cNvSpPr>
          <p:nvPr/>
        </p:nvSpPr>
        <p:spPr bwMode="auto">
          <a:xfrm>
            <a:off x="460375" y="-723900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6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1475974"/>
            <a:ext cx="8948067" cy="4525963"/>
          </a:xfrm>
        </p:spPr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Elektriciteits                                        centrale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932" y="2515762"/>
            <a:ext cx="3267075" cy="34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Lijntoelichting 2 20"/>
          <p:cNvSpPr/>
          <p:nvPr/>
        </p:nvSpPr>
        <p:spPr>
          <a:xfrm>
            <a:off x="6716614" y="3523874"/>
            <a:ext cx="2448272" cy="90084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78638"/>
              <a:gd name="adj6" fmla="val -80903"/>
            </a:avLst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Beweging naar</a:t>
            </a:r>
          </a:p>
          <a:p>
            <a:pPr algn="ctr"/>
            <a:r>
              <a:rPr lang="nl-NL" dirty="0" smtClean="0"/>
              <a:t>Elektriciteit</a:t>
            </a:r>
          </a:p>
          <a:p>
            <a:pPr algn="ctr"/>
            <a:r>
              <a:rPr lang="nl-NL" dirty="0" smtClean="0"/>
              <a:t>(generator)</a:t>
            </a:r>
            <a:endParaRPr lang="nl-NL" dirty="0"/>
          </a:p>
        </p:txBody>
      </p:sp>
      <p:sp>
        <p:nvSpPr>
          <p:cNvPr id="22" name="Lijntoelichting 2 21"/>
          <p:cNvSpPr/>
          <p:nvPr/>
        </p:nvSpPr>
        <p:spPr>
          <a:xfrm>
            <a:off x="6716614" y="4577118"/>
            <a:ext cx="2448272" cy="90084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0879"/>
              <a:gd name="adj6" fmla="val -48223"/>
            </a:avLst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Elektriciteit naar</a:t>
            </a:r>
          </a:p>
          <a:p>
            <a:pPr algn="ctr"/>
            <a:r>
              <a:rPr lang="nl-NL" dirty="0" smtClean="0"/>
              <a:t>Elektriciteit</a:t>
            </a:r>
          </a:p>
          <a:p>
            <a:pPr algn="ctr"/>
            <a:r>
              <a:rPr lang="nl-NL" dirty="0" smtClean="0"/>
              <a:t>(transformator)</a:t>
            </a:r>
            <a:endParaRPr lang="nl-NL" dirty="0"/>
          </a:p>
        </p:txBody>
      </p:sp>
      <p:sp>
        <p:nvSpPr>
          <p:cNvPr id="23" name="Lijntoelichting 2 22"/>
          <p:cNvSpPr/>
          <p:nvPr/>
        </p:nvSpPr>
        <p:spPr>
          <a:xfrm>
            <a:off x="641699" y="3273917"/>
            <a:ext cx="2448272" cy="900844"/>
          </a:xfrm>
          <a:prstGeom prst="borderCallout2">
            <a:avLst>
              <a:gd name="adj1" fmla="val 21922"/>
              <a:gd name="adj2" fmla="val 106437"/>
              <a:gd name="adj3" fmla="val 21922"/>
              <a:gd name="adj4" fmla="val 116777"/>
              <a:gd name="adj5" fmla="val 113082"/>
              <a:gd name="adj6" fmla="val 170423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Chemische energie</a:t>
            </a:r>
          </a:p>
          <a:p>
            <a:pPr algn="ctr"/>
            <a:r>
              <a:rPr lang="nl-NL" dirty="0" smtClean="0"/>
              <a:t>Naar warmte</a:t>
            </a:r>
          </a:p>
        </p:txBody>
      </p:sp>
      <p:sp>
        <p:nvSpPr>
          <p:cNvPr id="24" name="Lijntoelichting 2 23"/>
          <p:cNvSpPr/>
          <p:nvPr/>
        </p:nvSpPr>
        <p:spPr>
          <a:xfrm>
            <a:off x="623021" y="2279014"/>
            <a:ext cx="2448272" cy="900844"/>
          </a:xfrm>
          <a:prstGeom prst="borderCallout2">
            <a:avLst>
              <a:gd name="adj1" fmla="val 21922"/>
              <a:gd name="adj2" fmla="val 106437"/>
              <a:gd name="adj3" fmla="val 21922"/>
              <a:gd name="adj4" fmla="val 116777"/>
              <a:gd name="adj5" fmla="val 167006"/>
              <a:gd name="adj6" fmla="val 1669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Warmte naar stroming</a:t>
            </a:r>
          </a:p>
          <a:p>
            <a:pPr algn="ctr"/>
            <a:r>
              <a:rPr lang="nl-NL" dirty="0" smtClean="0"/>
              <a:t>(Beweging)</a:t>
            </a:r>
          </a:p>
        </p:txBody>
      </p:sp>
      <p:sp>
        <p:nvSpPr>
          <p:cNvPr id="25" name="Lijntoelichting 2 24"/>
          <p:cNvSpPr/>
          <p:nvPr/>
        </p:nvSpPr>
        <p:spPr>
          <a:xfrm>
            <a:off x="661121" y="4281074"/>
            <a:ext cx="2448272" cy="900844"/>
          </a:xfrm>
          <a:prstGeom prst="borderCallout2">
            <a:avLst>
              <a:gd name="adj1" fmla="val 21922"/>
              <a:gd name="adj2" fmla="val 106437"/>
              <a:gd name="adj3" fmla="val 21922"/>
              <a:gd name="adj4" fmla="val 116777"/>
              <a:gd name="adj5" fmla="val 75018"/>
              <a:gd name="adj6" fmla="val 137743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Stroming naar draaien</a:t>
            </a:r>
          </a:p>
          <a:p>
            <a:pPr algn="ctr"/>
            <a:r>
              <a:rPr lang="nl-NL" dirty="0" smtClean="0"/>
              <a:t>(beweging)</a:t>
            </a:r>
          </a:p>
          <a:p>
            <a:pPr algn="ctr"/>
            <a:r>
              <a:rPr lang="nl-NL" dirty="0" smtClean="0"/>
              <a:t>(Turbine)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931" y="1179776"/>
            <a:ext cx="32670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59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smtClean="0"/>
                <a:t>De gasmeter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pic>
        <p:nvPicPr>
          <p:cNvPr id="1026" name="Picture 2" descr="http://paulusjansen.sp.nl/weblog/files/2006/12/dsc01107-gasmeter-small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949" y="1200151"/>
            <a:ext cx="7482408" cy="3517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416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Energie in huis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pic>
        <p:nvPicPr>
          <p:cNvPr id="1035" name="Picture 11" descr="http://leveninstijlwebshop.nl/images/uploads/Houtkachels/CV%20schema%20houtkachel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200150"/>
            <a:ext cx="4752528" cy="5510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51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nl-NL" sz="4400" dirty="0" smtClean="0"/>
                <a:t>      De </a:t>
              </a:r>
              <a:r>
                <a:rPr lang="nl-NL" sz="4400" dirty="0" smtClean="0"/>
                <a:t>CV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474" y="1232138"/>
            <a:ext cx="4110206" cy="3037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http://t1.gstatic.com/images?q=tbn:ANd9GcTjPm6kWFI4u3oo1Y2jAXB248DaGsq1t6mPM7oueuAJR8N9aa9gC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606" y="4270116"/>
            <a:ext cx="2466975" cy="184785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0.gstatic.com/images?q=tbn:ANd9GcTTeCS-QX5T5vmW06MTw0Xwh-BcJBPSSllrparA5_TkemvcLiNOUw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42913"/>
            <a:ext cx="2143125" cy="185737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2.gstatic.com/images?q=tbn:ANd9GcTddx75AwFeg2ZURoYGUy-fi57GHhgZQ_nQ2PA_cX1hakLiR1yE3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504" y="2361130"/>
            <a:ext cx="2247496" cy="12118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4395093" y="1047472"/>
            <a:ext cx="1293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Expansievat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7358150" y="2782407"/>
            <a:ext cx="980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Radiator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4865427" y="4951095"/>
            <a:ext cx="726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Pomp</a:t>
            </a:r>
            <a:endParaRPr lang="nl-NL" dirty="0"/>
          </a:p>
        </p:txBody>
      </p:sp>
      <p:sp>
        <p:nvSpPr>
          <p:cNvPr id="3" name="AutoShape 8" descr="data:image/jpeg;base64,/9j/4AAQSkZJRgABAQAAAQABAAD/2wCEAAkGBhISERQUExQWFRUWGBwWGBcVGBoXGBwYGxgYFxgYFR0XHSceFxojHRUVIC8gIycpLCwsFR4xNTAqNSYrLCkBCQoKDgwOGg8PGjIkHCQvLSwsLCktKiosLCwsLCwsKSwsKS0pLCwsLCwpLCwsLSwsLCwsLCwpLCwsLCksLCwsLP/AABEIAG4A8AMBIgACEQEDEQH/xAAbAAACAwEBAQAAAAAAAAAAAAAEBQIDBgcBAP/EAEcQAAECBAQDBQUDCQYFBQAAAAECEQADBCEFEjFBBlFhEyJxkaEHMoGxwUJS0RQVIzNykrPh8CVDU3OC8RckY7LSFjRio8L/xAAaAQADAQEBAQAAAAAAAAAAAAACAwQBAAUG/8QAMhEAAgECBAIIBgIDAQAAAAAAAQIAAxEEEiExQVETFCIycZGh0VJhgbHB8ELhFSMzBf/aAAwDAQACEQMRAD8A5IkRYmJz6ZUtWVYI69OYg6Xg5U2VQIOh2I5wk8odiReACJ5YO/NJG8BTylO7tHWMyfCWImmB01L2AeDJFIpWzeMLY5d4aU2fuiQeIlQjSYJwrLnnIqd2Sz7pUBkPQn7MHL9mcxC8k1RSfgQRzSdxE7Yuku5lIwdUmwExmcR9nEdJl+yBBS/bq8hF9H7Fkr/v1eSYR/kaB0v6GccK67285y/tI+7SOpf8Du83bn90RXiHsSVLDidm/wBI/GC69Rte/oYHQMTYEec5j2kfPG+/4RzSlxNHxS31gQ+yupuy0esaMdQP8vvC6pV5eomMBMSeNHM4Cqk8j4GKJnCM9OoEOGIpHZhBOGqj+MQkx68MpuBTE6j1gOZSKGohgdTsYtqTruJQTETFplGIZDyMHcQLGaj2Vj+1JX7E7+CuOw8PzM0jK9tP69Y5D7Kk/wBqSf2J38FcdMwSoIlrA/piRFVCKqRDivD8uTPnz0rWTObMknupY3y+JHwjluJyFdtMGZu8bF/H6xr8Zq1JxVPeOWZKZntor6iM/joQJswn3u6RfoxjWM5RAqemnLFr/EwUjApxZ1M/U/0Y03DuGy1nKkqSlaQkLy5mW+4G20Qx2TU06UzFMUI/Rgt0JS+4sTc8ojNVi+USoU1C3Mysyimg90k83sxdrc4OkBYSx67wOvESsuVG5f6/WCZchC2uol9z9BBjpCbTT0QF7T2aom5UBYDyAS/pH1BO7KYmYiaQoWHxsYprKdI7Ng2ZKfMjeLeFaPtayRLDDMpnLcjzgsj/ABQekTgsQfl8xYCFKJS+9/5wXS1PZGxzoOouPiH0VD7iPh9AKJstLLWsjILJNiSQNoSUlUqUolLBTFJCkhViLgpV84W7A6QqaG15fjdWrICm6C4zDV90q5K/oQDhHD655clgOep6CJpqFIUSwyk3AulidCOUaDC6yWoBKe6R9l/kd/nE9atUROz5yzDYek79rT5f3IS8FQkMgMdwfe/mIHmSCkxoAv7wzDnoYnPoEzU91QfkbHzjyxXIPantmgtrDSZ6VVkR0PhDHhUpTTTjraTMOqVfdJ3SeUYSlpAvNZYKDlOZJAfYOzPaCaZMyTMSRsQQfC4hlQKwtJchI0P9ToCp65cwypgIUCxb0I6GNNhchRlmYDdO3SBuMVIR2M86qTlPkFD6wy4MrhOlLVqMzekQLhA2I6Lgfa4ia9YthxUt4+djI0VSVTkjnf0gfGMUOdSDsWj6RNArkpADAtYwZxBhYUtK2Bext5GFLSPVmbkdf3xiewtZcw0I0iZWIEBhvA0yus38oNocPTMnADa56CE1bKVMnKRL7yhmIA5CJlUkA20noJ0dyOQvF9fi7FgbwjrcTJ1LxXWqWVEZSGNx+MD/AJtWvY/C/wAo9KmqgamNOY7CL6rEzoIAyqWdIbzMNym4/et/OH1bwr2VBLqCe9MUBlTYZSD8doqFVR3YhksRnO8ysqjAsQ6vui5/l8YnOpE6rbohOnxPODJaFMyQEjp+MDTylB71zskamBDkmPyADaNPZ7Rj85ylgN3Zth/lLjYYWtlTB1V8wfrGS4Amk4hLcMSibZ9B2K7DmeZjTUX61Y6j1H8o97Ak5NZ83/6IUVezyiDHsWlyJqUrSXmuhJABAIUNTt70LVUfaE5Uy1qOgUMx/wBI3g7iMpXNKFS0qMtWZKlByDYuPFh5QtqZyWBLhYJUlSFFLHmw+O+8UNvI1EeYLippkplqp5a1SlKUM2ZLE691JYt1hVxdxIeyXlkyUCaQF5UkPsCSVE2Cj5wPQVhTmJVmf/ELnrf47wLjFFUVAZKEZHBCkltNXeAAEK8jglYZslcjJKYr7qggBZLP72wgSXJy1F3u4H+kpJj6jpJshZysLuXZTMGNtHbrEJ81WdC31WrZz3gT4bRomHaH4vRBKZag/dUhN25qENqXhQSFyp6ZpdKgrLl5i936wsxHN+TozAp7yCygQf1pax6GCe2qTMlXJlhaSQ+qQQ9vOD0gRjxi8vsMrOmVMmX5sEh/3oS4ng6VbMyiORsWhhx5iSROQNf0SE+cxJPomEK8cBmFye+oHQkAgK66k5bjS8eLVV811/f3We3h2TJZp7ScH1EztSgyyJYUoAqYlKb2fdr9YTmWUqIUFJVqxcem3jGiqsY7EEpN1pWHBI2YfOD63AJc2mpc5UJ3YlWd30GdlA+8O942g2rBUUvx5QFpFqhVOHOK8O4iAGVfe2BNj4Ewx/OKNbo/aH1FoVYnw8qVkYlSVCy2sDuCdjZ7wEszZbDMQ9gRcHkCImNCm/aXjLKeMZDkqCb7Aa4z1iWohSTv4DW0HY5SlE/syA6EpOg3SHjGcIYyZE/OtCVFiAwY3YP5R0n2i4MlMmZWpWvMoSkgAsBoH62id8GwNhx2/MZ15C4J2ml4kwo1NHLypCikJXldnGS4HW8C+zlaQiagJKSFAsS+ob6QZwPjYn0iT/hpSkv0T/KMt7M8fM2rmoJ1SSO6E6KfYl9YpVT0tOqB8j9pBc9BUpHhqPvGEunSMTWkmYnMssUlg5DgHkDGp4jwxU+UEJVlOYF3a2/j4Ri8Rx7LjKJdm7RKfdL+6N8zekPvaLihk0wUkgKCgRYnQ9CDvA00CU6qkbkfUX0m1SWqUiDrYfSG8O8Pfky194qzAMTru4/rnCDD5Bp8RZSWzFTHmFOUmNLheMdpRS6hWplBZ22v8jCHiau7WRT1MssROShTAGxXlOulwPOMqUkVVFPcdofUjTxg0arl26TZuyT87aRP7RKRCZ4HZhQUAu43uIs4doVTKepWvZBSnYAs7+ggj2tKIpO2RmzS1hKsispykPcsbXHnFPBuIg4MpZDspWcE5iQVMXJ1sYnfD3YsO7fT66ylcT/oVR3tL+F5jJ6JKbzJiBzGZz5C+0aTjzF0yaKiQElYKSoMQkWSAHfT3oz07BMlPiCQA8qfbKMrJSSNrmxjPcaYwtShKU57HugaahPxOkNo4Ys1r33v6GbXxQ0blt9biDzMfWqzhI5Sxf4qVAM2uawIS+u6j8TcxEYYtQssDoAfnFtLwtcFSiSL2tFmWjT3MmavWqaCaH2ZSj+cUKP+HO1v/dLh7jdQEzPeUkFH2SxJ0GY7CB+BqIS6oEbSp38FcV4rLc5julJHl+LxfhagdCRznn4hCrgGKUKWC2W3i5PWCZtGSMzC2pOjbGBlzMgbW5bwt8GeJTa45DroAAT1e0UREtplgkpVpCfiGvUhKRKmLT3r5VED4+UeGaoqZIKvAW+J0ED45TgSHLZ86dL2u9xGTpVTTlFbqUTfVRf7vP4wwnzLggt3k3HIuLcjcXhPTKeZl5h/lDWehk+XooGMM0C8azJCpkoJUsqUe9mmEkkiZmuTfpDdLBIDjUfOElfWq7NJfvMpI+GVvnH2FVv/ADMl2UAsWVcHa40gw1hMK3MzvEdeta851Js/IaCFyKxm7pHhBmPTkqWMhBAfQvAKAXHOJ2AlFO5NrwibPzMGNgQI6Lj0lkSRslAT4MkX/rlHMhVF3Z75fpGoXxhPIyTZaV3LFmsbMWDGIcVQeplyDaejg8RTpO2Y7/iOhWLyBIIYqCSS2UAv7w1Ls1tIFpcHlELDFJd3zKIfoCW9BGdq8XmzCDLRkADMCG8e9vBknEp6iEo/RHKSoqKVhRAKrNcOAR4xP1aoi6ac/wC42riadUkDU6W9No2pMDCd3ZzGmrsWXNo+wWSQopV8E/7Rn6KZNloWJszvHughAsbPpre0WVeIBTBMxilOTQHvc4eCMgu2o8efhJ+jfNbJ9vebb2fTuxkTkvqkqY9EK/EQo4NIpZypockAhj1imnRNRLKxNCUZSm6bvl0LbOHgfCcPqCVpM9BUtiAAbb8twYmd1zf9Bb68vDnGrSaxJQ+nvDsXQFVyai75xM15MfpDTjrERUdkAbZS46kDWM/V0M4qlvUITlcKcG5f9m1oPxDDZpUHmiwANuSWf3fjHLlLa1Bw58vCcUIt/rPp7wmfj6hQiQh0iWyAeacrEesA0+NlNJ2Bu6kqB6hQX9Iol4XNZaTOQXSW/a/diivw6YlKHWAR7z22a1tLQxEpFe+Oe/zgMHB7h8oanHVLkVUua6xNJIfbUW8LeUDcK1BlU8yRmLLBZ+YL+o+UCyqNSgppiTbYjXfaBJClJUy5gBJdNw2nPaKloU7WDDhx5RDO4N8p8oRiGKzCVsSDNmErGxdOUgwurUdotcxQGZVyfL8IJqcqVgrmDKSS+rHXa8B1WHoWglKwQRa+30MEaQuQPP8AfCBnIUEj6SpNZKRqtI+L/KPFY7K+zmV4J/GF9LKSA2UP4Xi0gconGDQ6kkxpxDjbSaPgnGc9UwQQDJnlyeUhfSGk5KViW+jtbqHgLgGUAthtKnj/AOqZE8PmPKRzZBHp+EX4IAKygcZJjL5lJN7gQbE6SXnSlCU5n+05BAZyq+lxAkrDcxA1Y6Wb52g7GJiMwJZeRV0h30axZhoILThSkgzFJyFLFSbFkktmB6HURUd5MIDUU2RExLAOkhyCdnATdh7usZyqlJXTr3YP9Q0dBxKbLmUp07SXNQk76nKb7i+sYRMkmQsAX930P4QM2IsJmPPuxsPmIcYg+VZ6H5Qs4bos00q0CUh359PKNNKyoIVrdmO8ZNi6vWsU0lS0ZHzEcylkEKPJ/lFE0FChzDEfEAj5xTMCfyXKHdMyYC5f7IA9EjyiS5jlB5pR/wBqRHHacN4gShIIuoAdLwxw+lC5svKSQSEsWzfAAwPOSVLVmKUquopAZt9rJ8IjS1Spa0zEFlIIUk9RcQgysI1tIwqqQqqSgIIUJgQlAS2m3jBCsMqCf1S/KDsMxkKrpdVOOZOYKXlFwwIFhrtHQJPENCRdageRQofKNDqeNoh0ZDrOXpwqoB/VL8up/CC6bBarMlQkrYEO4bUgR0yjmyJqlKlnMkMHYi9ydb7iL8XWmVSzVg5SMtyze+OfSDyAiCHKm8wU3h6qmFzKWC/NO+u8eng2u+xLVfmUj6wzPE7HXzLGPDxeBv6wHQ0+Ub1mrzg8jgHEjrkt96aA3mqCj7OcTAuqUxvae3hqb6mBzxh19YuTxa+/rA9XpcpvW63OBVfCGIBs5BA5TQptue8fVnCtWhOYqUFNcZn7vRlXHRoZo4mHPyiUziQb/wBdIzq1Ob1yrzmaTh9Q4dRS+jk33cdOsXTMBKw/5U5f7qzytrDGdjZuwS2w0+kBT8YCdAxghQpjhMOKqHjBJ+FKluDNAAsSyj8tY9k4WQ4TUy3OgyLBOzaNrEPz8S7x4jE+8DG9EnKD1ipzkJuCzSXcE8x84pTw/Nch2PO+/KHkvFVkMRHv50ZQJ6P4CN6NRMNVzvFFZhkyXLQtd+8Ub8sw/wD0PgIDBhvxNjImISgBgZhmNyDZR8z5QkTA2A2hBidTNn7PC81Q/wCnO9ZKoCpMQTKQEq1ANvDQRP2dL/5pSecmcfKSv8YAmy+7G0Ozm8fwJ1c5svh+TD6PHZf5QpaRd1MJgdJcF7FwDcEdRB1Zi86aM07KlklAb3lu2wJfQRmpUsDOWugpBFjZTAF/E6dYbom90DM2gYfrL6swYfExQDeTTyTNUlCwoFKlKSshVmAVZ+pbTpANQplTB1PoTeHktUkpUDIJOZxMWXWztdWg6wqqZYCl7s4d3B6g7jrHGbBOHaVGWqJsUICk3DtmZj8TpFRzKIHV4sopaQsEFX6QETNGsoWHpDzG6WVLbs2fKhQGpdg99ybwI1hMCukxkpDyCf8A538f0g+gjxJ7sv8AYR8h+ENp2ETJdIZi05RMmnISbkJN3DuPft0hSke6NgwHw/3jAbjSYRaNpXDMlj3J3eLnvJL7toLPePZnDsgaJUPFIPyUDDY8cpH2EwLO45T9xMSAs3H0no3VdvvEc7C5Qd0kcil/UKJ+cEJxKV9orHgkH6iJzuNh/hpMBzOKUH+6TBmiG72sU1W+ke4ZxjJkJKQFqBLvly7MzP0gLjDieXWypcsZ05F5zYfdIt5wnn8QIVpLSIFOIJP2RDB2RYbROVSbmP8ABeJBLQJazJZOiptIiesub5lOCWhmeKpIchNGsnY0WUei7RjPy5PIRBVWOUZqeMLsjhNyjiymIBVT0T8hIUB8WVH2GcR0OZRnU9OxLgJlrSALWYKL6a9TGDNV0jz8phZRviPp7Q86fAPX3m+/9VUHaf8AtafJscs3N42UPKPqzirDn7tHKVzJ7YH/AL4wBqDyiJqTHZGvfMfT2nZ0+AevvNwOJ8PIL0aRyCDNA8yt4DVjdI9qN765pmn78ZQVSon+cZg0PpG5TzMzOvwiO6jG6cHu0aR4rmf+UDq4iltanSDzzL/GEkyctWrxWJSjzg7fOLLchHCMdv8Aqx+8r8YZU1eiZqkD4n6mM1Iw+YssAYbUfC9VY5WB3JH4wD5ecJaltxNJJpJZuQIKFDL2AjPVNNPkZQoi4cRWK+ZzETdEzagyxcQlpvOE5SBVWZ+ynfwVxn55ZJPIP6R57P6yYcQQklwZU/8AgLiybKcX5fSLKCFVsZHXcO1xFkpCxJUrMTmQ7XDEXDc4LnUSexkrROWDMSorzIZOcJByDRyT5QrQopWUkkgWAdgbOH8vWDJVQVIW/wCkWgBSVH7AFiEjRrjyEPQ5uwNPnBdVUByb34D3kaWRmKUqqBLWqynDBKWdywYvyF4Gw6rJlrdWinvexGnpCypmjMFG4JuOdgSfX0jUcOY1TyQoiUklQZ9SRyLwYYFbHeBWsHOQWHCATiUpUCLjvMbWUnb5xOoqDKEicC6vffaymCW5CxizEKrtl90Jlp3JLADr/KLpNCgS5YWskJFgnuqU7OTuhDjU947DeEkgXmG7WgVAtc8kKKihRJJF26hyA8E1M2VTJWlLlcxOW7EgEjvW8NIFxMS0ptq9kiwtsBy5kxn1VJUsF9x89ukYhFtIJBvrA0AvrBAlDd4GlKvBgVCnNjPTwyKy3MIwrC0zZgSVMNSeQjotPgVNlGVIZhodbbtGF4eWntcqg+YEeB1HyjeSafupKTlOUaaabiJqpNhJsZ2WAGkUcUYNKly0qQCkkkG5P2X3jBTpd7chG/4rnLEpObKRm1Dv7p2jBTlaeEHQJ4zqXapNf5SlCCZgSIeIwKwJKYVYblM24exh3MqkjRMVkRIMgnB5Y1UH6B4rm4YlId4sTWHYARXMqCdYWYYk5WFJUHzARNODJ+8PKBxWERZKrjHaTdYRLwgcx5R5Mwkfe9IlJqjBHbRthBJMA/NI+8fKBJtPlMOs8CVqHjiJwMHw+blWPCNtSz3lo8IxVIjv3vGqo1fo0/H5xHVGsXVMB4nL9n/qHyhCqHfER7qPE/KERXFNHuiYndmg9no/tGX/AJU/+AuDim0Bezu+Iy/8qf8AwFw0noyi94oE4xFNGWZm8R0L2IMQqiAFZcyVMQwc5gRuDf4308IExuuUCwAc+ULqbGKlIy9qoocEoKjltcMDpHC4a4jOkBQoRAqhJWRlItsNvrtDLA1plrzKJsCGsBcNd/pB9dWgp7wMwH3UrZk+DaQBhdJ2k9CVWSpTEJJHk8Zwi8wGu8Zqq0AEDKki9mJv8TFRxQtlS6lGwDH/AHV8BGll8GyB98+Kz9AIb0WDypST2aEp6jU33Jv6xMWWKasTvMBNwSeUTFzUEDKTdQBtfQP5QolyEuNdRvHUMWpv0E0f9NXyP4Ry6VKLjTUQ6mc281HuJ//Z"/>
          <p:cNvSpPr>
            <a:spLocks noChangeAspect="1" noChangeArrowheads="1"/>
          </p:cNvSpPr>
          <p:nvPr/>
        </p:nvSpPr>
        <p:spPr bwMode="auto">
          <a:xfrm>
            <a:off x="63500" y="-503238"/>
            <a:ext cx="2286000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10" descr="data:image/jpeg;base64,/9j/4AAQSkZJRgABAQAAAQABAAD/2wCEAAkGBhISERQUExQWFRUWGBwWGBcVGBoXGBwYGxgYFxgYFR0XHSceFxojHRUVIC8gIycpLCwsFR4xNTAqNSYrLCkBCQoKDgwOGg8PGjIkHCQvLSwsLCktKiosLCwsLCwsKSwsKS0pLCwsLCwpLCwsLSwsLCwsLCwpLCwsLCksLCwsLP/AABEIAG4A8AMBIgACEQEDEQH/xAAbAAACAwEBAQAAAAAAAAAAAAAEBQIDBgcBAP/EAEcQAAECBAQDBQUDCQYFBQAAAAECEQADBCEFEjFBBlFhEyJxkaEHMoGxwUJS0RQVIzNykrPh8CVDU3OC8RckY7LSFjRio8L/xAAaAQADAQEBAQAAAAAAAAAAAAACAwQBAAUG/8QAMhEAAgECBAIIBgIDAQAAAAAAAQIAAxEEEiExQVETFCIycZGh0VJhgbHB8ELhFSMzBf/aAAwDAQACEQMRAD8A5IkRYmJz6ZUtWVYI69OYg6Xg5U2VQIOh2I5wk8odiReACJ5YO/NJG8BTylO7tHWMyfCWImmB01L2AeDJFIpWzeMLY5d4aU2fuiQeIlQjSYJwrLnnIqd2Sz7pUBkPQn7MHL9mcxC8k1RSfgQRzSdxE7Yuku5lIwdUmwExmcR9nEdJl+yBBS/bq8hF9H7Fkr/v1eSYR/kaB0v6GccK67285y/tI+7SOpf8Du83bn90RXiHsSVLDidm/wBI/GC69Rte/oYHQMTYEec5j2kfPG+/4RzSlxNHxS31gQ+yupuy0esaMdQP8vvC6pV5eomMBMSeNHM4Cqk8j4GKJnCM9OoEOGIpHZhBOGqj+MQkx68MpuBTE6j1gOZSKGohgdTsYtqTruJQTETFplGIZDyMHcQLGaj2Vj+1JX7E7+CuOw8PzM0jK9tP69Y5D7Kk/wBqSf2J38FcdMwSoIlrA/piRFVCKqRDivD8uTPnz0rWTObMknupY3y+JHwjluJyFdtMGZu8bF/H6xr8Zq1JxVPeOWZKZntor6iM/joQJswn3u6RfoxjWM5RAqemnLFr/EwUjApxZ1M/U/0Y03DuGy1nKkqSlaQkLy5mW+4G20Qx2TU06UzFMUI/Rgt0JS+4sTc8ojNVi+USoU1C3Mysyimg90k83sxdrc4OkBYSx67wOvESsuVG5f6/WCZchC2uol9z9BBjpCbTT0QF7T2aom5UBYDyAS/pH1BO7KYmYiaQoWHxsYprKdI7Ng2ZKfMjeLeFaPtayRLDDMpnLcjzgsj/ABQekTgsQfl8xYCFKJS+9/5wXS1PZGxzoOouPiH0VD7iPh9AKJstLLWsjILJNiSQNoSUlUqUolLBTFJCkhViLgpV84W7A6QqaG15fjdWrICm6C4zDV90q5K/oQDhHD655clgOep6CJpqFIUSwyk3AulidCOUaDC6yWoBKe6R9l/kd/nE9atUROz5yzDYek79rT5f3IS8FQkMgMdwfe/mIHmSCkxoAv7wzDnoYnPoEzU91QfkbHzjyxXIPantmgtrDSZ6VVkR0PhDHhUpTTTjraTMOqVfdJ3SeUYSlpAvNZYKDlOZJAfYOzPaCaZMyTMSRsQQfC4hlQKwtJchI0P9ToCp65cwypgIUCxb0I6GNNhchRlmYDdO3SBuMVIR2M86qTlPkFD6wy4MrhOlLVqMzekQLhA2I6Lgfa4ia9YthxUt4+djI0VSVTkjnf0gfGMUOdSDsWj6RNArkpADAtYwZxBhYUtK2Bext5GFLSPVmbkdf3xiewtZcw0I0iZWIEBhvA0yus38oNocPTMnADa56CE1bKVMnKRL7yhmIA5CJlUkA20noJ0dyOQvF9fi7FgbwjrcTJ1LxXWqWVEZSGNx+MD/AJtWvY/C/wAo9KmqgamNOY7CL6rEzoIAyqWdIbzMNym4/et/OH1bwr2VBLqCe9MUBlTYZSD8doqFVR3YhksRnO8ysqjAsQ6vui5/l8YnOpE6rbohOnxPODJaFMyQEjp+MDTylB71zskamBDkmPyADaNPZ7Rj85ylgN3Zth/lLjYYWtlTB1V8wfrGS4Amk4hLcMSibZ9B2K7DmeZjTUX61Y6j1H8o97Ak5NZ83/6IUVezyiDHsWlyJqUrSXmuhJABAIUNTt70LVUfaE5Uy1qOgUMx/wBI3g7iMpXNKFS0qMtWZKlByDYuPFh5QtqZyWBLhYJUlSFFLHmw+O+8UNvI1EeYLippkplqp5a1SlKUM2ZLE691JYt1hVxdxIeyXlkyUCaQF5UkPsCSVE2Cj5wPQVhTmJVmf/ELnrf47wLjFFUVAZKEZHBCkltNXeAAEK8jglYZslcjJKYr7qggBZLP72wgSXJy1F3u4H+kpJj6jpJshZysLuXZTMGNtHbrEJ81WdC31WrZz3gT4bRomHaH4vRBKZag/dUhN25qENqXhQSFyp6ZpdKgrLl5i936wsxHN+TozAp7yCygQf1pax6GCe2qTMlXJlhaSQ+qQQ9vOD0gRjxi8vsMrOmVMmX5sEh/3oS4ng6VbMyiORsWhhx5iSROQNf0SE+cxJPomEK8cBmFye+oHQkAgK66k5bjS8eLVV811/f3We3h2TJZp7ScH1EztSgyyJYUoAqYlKb2fdr9YTmWUqIUFJVqxcem3jGiqsY7EEpN1pWHBI2YfOD63AJc2mpc5UJ3YlWd30GdlA+8O942g2rBUUvx5QFpFqhVOHOK8O4iAGVfe2BNj4Ewx/OKNbo/aH1FoVYnw8qVkYlSVCy2sDuCdjZ7wEszZbDMQ9gRcHkCImNCm/aXjLKeMZDkqCb7Aa4z1iWohSTv4DW0HY5SlE/syA6EpOg3SHjGcIYyZE/OtCVFiAwY3YP5R0n2i4MlMmZWpWvMoSkgAsBoH62id8GwNhx2/MZ15C4J2ml4kwo1NHLypCikJXldnGS4HW8C+zlaQiagJKSFAsS+ob6QZwPjYn0iT/hpSkv0T/KMt7M8fM2rmoJ1SSO6E6KfYl9YpVT0tOqB8j9pBc9BUpHhqPvGEunSMTWkmYnMssUlg5DgHkDGp4jwxU+UEJVlOYF3a2/j4Ri8Rx7LjKJdm7RKfdL+6N8zekPvaLihk0wUkgKCgRYnQ9CDvA00CU6qkbkfUX0m1SWqUiDrYfSG8O8Pfky194qzAMTru4/rnCDD5Bp8RZSWzFTHmFOUmNLheMdpRS6hWplBZ22v8jCHiau7WRT1MssROShTAGxXlOulwPOMqUkVVFPcdofUjTxg0arl26TZuyT87aRP7RKRCZ4HZhQUAu43uIs4doVTKepWvZBSnYAs7+ggj2tKIpO2RmzS1hKsispykPcsbXHnFPBuIg4MpZDspWcE5iQVMXJ1sYnfD3YsO7fT66ylcT/oVR3tL+F5jJ6JKbzJiBzGZz5C+0aTjzF0yaKiQElYKSoMQkWSAHfT3oz07BMlPiCQA8qfbKMrJSSNrmxjPcaYwtShKU57HugaahPxOkNo4Ys1r33v6GbXxQ0blt9biDzMfWqzhI5Sxf4qVAM2uawIS+u6j8TcxEYYtQssDoAfnFtLwtcFSiSL2tFmWjT3MmavWqaCaH2ZSj+cUKP+HO1v/dLh7jdQEzPeUkFH2SxJ0GY7CB+BqIS6oEbSp38FcV4rLc5julJHl+LxfhagdCRznn4hCrgGKUKWC2W3i5PWCZtGSMzC2pOjbGBlzMgbW5bwt8GeJTa45DroAAT1e0UREtplgkpVpCfiGvUhKRKmLT3r5VED4+UeGaoqZIKvAW+J0ED45TgSHLZ86dL2u9xGTpVTTlFbqUTfVRf7vP4wwnzLggt3k3HIuLcjcXhPTKeZl5h/lDWehk+XooGMM0C8azJCpkoJUsqUe9mmEkkiZmuTfpDdLBIDjUfOElfWq7NJfvMpI+GVvnH2FVv/ADMl2UAsWVcHa40gw1hMK3MzvEdeta851Js/IaCFyKxm7pHhBmPTkqWMhBAfQvAKAXHOJ2AlFO5NrwibPzMGNgQI6Lj0lkSRslAT4MkX/rlHMhVF3Z75fpGoXxhPIyTZaV3LFmsbMWDGIcVQeplyDaejg8RTpO2Y7/iOhWLyBIIYqCSS2UAv7w1Ls1tIFpcHlELDFJd3zKIfoCW9BGdq8XmzCDLRkADMCG8e9vBknEp6iEo/RHKSoqKVhRAKrNcOAR4xP1aoi6ac/wC42riadUkDU6W9No2pMDCd3ZzGmrsWXNo+wWSQopV8E/7Rn6KZNloWJszvHughAsbPpre0WVeIBTBMxilOTQHvc4eCMgu2o8efhJ+jfNbJ9vebb2fTuxkTkvqkqY9EK/EQo4NIpZypockAhj1imnRNRLKxNCUZSm6bvl0LbOHgfCcPqCVpM9BUtiAAbb8twYmd1zf9Bb68vDnGrSaxJQ+nvDsXQFVyai75xM15MfpDTjrERUdkAbZS46kDWM/V0M4qlvUITlcKcG5f9m1oPxDDZpUHmiwANuSWf3fjHLlLa1Bw58vCcUIt/rPp7wmfj6hQiQh0iWyAeacrEesA0+NlNJ2Bu6kqB6hQX9Iol4XNZaTOQXSW/a/diivw6YlKHWAR7z22a1tLQxEpFe+Oe/zgMHB7h8oanHVLkVUua6xNJIfbUW8LeUDcK1BlU8yRmLLBZ+YL+o+UCyqNSgppiTbYjXfaBJClJUy5gBJdNw2nPaKloU7WDDhx5RDO4N8p8oRiGKzCVsSDNmErGxdOUgwurUdotcxQGZVyfL8IJqcqVgrmDKSS+rHXa8B1WHoWglKwQRa+30MEaQuQPP8AfCBnIUEj6SpNZKRqtI+L/KPFY7K+zmV4J/GF9LKSA2UP4Xi0gconGDQ6kkxpxDjbSaPgnGc9UwQQDJnlyeUhfSGk5KViW+jtbqHgLgGUAthtKnj/AOqZE8PmPKRzZBHp+EX4IAKygcZJjL5lJN7gQbE6SXnSlCU5n+05BAZyq+lxAkrDcxA1Y6Wb52g7GJiMwJZeRV0h30axZhoILThSkgzFJyFLFSbFkktmB6HURUd5MIDUU2RExLAOkhyCdnATdh7usZyqlJXTr3YP9Q0dBxKbLmUp07SXNQk76nKb7i+sYRMkmQsAX930P4QM2IsJmPPuxsPmIcYg+VZ6H5Qs4bos00q0CUh359PKNNKyoIVrdmO8ZNi6vWsU0lS0ZHzEcylkEKPJ/lFE0FChzDEfEAj5xTMCfyXKHdMyYC5f7IA9EjyiS5jlB5pR/wBqRHHacN4gShIIuoAdLwxw+lC5svKSQSEsWzfAAwPOSVLVmKUquopAZt9rJ8IjS1Spa0zEFlIIUk9RcQgysI1tIwqqQqqSgIIUJgQlAS2m3jBCsMqCf1S/KDsMxkKrpdVOOZOYKXlFwwIFhrtHQJPENCRdageRQofKNDqeNoh0ZDrOXpwqoB/VL8up/CC6bBarMlQkrYEO4bUgR0yjmyJqlKlnMkMHYi9ydb7iL8XWmVSzVg5SMtyze+OfSDyAiCHKm8wU3h6qmFzKWC/NO+u8eng2u+xLVfmUj6wzPE7HXzLGPDxeBv6wHQ0+Ub1mrzg8jgHEjrkt96aA3mqCj7OcTAuqUxvae3hqb6mBzxh19YuTxa+/rA9XpcpvW63OBVfCGIBs5BA5TQptue8fVnCtWhOYqUFNcZn7vRlXHRoZo4mHPyiUziQb/wBdIzq1Ob1yrzmaTh9Q4dRS+jk33cdOsXTMBKw/5U5f7qzytrDGdjZuwS2w0+kBT8YCdAxghQpjhMOKqHjBJ+FKluDNAAsSyj8tY9k4WQ4TUy3OgyLBOzaNrEPz8S7x4jE+8DG9EnKD1ipzkJuCzSXcE8x84pTw/Nch2PO+/KHkvFVkMRHv50ZQJ6P4CN6NRMNVzvFFZhkyXLQtd+8Ub8sw/wD0PgIDBhvxNjImISgBgZhmNyDZR8z5QkTA2A2hBidTNn7PC81Q/wCnO9ZKoCpMQTKQEq1ANvDQRP2dL/5pSecmcfKSv8YAmy+7G0Ozm8fwJ1c5svh+TD6PHZf5QpaRd1MJgdJcF7FwDcEdRB1Zi86aM07KlklAb3lu2wJfQRmpUsDOWugpBFjZTAF/E6dYbom90DM2gYfrL6swYfExQDeTTyTNUlCwoFKlKSshVmAVZ+pbTpANQplTB1PoTeHktUkpUDIJOZxMWXWztdWg6wqqZYCl7s4d3B6g7jrHGbBOHaVGWqJsUICk3DtmZj8TpFRzKIHV4sopaQsEFX6QETNGsoWHpDzG6WVLbs2fKhQGpdg99ybwI1hMCukxkpDyCf8A538f0g+gjxJ7sv8AYR8h+ENp2ETJdIZi05RMmnISbkJN3DuPft0hSke6NgwHw/3jAbjSYRaNpXDMlj3J3eLnvJL7toLPePZnDsgaJUPFIPyUDDY8cpH2EwLO45T9xMSAs3H0no3VdvvEc7C5Qd0kcil/UKJ+cEJxKV9orHgkH6iJzuNh/hpMBzOKUH+6TBmiG72sU1W+ke4ZxjJkJKQFqBLvly7MzP0gLjDieXWypcsZ05F5zYfdIt5wnn8QIVpLSIFOIJP2RDB2RYbROVSbmP8ABeJBLQJazJZOiptIiesub5lOCWhmeKpIchNGsnY0WUei7RjPy5PIRBVWOUZqeMLsjhNyjiymIBVT0T8hIUB8WVH2GcR0OZRnU9OxLgJlrSALWYKL6a9TGDNV0jz8phZRviPp7Q86fAPX3m+/9VUHaf8AtafJscs3N42UPKPqzirDn7tHKVzJ7YH/AL4wBqDyiJqTHZGvfMfT2nZ0+AevvNwOJ8PIL0aRyCDNA8yt4DVjdI9qN765pmn78ZQVSon+cZg0PpG5TzMzOvwiO6jG6cHu0aR4rmf+UDq4iltanSDzzL/GEkyctWrxWJSjzg7fOLLchHCMdv8Aqx+8r8YZU1eiZqkD4n6mM1Iw+YssAYbUfC9VY5WB3JH4wD5ecJaltxNJJpJZuQIKFDL2AjPVNNPkZQoi4cRWK+ZzETdEzagyxcQlpvOE5SBVWZ+ynfwVxn55ZJPIP6R57P6yYcQQklwZU/8AgLiybKcX5fSLKCFVsZHXcO1xFkpCxJUrMTmQ7XDEXDc4LnUSexkrROWDMSorzIZOcJByDRyT5QrQopWUkkgWAdgbOH8vWDJVQVIW/wCkWgBSVH7AFiEjRrjyEPQ5uwNPnBdVUByb34D3kaWRmKUqqBLWqynDBKWdywYvyF4Gw6rJlrdWinvexGnpCypmjMFG4JuOdgSfX0jUcOY1TyQoiUklQZ9SRyLwYYFbHeBWsHOQWHCATiUpUCLjvMbWUnb5xOoqDKEicC6vffaymCW5CxizEKrtl90Jlp3JLADr/KLpNCgS5YWskJFgnuqU7OTuhDjU947DeEkgXmG7WgVAtc8kKKihRJJF26hyA8E1M2VTJWlLlcxOW7EgEjvW8NIFxMS0ptq9kiwtsBy5kxn1VJUsF9x89ukYhFtIJBvrA0AvrBAlDd4GlKvBgVCnNjPTwyKy3MIwrC0zZgSVMNSeQjotPgVNlGVIZhodbbtGF4eWntcqg+YEeB1HyjeSafupKTlOUaaabiJqpNhJsZ2WAGkUcUYNKly0qQCkkkG5P2X3jBTpd7chG/4rnLEpObKRm1Dv7p2jBTlaeEHQJ4zqXapNf5SlCCZgSIeIwKwJKYVYblM24exh3MqkjRMVkRIMgnB5Y1UH6B4rm4YlId4sTWHYARXMqCdYWYYk5WFJUHzARNODJ+8PKBxWERZKrjHaTdYRLwgcx5R5Mwkfe9IlJqjBHbRthBJMA/NI+8fKBJtPlMOs8CVqHjiJwMHw+blWPCNtSz3lo8IxVIjv3vGqo1fo0/H5xHVGsXVMB4nL9n/qHyhCqHfER7qPE/KERXFNHuiYndmg9no/tGX/AJU/+AuDim0Bezu+Iy/8qf8AwFw0noyi94oE4xFNGWZm8R0L2IMQqiAFZcyVMQwc5gRuDf4308IExuuUCwAc+ULqbGKlIy9qoocEoKjltcMDpHC4a4jOkBQoRAqhJWRlItsNvrtDLA1plrzKJsCGsBcNd/pB9dWgp7wMwH3UrZk+DaQBhdJ2k9CVWSpTEJJHk8Zwi8wGu8Zqq0AEDKki9mJv8TFRxQtlS6lGwDH/AHV8BGll8GyB98+Kz9AIb0WDypST2aEp6jU33Jv6xMWWKasTvMBNwSeUTFzUEDKTdQBtfQP5QolyEuNdRvHUMWpv0E0f9NXyP4Ry6VKLjTUQ6mc281HuJ//Z"/>
          <p:cNvSpPr>
            <a:spLocks noChangeAspect="1" noChangeArrowheads="1"/>
          </p:cNvSpPr>
          <p:nvPr/>
        </p:nvSpPr>
        <p:spPr bwMode="auto">
          <a:xfrm>
            <a:off x="215900" y="-350838"/>
            <a:ext cx="2286000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12" descr="data:image/jpeg;base64,/9j/4AAQSkZJRgABAQAAAQABAAD/2wCEAAkGBhISERQUExQWFRUWGBwWGBcVGBoXGBwYGxgYFxgYFR0XHSceFxojHRUVIC8gIycpLCwsFR4xNTAqNSYrLCkBCQoKDgwOGg8PGjIkHCQvLSwsLCktKiosLCwsLCwsKSwsKS0pLCwsLCwpLCwsLSwsLCwsLCwpLCwsLCksLCwsLP/AABEIAG4A8AMBIgACEQEDEQH/xAAbAAACAwEBAQAAAAAAAAAAAAAEBQIDBgcBAP/EAEcQAAECBAQDBQUDCQYFBQAAAAECEQADBCEFEjFBBlFhEyJxkaEHMoGxwUJS0RQVIzNykrPh8CVDU3OC8RckY7LSFjRio8L/xAAaAQADAQEBAQAAAAAAAAAAAAACAwQBAAUG/8QAMhEAAgECBAIIBgIDAQAAAAAAAQIAAxEEEiExQVETFCIycZGh0VJhgbHB8ELhFSMzBf/aAAwDAQACEQMRAD8A5IkRYmJz6ZUtWVYI69OYg6Xg5U2VQIOh2I5wk8odiReACJ5YO/NJG8BTylO7tHWMyfCWImmB01L2AeDJFIpWzeMLY5d4aU2fuiQeIlQjSYJwrLnnIqd2Sz7pUBkPQn7MHL9mcxC8k1RSfgQRzSdxE7Yuku5lIwdUmwExmcR9nEdJl+yBBS/bq8hF9H7Fkr/v1eSYR/kaB0v6GccK67285y/tI+7SOpf8Du83bn90RXiHsSVLDidm/wBI/GC69Rte/oYHQMTYEec5j2kfPG+/4RzSlxNHxS31gQ+yupuy0esaMdQP8vvC6pV5eomMBMSeNHM4Cqk8j4GKJnCM9OoEOGIpHZhBOGqj+MQkx68MpuBTE6j1gOZSKGohgdTsYtqTruJQTETFplGIZDyMHcQLGaj2Vj+1JX7E7+CuOw8PzM0jK9tP69Y5D7Kk/wBqSf2J38FcdMwSoIlrA/piRFVCKqRDivD8uTPnz0rWTObMknupY3y+JHwjluJyFdtMGZu8bF/H6xr8Zq1JxVPeOWZKZntor6iM/joQJswn3u6RfoxjWM5RAqemnLFr/EwUjApxZ1M/U/0Y03DuGy1nKkqSlaQkLy5mW+4G20Qx2TU06UzFMUI/Rgt0JS+4sTc8ojNVi+USoU1C3Mysyimg90k83sxdrc4OkBYSx67wOvESsuVG5f6/WCZchC2uol9z9BBjpCbTT0QF7T2aom5UBYDyAS/pH1BO7KYmYiaQoWHxsYprKdI7Ng2ZKfMjeLeFaPtayRLDDMpnLcjzgsj/ABQekTgsQfl8xYCFKJS+9/5wXS1PZGxzoOouPiH0VD7iPh9AKJstLLWsjILJNiSQNoSUlUqUolLBTFJCkhViLgpV84W7A6QqaG15fjdWrICm6C4zDV90q5K/oQDhHD655clgOep6CJpqFIUSwyk3AulidCOUaDC6yWoBKe6R9l/kd/nE9atUROz5yzDYek79rT5f3IS8FQkMgMdwfe/mIHmSCkxoAv7wzDnoYnPoEzU91QfkbHzjyxXIPantmgtrDSZ6VVkR0PhDHhUpTTTjraTMOqVfdJ3SeUYSlpAvNZYKDlOZJAfYOzPaCaZMyTMSRsQQfC4hlQKwtJchI0P9ToCp65cwypgIUCxb0I6GNNhchRlmYDdO3SBuMVIR2M86qTlPkFD6wy4MrhOlLVqMzekQLhA2I6Lgfa4ia9YthxUt4+djI0VSVTkjnf0gfGMUOdSDsWj6RNArkpADAtYwZxBhYUtK2Bext5GFLSPVmbkdf3xiewtZcw0I0iZWIEBhvA0yus38oNocPTMnADa56CE1bKVMnKRL7yhmIA5CJlUkA20noJ0dyOQvF9fi7FgbwjrcTJ1LxXWqWVEZSGNx+MD/AJtWvY/C/wAo9KmqgamNOY7CL6rEzoIAyqWdIbzMNym4/et/OH1bwr2VBLqCe9MUBlTYZSD8doqFVR3YhksRnO8ysqjAsQ6vui5/l8YnOpE6rbohOnxPODJaFMyQEjp+MDTylB71zskamBDkmPyADaNPZ7Rj85ylgN3Zth/lLjYYWtlTB1V8wfrGS4Amk4hLcMSibZ9B2K7DmeZjTUX61Y6j1H8o97Ak5NZ83/6IUVezyiDHsWlyJqUrSXmuhJABAIUNTt70LVUfaE5Uy1qOgUMx/wBI3g7iMpXNKFS0qMtWZKlByDYuPFh5QtqZyWBLhYJUlSFFLHmw+O+8UNvI1EeYLippkplqp5a1SlKUM2ZLE691JYt1hVxdxIeyXlkyUCaQF5UkPsCSVE2Cj5wPQVhTmJVmf/ELnrf47wLjFFUVAZKEZHBCkltNXeAAEK8jglYZslcjJKYr7qggBZLP72wgSXJy1F3u4H+kpJj6jpJshZysLuXZTMGNtHbrEJ81WdC31WrZz3gT4bRomHaH4vRBKZag/dUhN25qENqXhQSFyp6ZpdKgrLl5i936wsxHN+TozAp7yCygQf1pax6GCe2qTMlXJlhaSQ+qQQ9vOD0gRjxi8vsMrOmVMmX5sEh/3oS4ng6VbMyiORsWhhx5iSROQNf0SE+cxJPomEK8cBmFye+oHQkAgK66k5bjS8eLVV811/f3We3h2TJZp7ScH1EztSgyyJYUoAqYlKb2fdr9YTmWUqIUFJVqxcem3jGiqsY7EEpN1pWHBI2YfOD63AJc2mpc5UJ3YlWd30GdlA+8O942g2rBUUvx5QFpFqhVOHOK8O4iAGVfe2BNj4Ewx/OKNbo/aH1FoVYnw8qVkYlSVCy2sDuCdjZ7wEszZbDMQ9gRcHkCImNCm/aXjLKeMZDkqCb7Aa4z1iWohSTv4DW0HY5SlE/syA6EpOg3SHjGcIYyZE/OtCVFiAwY3YP5R0n2i4MlMmZWpWvMoSkgAsBoH62id8GwNhx2/MZ15C4J2ml4kwo1NHLypCikJXldnGS4HW8C+zlaQiagJKSFAsS+ob6QZwPjYn0iT/hpSkv0T/KMt7M8fM2rmoJ1SSO6E6KfYl9YpVT0tOqB8j9pBc9BUpHhqPvGEunSMTWkmYnMssUlg5DgHkDGp4jwxU+UEJVlOYF3a2/j4Ri8Rx7LjKJdm7RKfdL+6N8zekPvaLihk0wUkgKCgRYnQ9CDvA00CU6qkbkfUX0m1SWqUiDrYfSG8O8Pfky194qzAMTru4/rnCDD5Bp8RZSWzFTHmFOUmNLheMdpRS6hWplBZ22v8jCHiau7WRT1MssROShTAGxXlOulwPOMqUkVVFPcdofUjTxg0arl26TZuyT87aRP7RKRCZ4HZhQUAu43uIs4doVTKepWvZBSnYAs7+ggj2tKIpO2RmzS1hKsispykPcsbXHnFPBuIg4MpZDspWcE5iQVMXJ1sYnfD3YsO7fT66ylcT/oVR3tL+F5jJ6JKbzJiBzGZz5C+0aTjzF0yaKiQElYKSoMQkWSAHfT3oz07BMlPiCQA8qfbKMrJSSNrmxjPcaYwtShKU57HugaahPxOkNo4Ys1r33v6GbXxQ0blt9biDzMfWqzhI5Sxf4qVAM2uawIS+u6j8TcxEYYtQssDoAfnFtLwtcFSiSL2tFmWjT3MmavWqaCaH2ZSj+cUKP+HO1v/dLh7jdQEzPeUkFH2SxJ0GY7CB+BqIS6oEbSp38FcV4rLc5julJHl+LxfhagdCRznn4hCrgGKUKWC2W3i5PWCZtGSMzC2pOjbGBlzMgbW5bwt8GeJTa45DroAAT1e0UREtplgkpVpCfiGvUhKRKmLT3r5VED4+UeGaoqZIKvAW+J0ED45TgSHLZ86dL2u9xGTpVTTlFbqUTfVRf7vP4wwnzLggt3k3HIuLcjcXhPTKeZl5h/lDWehk+XooGMM0C8azJCpkoJUsqUe9mmEkkiZmuTfpDdLBIDjUfOElfWq7NJfvMpI+GVvnH2FVv/ADMl2UAsWVcHa40gw1hMK3MzvEdeta851Js/IaCFyKxm7pHhBmPTkqWMhBAfQvAKAXHOJ2AlFO5NrwibPzMGNgQI6Lj0lkSRslAT4MkX/rlHMhVF3Z75fpGoXxhPIyTZaV3LFmsbMWDGIcVQeplyDaejg8RTpO2Y7/iOhWLyBIIYqCSS2UAv7w1Ls1tIFpcHlELDFJd3zKIfoCW9BGdq8XmzCDLRkADMCG8e9vBknEp6iEo/RHKSoqKVhRAKrNcOAR4xP1aoi6ac/wC42riadUkDU6W9No2pMDCd3ZzGmrsWXNo+wWSQopV8E/7Rn6KZNloWJszvHughAsbPpre0WVeIBTBMxilOTQHvc4eCMgu2o8efhJ+jfNbJ9vebb2fTuxkTkvqkqY9EK/EQo4NIpZypockAhj1imnRNRLKxNCUZSm6bvl0LbOHgfCcPqCVpM9BUtiAAbb8twYmd1zf9Bb68vDnGrSaxJQ+nvDsXQFVyai75xM15MfpDTjrERUdkAbZS46kDWM/V0M4qlvUITlcKcG5f9m1oPxDDZpUHmiwANuSWf3fjHLlLa1Bw58vCcUIt/rPp7wmfj6hQiQh0iWyAeacrEesA0+NlNJ2Bu6kqB6hQX9Iol4XNZaTOQXSW/a/diivw6YlKHWAR7z22a1tLQxEpFe+Oe/zgMHB7h8oanHVLkVUua6xNJIfbUW8LeUDcK1BlU8yRmLLBZ+YL+o+UCyqNSgppiTbYjXfaBJClJUy5gBJdNw2nPaKloU7WDDhx5RDO4N8p8oRiGKzCVsSDNmErGxdOUgwurUdotcxQGZVyfL8IJqcqVgrmDKSS+rHXa8B1WHoWglKwQRa+30MEaQuQPP8AfCBnIUEj6SpNZKRqtI+L/KPFY7K+zmV4J/GF9LKSA2UP4Xi0gconGDQ6kkxpxDjbSaPgnGc9UwQQDJnlyeUhfSGk5KViW+jtbqHgLgGUAthtKnj/AOqZE8PmPKRzZBHp+EX4IAKygcZJjL5lJN7gQbE6SXnSlCU5n+05BAZyq+lxAkrDcxA1Y6Wb52g7GJiMwJZeRV0h30axZhoILThSkgzFJyFLFSbFkktmB6HURUd5MIDUU2RExLAOkhyCdnATdh7usZyqlJXTr3YP9Q0dBxKbLmUp07SXNQk76nKb7i+sYRMkmQsAX930P4QM2IsJmPPuxsPmIcYg+VZ6H5Qs4bos00q0CUh359PKNNKyoIVrdmO8ZNi6vWsU0lS0ZHzEcylkEKPJ/lFE0FChzDEfEAj5xTMCfyXKHdMyYC5f7IA9EjyiS5jlB5pR/wBqRHHacN4gShIIuoAdLwxw+lC5svKSQSEsWzfAAwPOSVLVmKUquopAZt9rJ8IjS1Spa0zEFlIIUk9RcQgysI1tIwqqQqqSgIIUJgQlAS2m3jBCsMqCf1S/KDsMxkKrpdVOOZOYKXlFwwIFhrtHQJPENCRdageRQofKNDqeNoh0ZDrOXpwqoB/VL8up/CC6bBarMlQkrYEO4bUgR0yjmyJqlKlnMkMHYi9ydb7iL8XWmVSzVg5SMtyze+OfSDyAiCHKm8wU3h6qmFzKWC/NO+u8eng2u+xLVfmUj6wzPE7HXzLGPDxeBv6wHQ0+Ub1mrzg8jgHEjrkt96aA3mqCj7OcTAuqUxvae3hqb6mBzxh19YuTxa+/rA9XpcpvW63OBVfCGIBs5BA5TQptue8fVnCtWhOYqUFNcZn7vRlXHRoZo4mHPyiUziQb/wBdIzq1Ob1yrzmaTh9Q4dRS+jk33cdOsXTMBKw/5U5f7qzytrDGdjZuwS2w0+kBT8YCdAxghQpjhMOKqHjBJ+FKluDNAAsSyj8tY9k4WQ4TUy3OgyLBOzaNrEPz8S7x4jE+8DG9EnKD1ipzkJuCzSXcE8x84pTw/Nch2PO+/KHkvFVkMRHv50ZQJ6P4CN6NRMNVzvFFZhkyXLQtd+8Ub8sw/wD0PgIDBhvxNjImISgBgZhmNyDZR8z5QkTA2A2hBidTNn7PC81Q/wCnO9ZKoCpMQTKQEq1ANvDQRP2dL/5pSecmcfKSv8YAmy+7G0Ozm8fwJ1c5svh+TD6PHZf5QpaRd1MJgdJcF7FwDcEdRB1Zi86aM07KlklAb3lu2wJfQRmpUsDOWugpBFjZTAF/E6dYbom90DM2gYfrL6swYfExQDeTTyTNUlCwoFKlKSshVmAVZ+pbTpANQplTB1PoTeHktUkpUDIJOZxMWXWztdWg6wqqZYCl7s4d3B6g7jrHGbBOHaVGWqJsUICk3DtmZj8TpFRzKIHV4sopaQsEFX6QETNGsoWHpDzG6WVLbs2fKhQGpdg99ybwI1hMCukxkpDyCf8A538f0g+gjxJ7sv8AYR8h+ENp2ETJdIZi05RMmnISbkJN3DuPft0hSke6NgwHw/3jAbjSYRaNpXDMlj3J3eLnvJL7toLPePZnDsgaJUPFIPyUDDY8cpH2EwLO45T9xMSAs3H0no3VdvvEc7C5Qd0kcil/UKJ+cEJxKV9orHgkH6iJzuNh/hpMBzOKUH+6TBmiG72sU1W+ke4ZxjJkJKQFqBLvly7MzP0gLjDieXWypcsZ05F5zYfdIt5wnn8QIVpLSIFOIJP2RDB2RYbROVSbmP8ABeJBLQJazJZOiptIiesub5lOCWhmeKpIchNGsnY0WUei7RjPy5PIRBVWOUZqeMLsjhNyjiymIBVT0T8hIUB8WVH2GcR0OZRnU9OxLgJlrSALWYKL6a9TGDNV0jz8phZRviPp7Q86fAPX3m+/9VUHaf8AtafJscs3N42UPKPqzirDn7tHKVzJ7YH/AL4wBqDyiJqTHZGvfMfT2nZ0+AevvNwOJ8PIL0aRyCDNA8yt4DVjdI9qN765pmn78ZQVSon+cZg0PpG5TzMzOvwiO6jG6cHu0aR4rmf+UDq4iltanSDzzL/GEkyctWrxWJSjzg7fOLLchHCMdv8Aqx+8r8YZU1eiZqkD4n6mM1Iw+YssAYbUfC9VY5WB3JH4wD5ecJaltxNJJpJZuQIKFDL2AjPVNNPkZQoi4cRWK+ZzETdEzagyxcQlpvOE5SBVWZ+ynfwVxn55ZJPIP6R57P6yYcQQklwZU/8AgLiybKcX5fSLKCFVsZHXcO1xFkpCxJUrMTmQ7XDEXDc4LnUSexkrROWDMSorzIZOcJByDRyT5QrQopWUkkgWAdgbOH8vWDJVQVIW/wCkWgBSVH7AFiEjRrjyEPQ5uwNPnBdVUByb34D3kaWRmKUqqBLWqynDBKWdywYvyF4Gw6rJlrdWinvexGnpCypmjMFG4JuOdgSfX0jUcOY1TyQoiUklQZ9SRyLwYYFbHeBWsHOQWHCATiUpUCLjvMbWUnb5xOoqDKEicC6vffaymCW5CxizEKrtl90Jlp3JLADr/KLpNCgS5YWskJFgnuqU7OTuhDjU947DeEkgXmG7WgVAtc8kKKihRJJF26hyA8E1M2VTJWlLlcxOW7EgEjvW8NIFxMS0ptq9kiwtsBy5kxn1VJUsF9x89ukYhFtIJBvrA0AvrBAlDd4GlKvBgVCnNjPTwyKy3MIwrC0zZgSVMNSeQjotPgVNlGVIZhodbbtGF4eWntcqg+YEeB1HyjeSafupKTlOUaaabiJqpNhJsZ2WAGkUcUYNKly0qQCkkkG5P2X3jBTpd7chG/4rnLEpObKRm1Dv7p2jBTlaeEHQJ4zqXapNf5SlCCZgSIeIwKwJKYVYblM24exh3MqkjRMVkRIMgnB5Y1UH6B4rm4YlId4sTWHYARXMqCdYWYYk5WFJUHzARNODJ+8PKBxWERZKrjHaTdYRLwgcx5R5Mwkfe9IlJqjBHbRthBJMA/NI+8fKBJtPlMOs8CVqHjiJwMHw+blWPCNtSz3lo8IxVIjv3vGqo1fo0/H5xHVGsXVMB4nL9n/qHyhCqHfER7qPE/KERXFNHuiYndmg9no/tGX/AJU/+AuDim0Bezu+Iy/8qf8AwFw0noyi94oE4xFNGWZm8R0L2IMQqiAFZcyVMQwc5gRuDf4308IExuuUCwAc+ULqbGKlIy9qoocEoKjltcMDpHC4a4jOkBQoRAqhJWRlItsNvrtDLA1plrzKJsCGsBcNd/pB9dWgp7wMwH3UrZk+DaQBhdJ2k9CVWSpTEJJHk8Zwi8wGu8Zqq0AEDKki9mJv8TFRxQtlS6lGwDH/AHV8BGll8GyB98+Kz9AIb0WDypST2aEp6jU33Jv6xMWWKasTvMBNwSeUTFzUEDKTdQBtfQP5QolyEuNdRvHUMWpv0E0f9NXyP4Ry6VKLjTUQ6mc281HuJ//Z"/>
          <p:cNvSpPr>
            <a:spLocks noChangeAspect="1" noChangeArrowheads="1"/>
          </p:cNvSpPr>
          <p:nvPr/>
        </p:nvSpPr>
        <p:spPr bwMode="auto">
          <a:xfrm>
            <a:off x="368300" y="-198438"/>
            <a:ext cx="2286000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4" name="AutoShape 14" descr="data:image/jpeg;base64,/9j/4AAQSkZJRgABAQAAAQABAAD/2wCEAAkGBhISERQUExQWFRUWGBwWGBcVGBoXGBwYGxgYFxgYFR0XHSceFxojHRUVIC8gIycpLCwsFR4xNTAqNSYrLCkBCQoKDgwOGg8PGjIkHCQvLSwsLCktKiosLCwsLCwsKSwsKS0pLCwsLCwpLCwsLSwsLCwsLCwpLCwsLCksLCwsLP/AABEIAG4A8AMBIgACEQEDEQH/xAAbAAACAwEBAQAAAAAAAAAAAAAEBQIDBgcBAP/EAEcQAAECBAQDBQUDCQYFBQAAAAECEQADBCEFEjFBBlFhEyJxkaEHMoGxwUJS0RQVIzNykrPh8CVDU3OC8RckY7LSFjRio8L/xAAaAQADAQEBAQAAAAAAAAAAAAACAwQBAAUG/8QAMhEAAgECBAIIBgIDAQAAAAAAAQIAAxEEEiExQVETFCIycZGh0VJhgbHB8ELhFSMzBf/aAAwDAQACEQMRAD8A5IkRYmJz6ZUtWVYI69OYg6Xg5U2VQIOh2I5wk8odiReACJ5YO/NJG8BTylO7tHWMyfCWImmB01L2AeDJFIpWzeMLY5d4aU2fuiQeIlQjSYJwrLnnIqd2Sz7pUBkPQn7MHL9mcxC8k1RSfgQRzSdxE7Yuku5lIwdUmwExmcR9nEdJl+yBBS/bq8hF9H7Fkr/v1eSYR/kaB0v6GccK67285y/tI+7SOpf8Du83bn90RXiHsSVLDidm/wBI/GC69Rte/oYHQMTYEec5j2kfPG+/4RzSlxNHxS31gQ+yupuy0esaMdQP8vvC6pV5eomMBMSeNHM4Cqk8j4GKJnCM9OoEOGIpHZhBOGqj+MQkx68MpuBTE6j1gOZSKGohgdTsYtqTruJQTETFplGIZDyMHcQLGaj2Vj+1JX7E7+CuOw8PzM0jK9tP69Y5D7Kk/wBqSf2J38FcdMwSoIlrA/piRFVCKqRDivD8uTPnz0rWTObMknupY3y+JHwjluJyFdtMGZu8bF/H6xr8Zq1JxVPeOWZKZntor6iM/joQJswn3u6RfoxjWM5RAqemnLFr/EwUjApxZ1M/U/0Y03DuGy1nKkqSlaQkLy5mW+4G20Qx2TU06UzFMUI/Rgt0JS+4sTc8ojNVi+USoU1C3Mysyimg90k83sxdrc4OkBYSx67wOvESsuVG5f6/WCZchC2uol9z9BBjpCbTT0QF7T2aom5UBYDyAS/pH1BO7KYmYiaQoWHxsYprKdI7Ng2ZKfMjeLeFaPtayRLDDMpnLcjzgsj/ABQekTgsQfl8xYCFKJS+9/5wXS1PZGxzoOouPiH0VD7iPh9AKJstLLWsjILJNiSQNoSUlUqUolLBTFJCkhViLgpV84W7A6QqaG15fjdWrICm6C4zDV90q5K/oQDhHD655clgOep6CJpqFIUSwyk3AulidCOUaDC6yWoBKe6R9l/kd/nE9atUROz5yzDYek79rT5f3IS8FQkMgMdwfe/mIHmSCkxoAv7wzDnoYnPoEzU91QfkbHzjyxXIPantmgtrDSZ6VVkR0PhDHhUpTTTjraTMOqVfdJ3SeUYSlpAvNZYKDlOZJAfYOzPaCaZMyTMSRsQQfC4hlQKwtJchI0P9ToCp65cwypgIUCxb0I6GNNhchRlmYDdO3SBuMVIR2M86qTlPkFD6wy4MrhOlLVqMzekQLhA2I6Lgfa4ia9YthxUt4+djI0VSVTkjnf0gfGMUOdSDsWj6RNArkpADAtYwZxBhYUtK2Bext5GFLSPVmbkdf3xiewtZcw0I0iZWIEBhvA0yus38oNocPTMnADa56CE1bKVMnKRL7yhmIA5CJlUkA20noJ0dyOQvF9fi7FgbwjrcTJ1LxXWqWVEZSGNx+MD/AJtWvY/C/wAo9KmqgamNOY7CL6rEzoIAyqWdIbzMNym4/et/OH1bwr2VBLqCe9MUBlTYZSD8doqFVR3YhksRnO8ysqjAsQ6vui5/l8YnOpE6rbohOnxPODJaFMyQEjp+MDTylB71zskamBDkmPyADaNPZ7Rj85ylgN3Zth/lLjYYWtlTB1V8wfrGS4Amk4hLcMSibZ9B2K7DmeZjTUX61Y6j1H8o97Ak5NZ83/6IUVezyiDHsWlyJqUrSXmuhJABAIUNTt70LVUfaE5Uy1qOgUMx/wBI3g7iMpXNKFS0qMtWZKlByDYuPFh5QtqZyWBLhYJUlSFFLHmw+O+8UNvI1EeYLippkplqp5a1SlKUM2ZLE691JYt1hVxdxIeyXlkyUCaQF5UkPsCSVE2Cj5wPQVhTmJVmf/ELnrf47wLjFFUVAZKEZHBCkltNXeAAEK8jglYZslcjJKYr7qggBZLP72wgSXJy1F3u4H+kpJj6jpJshZysLuXZTMGNtHbrEJ81WdC31WrZz3gT4bRomHaH4vRBKZag/dUhN25qENqXhQSFyp6ZpdKgrLl5i936wsxHN+TozAp7yCygQf1pax6GCe2qTMlXJlhaSQ+qQQ9vOD0gRjxi8vsMrOmVMmX5sEh/3oS4ng6VbMyiORsWhhx5iSROQNf0SE+cxJPomEK8cBmFye+oHQkAgK66k5bjS8eLVV811/f3We3h2TJZp7ScH1EztSgyyJYUoAqYlKb2fdr9YTmWUqIUFJVqxcem3jGiqsY7EEpN1pWHBI2YfOD63AJc2mpc5UJ3YlWd30GdlA+8O942g2rBUUvx5QFpFqhVOHOK8O4iAGVfe2BNj4Ewx/OKNbo/aH1FoVYnw8qVkYlSVCy2sDuCdjZ7wEszZbDMQ9gRcHkCImNCm/aXjLKeMZDkqCb7Aa4z1iWohSTv4DW0HY5SlE/syA6EpOg3SHjGcIYyZE/OtCVFiAwY3YP5R0n2i4MlMmZWpWvMoSkgAsBoH62id8GwNhx2/MZ15C4J2ml4kwo1NHLypCikJXldnGS4HW8C+zlaQiagJKSFAsS+ob6QZwPjYn0iT/hpSkv0T/KMt7M8fM2rmoJ1SSO6E6KfYl9YpVT0tOqB8j9pBc9BUpHhqPvGEunSMTWkmYnMssUlg5DgHkDGp4jwxU+UEJVlOYF3a2/j4Ri8Rx7LjKJdm7RKfdL+6N8zekPvaLihk0wUkgKCgRYnQ9CDvA00CU6qkbkfUX0m1SWqUiDrYfSG8O8Pfky194qzAMTru4/rnCDD5Bp8RZSWzFTHmFOUmNLheMdpRS6hWplBZ22v8jCHiau7WRT1MssROShTAGxXlOulwPOMqUkVVFPcdofUjTxg0arl26TZuyT87aRP7RKRCZ4HZhQUAu43uIs4doVTKepWvZBSnYAs7+ggj2tKIpO2RmzS1hKsispykPcsbXHnFPBuIg4MpZDspWcE5iQVMXJ1sYnfD3YsO7fT66ylcT/oVR3tL+F5jJ6JKbzJiBzGZz5C+0aTjzF0yaKiQElYKSoMQkWSAHfT3oz07BMlPiCQA8qfbKMrJSSNrmxjPcaYwtShKU57HugaahPxOkNo4Ys1r33v6GbXxQ0blt9biDzMfWqzhI5Sxf4qVAM2uawIS+u6j8TcxEYYtQssDoAfnFtLwtcFSiSL2tFmWjT3MmavWqaCaH2ZSj+cUKP+HO1v/dLh7jdQEzPeUkFH2SxJ0GY7CB+BqIS6oEbSp38FcV4rLc5julJHl+LxfhagdCRznn4hCrgGKUKWC2W3i5PWCZtGSMzC2pOjbGBlzMgbW5bwt8GeJTa45DroAAT1e0UREtplgkpVpCfiGvUhKRKmLT3r5VED4+UeGaoqZIKvAW+J0ED45TgSHLZ86dL2u9xGTpVTTlFbqUTfVRf7vP4wwnzLggt3k3HIuLcjcXhPTKeZl5h/lDWehk+XooGMM0C8azJCpkoJUsqUe9mmEkkiZmuTfpDdLBIDjUfOElfWq7NJfvMpI+GVvnH2FVv/ADMl2UAsWVcHa40gw1hMK3MzvEdeta851Js/IaCFyKxm7pHhBmPTkqWMhBAfQvAKAXHOJ2AlFO5NrwibPzMGNgQI6Lj0lkSRslAT4MkX/rlHMhVF3Z75fpGoXxhPIyTZaV3LFmsbMWDGIcVQeplyDaejg8RTpO2Y7/iOhWLyBIIYqCSS2UAv7w1Ls1tIFpcHlELDFJd3zKIfoCW9BGdq8XmzCDLRkADMCG8e9vBknEp6iEo/RHKSoqKVhRAKrNcOAR4xP1aoi6ac/wC42riadUkDU6W9No2pMDCd3ZzGmrsWXNo+wWSQopV8E/7Rn6KZNloWJszvHughAsbPpre0WVeIBTBMxilOTQHvc4eCMgu2o8efhJ+jfNbJ9vebb2fTuxkTkvqkqY9EK/EQo4NIpZypockAhj1imnRNRLKxNCUZSm6bvl0LbOHgfCcPqCVpM9BUtiAAbb8twYmd1zf9Bb68vDnGrSaxJQ+nvDsXQFVyai75xM15MfpDTjrERUdkAbZS46kDWM/V0M4qlvUITlcKcG5f9m1oPxDDZpUHmiwANuSWf3fjHLlLa1Bw58vCcUIt/rPp7wmfj6hQiQh0iWyAeacrEesA0+NlNJ2Bu6kqB6hQX9Iol4XNZaTOQXSW/a/diivw6YlKHWAR7z22a1tLQxEpFe+Oe/zgMHB7h8oanHVLkVUua6xNJIfbUW8LeUDcK1BlU8yRmLLBZ+YL+o+UCyqNSgppiTbYjXfaBJClJUy5gBJdNw2nPaKloU7WDDhx5RDO4N8p8oRiGKzCVsSDNmErGxdOUgwurUdotcxQGZVyfL8IJqcqVgrmDKSS+rHXa8B1WHoWglKwQRa+30MEaQuQPP8AfCBnIUEj6SpNZKRqtI+L/KPFY7K+zmV4J/GF9LKSA2UP4Xi0gconGDQ6kkxpxDjbSaPgnGc9UwQQDJnlyeUhfSGk5KViW+jtbqHgLgGUAthtKnj/AOqZE8PmPKRzZBHp+EX4IAKygcZJjL5lJN7gQbE6SXnSlCU5n+05BAZyq+lxAkrDcxA1Y6Wb52g7GJiMwJZeRV0h30axZhoILThSkgzFJyFLFSbFkktmB6HURUd5MIDUU2RExLAOkhyCdnATdh7usZyqlJXTr3YP9Q0dBxKbLmUp07SXNQk76nKb7i+sYRMkmQsAX930P4QM2IsJmPPuxsPmIcYg+VZ6H5Qs4bos00q0CUh359PKNNKyoIVrdmO8ZNi6vWsU0lS0ZHzEcylkEKPJ/lFE0FChzDEfEAj5xTMCfyXKHdMyYC5f7IA9EjyiS5jlB5pR/wBqRHHacN4gShIIuoAdLwxw+lC5svKSQSEsWzfAAwPOSVLVmKUquopAZt9rJ8IjS1Spa0zEFlIIUk9RcQgysI1tIwqqQqqSgIIUJgQlAS2m3jBCsMqCf1S/KDsMxkKrpdVOOZOYKXlFwwIFhrtHQJPENCRdageRQofKNDqeNoh0ZDrOXpwqoB/VL8up/CC6bBarMlQkrYEO4bUgR0yjmyJqlKlnMkMHYi9ydb7iL8XWmVSzVg5SMtyze+OfSDyAiCHKm8wU3h6qmFzKWC/NO+u8eng2u+xLVfmUj6wzPE7HXzLGPDxeBv6wHQ0+Ub1mrzg8jgHEjrkt96aA3mqCj7OcTAuqUxvae3hqb6mBzxh19YuTxa+/rA9XpcpvW63OBVfCGIBs5BA5TQptue8fVnCtWhOYqUFNcZn7vRlXHRoZo4mHPyiUziQb/wBdIzq1Ob1yrzmaTh9Q4dRS+jk33cdOsXTMBKw/5U5f7qzytrDGdjZuwS2w0+kBT8YCdAxghQpjhMOKqHjBJ+FKluDNAAsSyj8tY9k4WQ4TUy3OgyLBOzaNrEPz8S7x4jE+8DG9EnKD1ipzkJuCzSXcE8x84pTw/Nch2PO+/KHkvFVkMRHv50ZQJ6P4CN6NRMNVzvFFZhkyXLQtd+8Ub8sw/wD0PgIDBhvxNjImISgBgZhmNyDZR8z5QkTA2A2hBidTNn7PC81Q/wCnO9ZKoCpMQTKQEq1ANvDQRP2dL/5pSecmcfKSv8YAmy+7G0Ozm8fwJ1c5svh+TD6PHZf5QpaRd1MJgdJcF7FwDcEdRB1Zi86aM07KlklAb3lu2wJfQRmpUsDOWugpBFjZTAF/E6dYbom90DM2gYfrL6swYfExQDeTTyTNUlCwoFKlKSshVmAVZ+pbTpANQplTB1PoTeHktUkpUDIJOZxMWXWztdWg6wqqZYCl7s4d3B6g7jrHGbBOHaVGWqJsUICk3DtmZj8TpFRzKIHV4sopaQsEFX6QETNGsoWHpDzG6WVLbs2fKhQGpdg99ybwI1hMCukxkpDyCf8A538f0g+gjxJ7sv8AYR8h+ENp2ETJdIZi05RMmnISbkJN3DuPft0hSke6NgwHw/3jAbjSYRaNpXDMlj3J3eLnvJL7toLPePZnDsgaJUPFIPyUDDY8cpH2EwLO45T9xMSAs3H0no3VdvvEc7C5Qd0kcil/UKJ+cEJxKV9orHgkH6iJzuNh/hpMBzOKUH+6TBmiG72sU1W+ke4ZxjJkJKQFqBLvly7MzP0gLjDieXWypcsZ05F5zYfdIt5wnn8QIVpLSIFOIJP2RDB2RYbROVSbmP8ABeJBLQJazJZOiptIiesub5lOCWhmeKpIchNGsnY0WUei7RjPy5PIRBVWOUZqeMLsjhNyjiymIBVT0T8hIUB8WVH2GcR0OZRnU9OxLgJlrSALWYKL6a9TGDNV0jz8phZRviPp7Q86fAPX3m+/9VUHaf8AtafJscs3N42UPKPqzirDn7tHKVzJ7YH/AL4wBqDyiJqTHZGvfMfT2nZ0+AevvNwOJ8PIL0aRyCDNA8yt4DVjdI9qN765pmn78ZQVSon+cZg0PpG5TzMzOvwiO6jG6cHu0aR4rmf+UDq4iltanSDzzL/GEkyctWrxWJSjzg7fOLLchHCMdv8Aqx+8r8YZU1eiZqkD4n6mM1Iw+YssAYbUfC9VY5WB3JH4wD5ecJaltxNJJpJZuQIKFDL2AjPVNNPkZQoi4cRWK+ZzETdEzagyxcQlpvOE5SBVWZ+ynfwVxn55ZJPIP6R57P6yYcQQklwZU/8AgLiybKcX5fSLKCFVsZHXcO1xFkpCxJUrMTmQ7XDEXDc4LnUSexkrROWDMSorzIZOcJByDRyT5QrQopWUkkgWAdgbOH8vWDJVQVIW/wCkWgBSVH7AFiEjRrjyEPQ5uwNPnBdVUByb34D3kaWRmKUqqBLWqynDBKWdywYvyF4Gw6rJlrdWinvexGnpCypmjMFG4JuOdgSfX0jUcOY1TyQoiUklQZ9SRyLwYYFbHeBWsHOQWHCATiUpUCLjvMbWUnb5xOoqDKEicC6vffaymCW5CxizEKrtl90Jlp3JLADr/KLpNCgS5YWskJFgnuqU7OTuhDjU947DeEkgXmG7WgVAtc8kKKihRJJF26hyA8E1M2VTJWlLlcxOW7EgEjvW8NIFxMS0ptq9kiwtsBy5kxn1VJUsF9x89ukYhFtIJBvrA0AvrBAlDd4GlKvBgVCnNjPTwyKy3MIwrC0zZgSVMNSeQjotPgVNlGVIZhodbbtGF4eWntcqg+YEeB1HyjeSafupKTlOUaaabiJqpNhJsZ2WAGkUcUYNKly0qQCkkkG5P2X3jBTpd7chG/4rnLEpObKRm1Dv7p2jBTlaeEHQJ4zqXapNf5SlCCZgSIeIwKwJKYVYblM24exh3MqkjRMVkRIMgnB5Y1UH6B4rm4YlId4sTWHYARXMqCdYWYYk5WFJUHzARNODJ+8PKBxWERZKrjHaTdYRLwgcx5R5Mwkfe9IlJqjBHbRthBJMA/NI+8fKBJtPlMOs8CVqHjiJwMHw+blWPCNtSz3lo8IxVIjv3vGqo1fo0/H5xHVGsXVMB4nL9n/qHyhCqHfER7qPE/KERXFNHuiYndmg9no/tGX/AJU/+AuDim0Bezu+Iy/8qf8AwFw0noyi94oE4xFNGWZm8R0L2IMQqiAFZcyVMQwc5gRuDf4308IExuuUCwAc+ULqbGKlIy9qoocEoKjltcMDpHC4a4jOkBQoRAqhJWRlItsNvrtDLA1plrzKJsCGsBcNd/pB9dWgp7wMwH3UrZk+DaQBhdJ2k9CVWSpTEJJHk8Zwi8wGu8Zqq0AEDKki9mJv8TFRxQtlS6lGwDH/AHV8BGll8GyB98+Kz9AIb0WDypST2aEp6jU33Jv6xMWWKasTvMBNwSeUTFzUEDKTdQBtfQP5QolyEuNdRvHUMWpv0E0f9NXyP4Ry6VKLjTUQ6mc281HuJ//Z"/>
          <p:cNvSpPr>
            <a:spLocks noChangeAspect="1" noChangeArrowheads="1"/>
          </p:cNvSpPr>
          <p:nvPr/>
        </p:nvSpPr>
        <p:spPr bwMode="auto">
          <a:xfrm>
            <a:off x="520700" y="-46038"/>
            <a:ext cx="2286000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2782407"/>
            <a:ext cx="1962150" cy="12763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kstvak 21"/>
          <p:cNvSpPr txBox="1"/>
          <p:nvPr/>
        </p:nvSpPr>
        <p:spPr>
          <a:xfrm>
            <a:off x="914400" y="3449157"/>
            <a:ext cx="934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Brander</a:t>
            </a:r>
            <a:endParaRPr lang="nl-NL" dirty="0"/>
          </a:p>
        </p:txBody>
      </p:sp>
      <p:cxnSp>
        <p:nvCxnSpPr>
          <p:cNvPr id="18" name="Rechte verbindingslijn 17"/>
          <p:cNvCxnSpPr/>
          <p:nvPr/>
        </p:nvCxnSpPr>
        <p:spPr>
          <a:xfrm flipV="1">
            <a:off x="4716016" y="1556792"/>
            <a:ext cx="325920" cy="201622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 flipH="1" flipV="1">
            <a:off x="4395093" y="3942983"/>
            <a:ext cx="190484" cy="566137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8" name="Tekstvak 27"/>
          <p:cNvSpPr txBox="1"/>
          <p:nvPr/>
        </p:nvSpPr>
        <p:spPr>
          <a:xfrm>
            <a:off x="2456706" y="1991798"/>
            <a:ext cx="1810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Warmtewisselaar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934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Water rondpompen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406" y="3645024"/>
            <a:ext cx="7990357" cy="239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ijdelijke aanduiding voor inhoud 8"/>
          <p:cNvSpPr txBox="1">
            <a:spLocks/>
          </p:cNvSpPr>
          <p:nvPr/>
        </p:nvSpPr>
        <p:spPr>
          <a:xfrm>
            <a:off x="762000" y="1200151"/>
            <a:ext cx="8382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Er gaat even veel water naar als van de radiatoren af.</a:t>
            </a: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De totaalstroom = stroom radiator 1</a:t>
            </a:r>
            <a:b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</a:br>
            <a:r>
              <a:rPr lang="nl-NL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                            + stroom radiator 2</a:t>
            </a:r>
          </a:p>
          <a:p>
            <a:pPr marL="0" indent="0">
              <a:buSzPct val="100000"/>
              <a:buNone/>
            </a:pPr>
            <a:endParaRPr lang="nl-NL" sz="36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  <a:p>
            <a:pPr marL="0" indent="0">
              <a:buSzPct val="100000"/>
              <a:buNone/>
            </a:pPr>
            <a:endParaRPr lang="nl-NL" sz="36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30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" name="Groep 19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98" name="Rechthoek 197"/>
            <p:cNvSpPr/>
            <p:nvPr/>
          </p:nvSpPr>
          <p:spPr>
            <a:xfrm>
              <a:off x="0" y="19050"/>
              <a:ext cx="685800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/>
            </a:p>
          </p:txBody>
        </p:sp>
        <p:sp>
          <p:nvSpPr>
            <p:cNvPr id="202" name="Rechthoek 201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bg1"/>
                  </a:solidFill>
                </a:rPr>
                <a:t>Soorten water stromen</a:t>
              </a:r>
              <a:endParaRPr lang="nl-NL" sz="4400" dirty="0">
                <a:solidFill>
                  <a:schemeClr val="bg1"/>
                </a:solidFill>
              </a:endParaRPr>
            </a:p>
          </p:txBody>
        </p:sp>
        <p:pic>
          <p:nvPicPr>
            <p:cNvPr id="204" name="Afbeelding 20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6151" name="TextBox 3"/>
          <p:cNvSpPr txBox="1">
            <a:spLocks noChangeArrowheads="1"/>
          </p:cNvSpPr>
          <p:nvPr/>
        </p:nvSpPr>
        <p:spPr bwMode="auto">
          <a:xfrm>
            <a:off x="-5669" y="0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dirty="0">
                <a:solidFill>
                  <a:schemeClr val="bg1"/>
                </a:solidFill>
                <a:latin typeface="Calibri" pitchFamily="34" charset="0"/>
              </a:rPr>
              <a:t>3 Radiatoren aangesloten op de ketel</a:t>
            </a:r>
          </a:p>
        </p:txBody>
      </p:sp>
      <p:grpSp>
        <p:nvGrpSpPr>
          <p:cNvPr id="2" name="Groep 1"/>
          <p:cNvGrpSpPr/>
          <p:nvPr/>
        </p:nvGrpSpPr>
        <p:grpSpPr>
          <a:xfrm>
            <a:off x="928384" y="1324821"/>
            <a:ext cx="4991100" cy="1604118"/>
            <a:chOff x="142875" y="1071563"/>
            <a:chExt cx="5359400" cy="1798637"/>
          </a:xfrm>
        </p:grpSpPr>
        <p:cxnSp>
          <p:nvCxnSpPr>
            <p:cNvPr id="35" name="Straight Arrow Connector 34"/>
            <p:cNvCxnSpPr/>
            <p:nvPr/>
          </p:nvCxnSpPr>
          <p:spPr>
            <a:xfrm>
              <a:off x="1143000" y="1428750"/>
              <a:ext cx="285750" cy="0"/>
            </a:xfrm>
            <a:prstGeom prst="straightConnector1">
              <a:avLst/>
            </a:prstGeom>
            <a:ln w="3810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48" name="Group 60"/>
            <p:cNvGrpSpPr>
              <a:grpSpLocks/>
            </p:cNvGrpSpPr>
            <p:nvPr/>
          </p:nvGrpSpPr>
          <p:grpSpPr bwMode="auto">
            <a:xfrm>
              <a:off x="285750" y="1071563"/>
              <a:ext cx="714375" cy="1357312"/>
              <a:chOff x="357188" y="1000109"/>
              <a:chExt cx="1571625" cy="5429266"/>
            </a:xfrm>
          </p:grpSpPr>
          <p:grpSp>
            <p:nvGrpSpPr>
              <p:cNvPr id="6337" name="Group 61"/>
              <p:cNvGrpSpPr>
                <a:grpSpLocks/>
              </p:cNvGrpSpPr>
              <p:nvPr/>
            </p:nvGrpSpPr>
            <p:grpSpPr bwMode="auto">
              <a:xfrm>
                <a:off x="357188" y="1000109"/>
                <a:ext cx="1571625" cy="5429266"/>
                <a:chOff x="428596" y="2428868"/>
                <a:chExt cx="1000132" cy="1785950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428596" y="2428868"/>
                  <a:ext cx="1000132" cy="178595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>
                    <a:solidFill>
                      <a:schemeClr val="bg1"/>
                    </a:solidFill>
                  </a:endParaRPr>
                </a:p>
              </p:txBody>
            </p:sp>
            <p:pic>
              <p:nvPicPr>
                <p:cNvPr id="6340" name="Picture 2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08751" y="3571876"/>
                  <a:ext cx="505663" cy="633409"/>
                </a:xfrm>
                <a:prstGeom prst="rect">
                  <a:avLst/>
                </a:prstGeom>
                <a:noFill/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63" name="Rectangle 62"/>
              <p:cNvSpPr/>
              <p:nvPr/>
            </p:nvSpPr>
            <p:spPr>
              <a:xfrm>
                <a:off x="570232" y="1216010"/>
                <a:ext cx="1145540" cy="3644912"/>
              </a:xfrm>
              <a:prstGeom prst="rect">
                <a:avLst/>
              </a:prstGeom>
              <a:gradFill>
                <a:gsLst>
                  <a:gs pos="0">
                    <a:srgbClr val="FF0000"/>
                  </a:gs>
                  <a:gs pos="50000">
                    <a:schemeClr val="tx2">
                      <a:lumMod val="60000"/>
                      <a:lumOff val="40000"/>
                    </a:schemeClr>
                  </a:gs>
                </a:gsLst>
                <a:lin ang="5400000" scaled="0"/>
              </a:gra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27" name="Straight Connector 26"/>
            <p:cNvCxnSpPr/>
            <p:nvPr/>
          </p:nvCxnSpPr>
          <p:spPr>
            <a:xfrm rot="10800000">
              <a:off x="928688" y="1285875"/>
              <a:ext cx="714375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Summing Junction 30"/>
            <p:cNvSpPr/>
            <p:nvPr/>
          </p:nvSpPr>
          <p:spPr>
            <a:xfrm>
              <a:off x="1143000" y="1071563"/>
              <a:ext cx="214313" cy="214312"/>
            </a:xfrm>
            <a:prstGeom prst="flowChartSummingJunction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solidFill>
                  <a:schemeClr val="bg1"/>
                </a:solidFill>
              </a:endParaRPr>
            </a:p>
          </p:txBody>
        </p:sp>
        <p:cxnSp>
          <p:nvCxnSpPr>
            <p:cNvPr id="106" name="Straight Connector 105"/>
            <p:cNvCxnSpPr/>
            <p:nvPr/>
          </p:nvCxnSpPr>
          <p:spPr>
            <a:xfrm rot="10800000" flipV="1">
              <a:off x="2500313" y="1285875"/>
              <a:ext cx="428625" cy="357188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54" name="Group 22"/>
            <p:cNvGrpSpPr>
              <a:grpSpLocks/>
            </p:cNvGrpSpPr>
            <p:nvPr/>
          </p:nvGrpSpPr>
          <p:grpSpPr bwMode="auto">
            <a:xfrm>
              <a:off x="1500188" y="1143000"/>
              <a:ext cx="1071562" cy="642938"/>
              <a:chOff x="1857356" y="2571744"/>
              <a:chExt cx="2000264" cy="1215240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1857356" y="2571744"/>
                <a:ext cx="2000264" cy="1215240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 rot="5400000">
                <a:off x="1393459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>
                <a:off x="1535700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5400000">
                <a:off x="1679422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1820182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1965386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5400000">
                <a:off x="2107627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>
                <a:off x="2249868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>
                <a:off x="2393591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>
                <a:off x="2535832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>
                <a:off x="2679555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>
                <a:off x="2821797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rot="5400000">
                <a:off x="2965518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5400000">
                <a:off x="3107759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55" name="Group 22"/>
            <p:cNvGrpSpPr>
              <a:grpSpLocks/>
            </p:cNvGrpSpPr>
            <p:nvPr/>
          </p:nvGrpSpPr>
          <p:grpSpPr bwMode="auto">
            <a:xfrm>
              <a:off x="2857500" y="1143000"/>
              <a:ext cx="1071563" cy="642938"/>
              <a:chOff x="1857356" y="2571744"/>
              <a:chExt cx="2000264" cy="1215240"/>
            </a:xfrm>
          </p:grpSpPr>
          <p:sp>
            <p:nvSpPr>
              <p:cNvPr id="86" name="Rounded Rectangle 85"/>
              <p:cNvSpPr/>
              <p:nvPr/>
            </p:nvSpPr>
            <p:spPr>
              <a:xfrm>
                <a:off x="1857356" y="2571744"/>
                <a:ext cx="2000264" cy="1215240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87" name="Straight Connector 86"/>
              <p:cNvCxnSpPr/>
              <p:nvPr/>
            </p:nvCxnSpPr>
            <p:spPr>
              <a:xfrm rot="5400000">
                <a:off x="1393459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>
                <a:off x="1535700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5400000">
                <a:off x="1679423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rot="5400000">
                <a:off x="1820182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rot="5400000">
                <a:off x="1965387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5400000">
                <a:off x="2107628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>
                <a:off x="2249869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>
                <a:off x="2393590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5400000">
                <a:off x="2535831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5400000">
                <a:off x="2679554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5400000">
                <a:off x="2821795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5400000">
                <a:off x="2965518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>
                <a:off x="3107759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5" name="Straight Connector 134"/>
            <p:cNvCxnSpPr/>
            <p:nvPr/>
          </p:nvCxnSpPr>
          <p:spPr>
            <a:xfrm rot="10800000">
              <a:off x="5286375" y="1643063"/>
              <a:ext cx="214313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5400000">
              <a:off x="5358607" y="1785144"/>
              <a:ext cx="28575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10800000">
              <a:off x="928688" y="1928813"/>
              <a:ext cx="457200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59" name="Group 22"/>
            <p:cNvGrpSpPr>
              <a:grpSpLocks/>
            </p:cNvGrpSpPr>
            <p:nvPr/>
          </p:nvGrpSpPr>
          <p:grpSpPr bwMode="auto">
            <a:xfrm>
              <a:off x="4214813" y="1143000"/>
              <a:ext cx="1071562" cy="642938"/>
              <a:chOff x="1857356" y="2571744"/>
              <a:chExt cx="2000264" cy="1215240"/>
            </a:xfrm>
          </p:grpSpPr>
          <p:sp>
            <p:nvSpPr>
              <p:cNvPr id="112" name="Rounded Rectangle 111"/>
              <p:cNvSpPr/>
              <p:nvPr/>
            </p:nvSpPr>
            <p:spPr>
              <a:xfrm>
                <a:off x="1857356" y="2571744"/>
                <a:ext cx="2000264" cy="1215240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13" name="Straight Connector 112"/>
              <p:cNvCxnSpPr/>
              <p:nvPr/>
            </p:nvCxnSpPr>
            <p:spPr>
              <a:xfrm rot="5400000">
                <a:off x="1393459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5400000">
                <a:off x="1535700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 rot="5400000">
                <a:off x="1679422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>
                <a:off x="1820182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5400000">
                <a:off x="1965386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5400000">
                <a:off x="2107627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 rot="5400000">
                <a:off x="2249868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 rot="5400000">
                <a:off x="2393591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>
                <a:off x="2535832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>
                <a:off x="2679555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>
                <a:off x="2821797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5400000">
                <a:off x="2965518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5400000">
                <a:off x="3107759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69" name="Straight Connector 105"/>
            <p:cNvCxnSpPr/>
            <p:nvPr/>
          </p:nvCxnSpPr>
          <p:spPr>
            <a:xfrm rot="10800000" flipV="1">
              <a:off x="3857625" y="1285875"/>
              <a:ext cx="428625" cy="357188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78" name="TextBox 3"/>
            <p:cNvSpPr txBox="1">
              <a:spLocks noChangeArrowheads="1"/>
            </p:cNvSpPr>
            <p:nvPr/>
          </p:nvSpPr>
          <p:spPr bwMode="auto">
            <a:xfrm>
              <a:off x="142875" y="2500313"/>
              <a:ext cx="128587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nl-NL">
                  <a:solidFill>
                    <a:schemeClr val="bg1"/>
                  </a:solidFill>
                  <a:latin typeface="Calibri" pitchFamily="34" charset="0"/>
                </a:rPr>
                <a:t>SERIE</a:t>
              </a:r>
            </a:p>
          </p:txBody>
        </p:sp>
      </p:grpSp>
      <p:grpSp>
        <p:nvGrpSpPr>
          <p:cNvPr id="4" name="Groep 3"/>
          <p:cNvGrpSpPr/>
          <p:nvPr/>
        </p:nvGrpSpPr>
        <p:grpSpPr>
          <a:xfrm>
            <a:off x="978041" y="3281363"/>
            <a:ext cx="2857500" cy="3155950"/>
            <a:chOff x="142875" y="3357563"/>
            <a:chExt cx="2857500" cy="3155950"/>
          </a:xfrm>
        </p:grpSpPr>
        <p:sp>
          <p:nvSpPr>
            <p:cNvPr id="65" name="Rectangle 64"/>
            <p:cNvSpPr/>
            <p:nvPr/>
          </p:nvSpPr>
          <p:spPr>
            <a:xfrm>
              <a:off x="142875" y="3357563"/>
              <a:ext cx="2857500" cy="278606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>
                <a:solidFill>
                  <a:schemeClr val="bg1"/>
                </a:solidFill>
              </a:endParaRPr>
            </a:p>
          </p:txBody>
        </p:sp>
        <p:grpSp>
          <p:nvGrpSpPr>
            <p:cNvPr id="6152" name="Group 73"/>
            <p:cNvGrpSpPr>
              <a:grpSpLocks/>
            </p:cNvGrpSpPr>
            <p:nvPr/>
          </p:nvGrpSpPr>
          <p:grpSpPr bwMode="auto">
            <a:xfrm>
              <a:off x="285750" y="3500438"/>
              <a:ext cx="714375" cy="2500312"/>
              <a:chOff x="357188" y="1000109"/>
              <a:chExt cx="1571625" cy="5429266"/>
            </a:xfrm>
          </p:grpSpPr>
          <p:grpSp>
            <p:nvGrpSpPr>
              <p:cNvPr id="6333" name="Group 61"/>
              <p:cNvGrpSpPr>
                <a:grpSpLocks/>
              </p:cNvGrpSpPr>
              <p:nvPr/>
            </p:nvGrpSpPr>
            <p:grpSpPr bwMode="auto">
              <a:xfrm>
                <a:off x="357188" y="1000109"/>
                <a:ext cx="1571625" cy="5429266"/>
                <a:chOff x="428596" y="2428868"/>
                <a:chExt cx="1000132" cy="1785950"/>
              </a:xfrm>
            </p:grpSpPr>
            <p:sp>
              <p:nvSpPr>
                <p:cNvPr id="77" name="Rectangle 76"/>
                <p:cNvSpPr/>
                <p:nvPr/>
              </p:nvSpPr>
              <p:spPr>
                <a:xfrm>
                  <a:off x="428596" y="2428868"/>
                  <a:ext cx="1000132" cy="178595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>
                    <a:solidFill>
                      <a:schemeClr val="bg1"/>
                    </a:solidFill>
                  </a:endParaRPr>
                </a:p>
              </p:txBody>
            </p:sp>
            <p:pic>
              <p:nvPicPr>
                <p:cNvPr id="6336" name="Picture 2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08751" y="3571876"/>
                  <a:ext cx="505663" cy="633409"/>
                </a:xfrm>
                <a:prstGeom prst="rect">
                  <a:avLst/>
                </a:prstGeom>
                <a:noFill/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76" name="Rectangle 75"/>
              <p:cNvSpPr/>
              <p:nvPr/>
            </p:nvSpPr>
            <p:spPr>
              <a:xfrm>
                <a:off x="570232" y="1213833"/>
                <a:ext cx="1145540" cy="3643640"/>
              </a:xfrm>
              <a:prstGeom prst="rect">
                <a:avLst/>
              </a:prstGeom>
              <a:gradFill>
                <a:gsLst>
                  <a:gs pos="0">
                    <a:srgbClr val="FF0000"/>
                  </a:gs>
                  <a:gs pos="50000">
                    <a:schemeClr val="tx2">
                      <a:lumMod val="60000"/>
                      <a:lumOff val="40000"/>
                    </a:schemeClr>
                  </a:gs>
                </a:gsLst>
                <a:lin ang="5400000" scaled="0"/>
              </a:gra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154" name="Straight Arrow Connector 153"/>
            <p:cNvCxnSpPr/>
            <p:nvPr/>
          </p:nvCxnSpPr>
          <p:spPr>
            <a:xfrm>
              <a:off x="1143000" y="3857625"/>
              <a:ext cx="285750" cy="0"/>
            </a:xfrm>
            <a:prstGeom prst="straightConnector1">
              <a:avLst/>
            </a:prstGeom>
            <a:ln w="3810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10800000">
              <a:off x="928688" y="3714750"/>
              <a:ext cx="1000125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Flowchart: Summing Junction 155"/>
            <p:cNvSpPr/>
            <p:nvPr/>
          </p:nvSpPr>
          <p:spPr>
            <a:xfrm>
              <a:off x="1143000" y="3500438"/>
              <a:ext cx="214313" cy="214312"/>
            </a:xfrm>
            <a:prstGeom prst="flowChartSummingJunction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solidFill>
                  <a:schemeClr val="bg1"/>
                </a:solidFill>
              </a:endParaRPr>
            </a:p>
          </p:txBody>
        </p:sp>
        <p:cxnSp>
          <p:nvCxnSpPr>
            <p:cNvPr id="188" name="Straight Connector 187"/>
            <p:cNvCxnSpPr/>
            <p:nvPr/>
          </p:nvCxnSpPr>
          <p:spPr>
            <a:xfrm rot="10800000">
              <a:off x="1428750" y="4500563"/>
              <a:ext cx="28575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0800000">
              <a:off x="1428750" y="5286375"/>
              <a:ext cx="28575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5400000" flipH="1" flipV="1">
              <a:off x="642938" y="4502150"/>
              <a:ext cx="1573212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 rot="10800000">
              <a:off x="2357438" y="4071938"/>
              <a:ext cx="428625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 rot="10800000">
              <a:off x="2357438" y="4857750"/>
              <a:ext cx="428625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 rot="10800000">
              <a:off x="2357438" y="5643563"/>
              <a:ext cx="428625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rot="5400000" flipH="1" flipV="1">
              <a:off x="1858169" y="4999832"/>
              <a:ext cx="1857375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 rot="10800000">
              <a:off x="1285875" y="5929313"/>
              <a:ext cx="1500188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rot="5400000" flipH="1" flipV="1">
              <a:off x="891382" y="5537994"/>
              <a:ext cx="78740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rot="10800000">
              <a:off x="928688" y="5143500"/>
              <a:ext cx="357187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75" name="Group 22"/>
            <p:cNvGrpSpPr>
              <a:grpSpLocks/>
            </p:cNvGrpSpPr>
            <p:nvPr/>
          </p:nvGrpSpPr>
          <p:grpSpPr bwMode="auto">
            <a:xfrm>
              <a:off x="1571625" y="3571875"/>
              <a:ext cx="1071563" cy="642938"/>
              <a:chOff x="1857356" y="2571744"/>
              <a:chExt cx="2000264" cy="1215240"/>
            </a:xfrm>
          </p:grpSpPr>
          <p:sp>
            <p:nvSpPr>
              <p:cNvPr id="140" name="Rounded Rectangle 139"/>
              <p:cNvSpPr/>
              <p:nvPr/>
            </p:nvSpPr>
            <p:spPr>
              <a:xfrm>
                <a:off x="1857356" y="2571744"/>
                <a:ext cx="2000264" cy="1215240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41" name="Straight Connector 140"/>
              <p:cNvCxnSpPr/>
              <p:nvPr/>
            </p:nvCxnSpPr>
            <p:spPr>
              <a:xfrm rot="5400000">
                <a:off x="1393459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5400000">
                <a:off x="1535700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5400000">
                <a:off x="1679423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5400000">
                <a:off x="1820182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rot="5400000">
                <a:off x="1965387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>
                <a:off x="2107628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>
                <a:off x="2249869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5400000">
                <a:off x="2393590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5400000">
                <a:off x="2535831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5400000">
                <a:off x="2679554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>
                <a:off x="2821795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5400000">
                <a:off x="2965518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5400000">
                <a:off x="3107759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76" name="Group 22"/>
            <p:cNvGrpSpPr>
              <a:grpSpLocks/>
            </p:cNvGrpSpPr>
            <p:nvPr/>
          </p:nvGrpSpPr>
          <p:grpSpPr bwMode="auto">
            <a:xfrm>
              <a:off x="1571625" y="4357688"/>
              <a:ext cx="1071563" cy="642937"/>
              <a:chOff x="1857356" y="2571744"/>
              <a:chExt cx="2000264" cy="1215240"/>
            </a:xfrm>
          </p:grpSpPr>
          <p:sp>
            <p:nvSpPr>
              <p:cNvPr id="159" name="Rounded Rectangle 158"/>
              <p:cNvSpPr/>
              <p:nvPr/>
            </p:nvSpPr>
            <p:spPr>
              <a:xfrm>
                <a:off x="1857356" y="2571744"/>
                <a:ext cx="2000264" cy="1215240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60" name="Straight Connector 159"/>
              <p:cNvCxnSpPr/>
              <p:nvPr/>
            </p:nvCxnSpPr>
            <p:spPr>
              <a:xfrm rot="5400000">
                <a:off x="1393458" y="3177883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5400000">
                <a:off x="1535699" y="3177883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5400000">
                <a:off x="1679422" y="3179365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 rot="5400000">
                <a:off x="1820181" y="3177883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1965386" y="3177883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2107627" y="3177883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5400000">
                <a:off x="2249868" y="3177883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rot="5400000">
                <a:off x="2393589" y="3179365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 rot="5400000">
                <a:off x="2535830" y="3179365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 rot="5400000">
                <a:off x="2679553" y="3177883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5400000">
                <a:off x="2821794" y="3177883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5400000">
                <a:off x="2965517" y="3179365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5400000">
                <a:off x="3107758" y="3179365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77" name="Group 22"/>
            <p:cNvGrpSpPr>
              <a:grpSpLocks/>
            </p:cNvGrpSpPr>
            <p:nvPr/>
          </p:nvGrpSpPr>
          <p:grpSpPr bwMode="auto">
            <a:xfrm>
              <a:off x="1571625" y="5143500"/>
              <a:ext cx="1071563" cy="642938"/>
              <a:chOff x="1857356" y="2571744"/>
              <a:chExt cx="2000264" cy="1215240"/>
            </a:xfrm>
          </p:grpSpPr>
          <p:sp>
            <p:nvSpPr>
              <p:cNvPr id="174" name="Rounded Rectangle 173"/>
              <p:cNvSpPr/>
              <p:nvPr/>
            </p:nvSpPr>
            <p:spPr>
              <a:xfrm>
                <a:off x="1857356" y="2571744"/>
                <a:ext cx="2000264" cy="1215240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75" name="Straight Connector 174"/>
              <p:cNvCxnSpPr/>
              <p:nvPr/>
            </p:nvCxnSpPr>
            <p:spPr>
              <a:xfrm rot="5400000">
                <a:off x="1393459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>
                <a:off x="1535700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5400000">
                <a:off x="1679423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5400000">
                <a:off x="1820182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5400000">
                <a:off x="1965387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5400000">
                <a:off x="2107628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5400000">
                <a:off x="2249869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5400000">
                <a:off x="2393590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5400000">
                <a:off x="2535831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5400000">
                <a:off x="2679554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 rot="5400000">
                <a:off x="2821795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 rot="5400000">
                <a:off x="2965518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rot="5400000">
                <a:off x="3107759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79" name="TextBox 3"/>
            <p:cNvSpPr txBox="1">
              <a:spLocks noChangeArrowheads="1"/>
            </p:cNvSpPr>
            <p:nvPr/>
          </p:nvSpPr>
          <p:spPr bwMode="auto">
            <a:xfrm>
              <a:off x="142875" y="6143625"/>
              <a:ext cx="12858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nl-NL">
                  <a:solidFill>
                    <a:schemeClr val="bg1"/>
                  </a:solidFill>
                  <a:latin typeface="Calibri" pitchFamily="34" charset="0"/>
                </a:rPr>
                <a:t>PARALLEL</a:t>
              </a:r>
            </a:p>
          </p:txBody>
        </p:sp>
      </p:grpSp>
      <p:grpSp>
        <p:nvGrpSpPr>
          <p:cNvPr id="3" name="Groep 2"/>
          <p:cNvGrpSpPr/>
          <p:nvPr/>
        </p:nvGrpSpPr>
        <p:grpSpPr>
          <a:xfrm>
            <a:off x="4357688" y="2714625"/>
            <a:ext cx="4572000" cy="3613944"/>
            <a:chOff x="3214688" y="2714625"/>
            <a:chExt cx="5715000" cy="3929063"/>
          </a:xfrm>
        </p:grpSpPr>
        <p:grpSp>
          <p:nvGrpSpPr>
            <p:cNvPr id="6180" name="Group 68"/>
            <p:cNvGrpSpPr>
              <a:grpSpLocks/>
            </p:cNvGrpSpPr>
            <p:nvPr/>
          </p:nvGrpSpPr>
          <p:grpSpPr bwMode="auto">
            <a:xfrm>
              <a:off x="3429000" y="2928938"/>
              <a:ext cx="714375" cy="3571875"/>
              <a:chOff x="357188" y="1000109"/>
              <a:chExt cx="1571625" cy="5429266"/>
            </a:xfrm>
          </p:grpSpPr>
          <p:grpSp>
            <p:nvGrpSpPr>
              <p:cNvPr id="6245" name="Group 61"/>
              <p:cNvGrpSpPr>
                <a:grpSpLocks/>
              </p:cNvGrpSpPr>
              <p:nvPr/>
            </p:nvGrpSpPr>
            <p:grpSpPr bwMode="auto">
              <a:xfrm>
                <a:off x="357188" y="1000109"/>
                <a:ext cx="1571625" cy="5429266"/>
                <a:chOff x="428596" y="2428868"/>
                <a:chExt cx="1000132" cy="1785950"/>
              </a:xfrm>
            </p:grpSpPr>
            <p:sp>
              <p:nvSpPr>
                <p:cNvPr id="72" name="Rectangle 71"/>
                <p:cNvSpPr/>
                <p:nvPr/>
              </p:nvSpPr>
              <p:spPr>
                <a:xfrm>
                  <a:off x="428596" y="2428868"/>
                  <a:ext cx="1000132" cy="178595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nl-NL">
                    <a:solidFill>
                      <a:schemeClr val="bg1"/>
                    </a:solidFill>
                  </a:endParaRPr>
                </a:p>
              </p:txBody>
            </p:sp>
            <p:pic>
              <p:nvPicPr>
                <p:cNvPr id="6248" name="Picture 2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08751" y="3571876"/>
                  <a:ext cx="505663" cy="633409"/>
                </a:xfrm>
                <a:prstGeom prst="rect">
                  <a:avLst/>
                </a:prstGeom>
                <a:noFill/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71" name="Rectangle 70"/>
              <p:cNvSpPr/>
              <p:nvPr/>
            </p:nvSpPr>
            <p:spPr>
              <a:xfrm>
                <a:off x="570232" y="1214866"/>
                <a:ext cx="1145540" cy="3643641"/>
              </a:xfrm>
              <a:prstGeom prst="rect">
                <a:avLst/>
              </a:prstGeom>
              <a:gradFill>
                <a:gsLst>
                  <a:gs pos="0">
                    <a:srgbClr val="FF0000"/>
                  </a:gs>
                  <a:gs pos="50000">
                    <a:schemeClr val="tx2">
                      <a:lumMod val="60000"/>
                      <a:lumOff val="40000"/>
                    </a:schemeClr>
                  </a:gs>
                </a:gsLst>
                <a:lin ang="5400000" scaled="0"/>
              </a:gra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10" name="Rectangle 209"/>
            <p:cNvSpPr/>
            <p:nvPr/>
          </p:nvSpPr>
          <p:spPr>
            <a:xfrm>
              <a:off x="3214688" y="2714625"/>
              <a:ext cx="5715000" cy="3929063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l-NL">
                <a:solidFill>
                  <a:schemeClr val="bg1"/>
                </a:solidFill>
              </a:endParaRPr>
            </a:p>
          </p:txBody>
        </p:sp>
        <p:cxnSp>
          <p:nvCxnSpPr>
            <p:cNvPr id="228" name="Straight Arrow Connector 227"/>
            <p:cNvCxnSpPr/>
            <p:nvPr/>
          </p:nvCxnSpPr>
          <p:spPr>
            <a:xfrm>
              <a:off x="4214813" y="4143375"/>
              <a:ext cx="285750" cy="0"/>
            </a:xfrm>
            <a:prstGeom prst="straightConnector1">
              <a:avLst/>
            </a:prstGeom>
            <a:ln w="3810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0800000">
              <a:off x="4000500" y="4000500"/>
              <a:ext cx="1071563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0" name="Flowchart: Summing Junction 229"/>
            <p:cNvSpPr/>
            <p:nvPr/>
          </p:nvSpPr>
          <p:spPr>
            <a:xfrm>
              <a:off x="4214813" y="3786188"/>
              <a:ext cx="214312" cy="214312"/>
            </a:xfrm>
            <a:prstGeom prst="flowChartSummingJunction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solidFill>
                  <a:schemeClr val="bg1"/>
                </a:solidFill>
              </a:endParaRPr>
            </a:p>
          </p:txBody>
        </p:sp>
        <p:cxnSp>
          <p:nvCxnSpPr>
            <p:cNvPr id="263" name="Straight Connector 262"/>
            <p:cNvCxnSpPr/>
            <p:nvPr/>
          </p:nvCxnSpPr>
          <p:spPr>
            <a:xfrm rot="10800000">
              <a:off x="5072063" y="4429125"/>
              <a:ext cx="1071562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5400000">
              <a:off x="4500563" y="3857625"/>
              <a:ext cx="1144588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>
              <a:off x="4000500" y="5286375"/>
              <a:ext cx="4287838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/>
            <p:nvPr/>
          </p:nvCxnSpPr>
          <p:spPr>
            <a:xfrm>
              <a:off x="6500813" y="3284538"/>
              <a:ext cx="427037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/>
            <p:nvPr/>
          </p:nvCxnSpPr>
          <p:spPr>
            <a:xfrm>
              <a:off x="7858125" y="3643313"/>
              <a:ext cx="427038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Connector 280"/>
            <p:cNvCxnSpPr/>
            <p:nvPr/>
          </p:nvCxnSpPr>
          <p:spPr>
            <a:xfrm>
              <a:off x="7215188" y="4786313"/>
              <a:ext cx="1069975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Straight Connector 281"/>
            <p:cNvCxnSpPr/>
            <p:nvPr/>
          </p:nvCxnSpPr>
          <p:spPr>
            <a:xfrm rot="5400000">
              <a:off x="7466012" y="4465638"/>
              <a:ext cx="1643063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92" name="TextBox 3"/>
            <p:cNvSpPr txBox="1">
              <a:spLocks noChangeArrowheads="1"/>
            </p:cNvSpPr>
            <p:nvPr/>
          </p:nvSpPr>
          <p:spPr bwMode="auto">
            <a:xfrm>
              <a:off x="5500688" y="2786063"/>
              <a:ext cx="928687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nl-NL">
                  <a:solidFill>
                    <a:schemeClr val="bg1"/>
                  </a:solidFill>
                  <a:latin typeface="Calibri" pitchFamily="34" charset="0"/>
                </a:rPr>
                <a:t>A</a:t>
              </a:r>
            </a:p>
          </p:txBody>
        </p:sp>
        <p:sp>
          <p:nvSpPr>
            <p:cNvPr id="6193" name="TextBox 3"/>
            <p:cNvSpPr txBox="1">
              <a:spLocks noChangeArrowheads="1"/>
            </p:cNvSpPr>
            <p:nvPr/>
          </p:nvSpPr>
          <p:spPr bwMode="auto">
            <a:xfrm>
              <a:off x="6929438" y="2786063"/>
              <a:ext cx="928687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nl-NL">
                  <a:solidFill>
                    <a:schemeClr val="bg1"/>
                  </a:solidFill>
                  <a:latin typeface="Calibri" pitchFamily="34" charset="0"/>
                </a:rPr>
                <a:t>B</a:t>
              </a:r>
            </a:p>
          </p:txBody>
        </p:sp>
        <p:sp>
          <p:nvSpPr>
            <p:cNvPr id="6194" name="TextBox 3"/>
            <p:cNvSpPr txBox="1">
              <a:spLocks noChangeArrowheads="1"/>
            </p:cNvSpPr>
            <p:nvPr/>
          </p:nvSpPr>
          <p:spPr bwMode="auto">
            <a:xfrm>
              <a:off x="6215063" y="3929063"/>
              <a:ext cx="928687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nl-NL">
                  <a:solidFill>
                    <a:schemeClr val="bg1"/>
                  </a:solidFill>
                  <a:latin typeface="Calibri" pitchFamily="34" charset="0"/>
                </a:rPr>
                <a:t>C</a:t>
              </a:r>
            </a:p>
          </p:txBody>
        </p:sp>
        <p:grpSp>
          <p:nvGrpSpPr>
            <p:cNvPr id="6195" name="Group 22"/>
            <p:cNvGrpSpPr>
              <a:grpSpLocks/>
            </p:cNvGrpSpPr>
            <p:nvPr/>
          </p:nvGrpSpPr>
          <p:grpSpPr bwMode="auto">
            <a:xfrm>
              <a:off x="6858000" y="3143250"/>
              <a:ext cx="1071563" cy="642938"/>
              <a:chOff x="1857356" y="2571744"/>
              <a:chExt cx="2000264" cy="1215240"/>
            </a:xfrm>
          </p:grpSpPr>
          <p:sp>
            <p:nvSpPr>
              <p:cNvPr id="232" name="Rounded Rectangle 231"/>
              <p:cNvSpPr/>
              <p:nvPr/>
            </p:nvSpPr>
            <p:spPr>
              <a:xfrm>
                <a:off x="1857356" y="2571744"/>
                <a:ext cx="2000264" cy="1215240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233" name="Straight Connector 232"/>
              <p:cNvCxnSpPr/>
              <p:nvPr/>
            </p:nvCxnSpPr>
            <p:spPr>
              <a:xfrm rot="5400000">
                <a:off x="1393459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 rot="5400000">
                <a:off x="1535700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rot="5400000">
                <a:off x="1679423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 rot="5400000">
                <a:off x="1820182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 rot="5400000">
                <a:off x="1965387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rot="5400000">
                <a:off x="2107628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/>
              <p:cNvCxnSpPr/>
              <p:nvPr/>
            </p:nvCxnSpPr>
            <p:spPr>
              <a:xfrm rot="5400000">
                <a:off x="2249869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/>
              <p:cNvCxnSpPr/>
              <p:nvPr/>
            </p:nvCxnSpPr>
            <p:spPr>
              <a:xfrm rot="5400000">
                <a:off x="2393590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>
              <a:xfrm rot="5400000">
                <a:off x="2535831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>
              <a:xfrm rot="5400000">
                <a:off x="2679554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/>
              <p:nvPr/>
            </p:nvCxnSpPr>
            <p:spPr>
              <a:xfrm rot="5400000">
                <a:off x="2821795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/>
              <p:nvPr/>
            </p:nvCxnSpPr>
            <p:spPr>
              <a:xfrm rot="5400000">
                <a:off x="2965518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/>
              <p:cNvCxnSpPr/>
              <p:nvPr/>
            </p:nvCxnSpPr>
            <p:spPr>
              <a:xfrm rot="5400000">
                <a:off x="3107759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96" name="Group 22"/>
            <p:cNvGrpSpPr>
              <a:grpSpLocks/>
            </p:cNvGrpSpPr>
            <p:nvPr/>
          </p:nvGrpSpPr>
          <p:grpSpPr bwMode="auto">
            <a:xfrm>
              <a:off x="6143625" y="4286250"/>
              <a:ext cx="1071563" cy="642938"/>
              <a:chOff x="1857356" y="2571744"/>
              <a:chExt cx="2000264" cy="1215240"/>
            </a:xfrm>
          </p:grpSpPr>
          <p:sp>
            <p:nvSpPr>
              <p:cNvPr id="247" name="Rounded Rectangle 246"/>
              <p:cNvSpPr/>
              <p:nvPr/>
            </p:nvSpPr>
            <p:spPr>
              <a:xfrm>
                <a:off x="1857356" y="2571744"/>
                <a:ext cx="2000264" cy="1215240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248" name="Straight Connector 247"/>
              <p:cNvCxnSpPr/>
              <p:nvPr/>
            </p:nvCxnSpPr>
            <p:spPr>
              <a:xfrm rot="5400000">
                <a:off x="1393459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>
              <a:xfrm rot="5400000">
                <a:off x="1535700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 rot="5400000">
                <a:off x="1679423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/>
              <p:cNvCxnSpPr/>
              <p:nvPr/>
            </p:nvCxnSpPr>
            <p:spPr>
              <a:xfrm rot="5400000">
                <a:off x="1820182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/>
              <p:cNvCxnSpPr/>
              <p:nvPr/>
            </p:nvCxnSpPr>
            <p:spPr>
              <a:xfrm rot="5400000">
                <a:off x="1965387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/>
              <p:cNvCxnSpPr/>
              <p:nvPr/>
            </p:nvCxnSpPr>
            <p:spPr>
              <a:xfrm rot="5400000">
                <a:off x="2107628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 rot="5400000">
                <a:off x="2249869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/>
              <p:nvPr/>
            </p:nvCxnSpPr>
            <p:spPr>
              <a:xfrm rot="5400000">
                <a:off x="2393590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 rot="5400000">
                <a:off x="2535831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 rot="5400000">
                <a:off x="2679554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>
              <a:xfrm rot="5400000">
                <a:off x="2821795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/>
              <p:nvPr/>
            </p:nvCxnSpPr>
            <p:spPr>
              <a:xfrm rot="5400000">
                <a:off x="2965518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/>
              <p:nvPr/>
            </p:nvCxnSpPr>
            <p:spPr>
              <a:xfrm rot="5400000">
                <a:off x="3107759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97" name="TextBox 3"/>
            <p:cNvSpPr txBox="1">
              <a:spLocks noChangeArrowheads="1"/>
            </p:cNvSpPr>
            <p:nvPr/>
          </p:nvSpPr>
          <p:spPr bwMode="auto">
            <a:xfrm>
              <a:off x="5715000" y="5643563"/>
              <a:ext cx="1285875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nl-NL">
                  <a:solidFill>
                    <a:schemeClr val="bg1"/>
                  </a:solidFill>
                  <a:latin typeface="Calibri" pitchFamily="34" charset="0"/>
                </a:rPr>
                <a:t>EN WAT IS DIT DAN?</a:t>
              </a:r>
            </a:p>
          </p:txBody>
        </p:sp>
        <p:cxnSp>
          <p:nvCxnSpPr>
            <p:cNvPr id="294" name="Straight Connector 293"/>
            <p:cNvCxnSpPr/>
            <p:nvPr/>
          </p:nvCxnSpPr>
          <p:spPr>
            <a:xfrm rot="10800000">
              <a:off x="5072063" y="3286125"/>
              <a:ext cx="714375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99" name="Group 22"/>
            <p:cNvGrpSpPr>
              <a:grpSpLocks/>
            </p:cNvGrpSpPr>
            <p:nvPr/>
          </p:nvGrpSpPr>
          <p:grpSpPr bwMode="auto">
            <a:xfrm>
              <a:off x="5429250" y="3143250"/>
              <a:ext cx="1071563" cy="642938"/>
              <a:chOff x="1857356" y="2571744"/>
              <a:chExt cx="2000264" cy="1215240"/>
            </a:xfrm>
          </p:grpSpPr>
          <p:sp>
            <p:nvSpPr>
              <p:cNvPr id="214" name="Rounded Rectangle 213"/>
              <p:cNvSpPr/>
              <p:nvPr/>
            </p:nvSpPr>
            <p:spPr>
              <a:xfrm>
                <a:off x="1857356" y="2571744"/>
                <a:ext cx="2000264" cy="1215240"/>
              </a:xfrm>
              <a:prstGeom prst="roundRect">
                <a:avLst/>
              </a:prstGeom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215" name="Straight Connector 214"/>
              <p:cNvCxnSpPr/>
              <p:nvPr/>
            </p:nvCxnSpPr>
            <p:spPr>
              <a:xfrm rot="5400000">
                <a:off x="1393459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 rot="5400000">
                <a:off x="1535700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rot="5400000">
                <a:off x="1679423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5400000">
                <a:off x="1820182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rot="5400000">
                <a:off x="1965387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 rot="5400000">
                <a:off x="2107628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/>
              <p:cNvCxnSpPr/>
              <p:nvPr/>
            </p:nvCxnSpPr>
            <p:spPr>
              <a:xfrm rot="5400000">
                <a:off x="2249869" y="3177882"/>
                <a:ext cx="1215240" cy="296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/>
              <p:cNvCxnSpPr/>
              <p:nvPr/>
            </p:nvCxnSpPr>
            <p:spPr>
              <a:xfrm rot="5400000">
                <a:off x="2393590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/>
              <p:nvPr/>
            </p:nvCxnSpPr>
            <p:spPr>
              <a:xfrm rot="5400000">
                <a:off x="2535831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 rot="5400000">
                <a:off x="2679554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rot="5400000">
                <a:off x="2821795" y="3177882"/>
                <a:ext cx="1215240" cy="296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rot="5400000">
                <a:off x="2965518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rot="5400000">
                <a:off x="3107759" y="3179364"/>
                <a:ext cx="1215240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466007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ep 5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60" name="Rechthoek 59"/>
            <p:cNvSpPr/>
            <p:nvPr/>
          </p:nvSpPr>
          <p:spPr>
            <a:xfrm>
              <a:off x="0" y="19050"/>
              <a:ext cx="685800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/>
            </a:p>
          </p:txBody>
        </p:sp>
        <p:sp>
          <p:nvSpPr>
            <p:cNvPr id="61" name="Rechthoek 60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bg1"/>
                  </a:solidFill>
                </a:rPr>
                <a:t>Serie</a:t>
              </a:r>
              <a:endParaRPr lang="nl-NL" sz="4400" dirty="0">
                <a:solidFill>
                  <a:schemeClr val="bg1"/>
                </a:solidFill>
              </a:endParaRPr>
            </a:p>
          </p:txBody>
        </p:sp>
        <p:pic>
          <p:nvPicPr>
            <p:cNvPr id="65" name="Afbeelding 6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cxnSp>
        <p:nvCxnSpPr>
          <p:cNvPr id="53" name="Straight Connector 52"/>
          <p:cNvCxnSpPr/>
          <p:nvPr/>
        </p:nvCxnSpPr>
        <p:spPr>
          <a:xfrm rot="10800000">
            <a:off x="5929312" y="1644650"/>
            <a:ext cx="1071562" cy="1587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>
            <a:off x="4857749" y="2430462"/>
            <a:ext cx="1071563" cy="1588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7215187" y="2432050"/>
            <a:ext cx="1500187" cy="1587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857499" y="1860550"/>
            <a:ext cx="428625" cy="1587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74" name="Group 61"/>
          <p:cNvGrpSpPr>
            <a:grpSpLocks/>
          </p:cNvGrpSpPr>
          <p:nvPr/>
        </p:nvGrpSpPr>
        <p:grpSpPr bwMode="auto">
          <a:xfrm>
            <a:off x="785812" y="1217612"/>
            <a:ext cx="1571625" cy="5429250"/>
            <a:chOff x="428596" y="2428868"/>
            <a:chExt cx="1000132" cy="1785950"/>
          </a:xfrm>
        </p:grpSpPr>
        <p:sp>
          <p:nvSpPr>
            <p:cNvPr id="37" name="Rectangle 36"/>
            <p:cNvSpPr/>
            <p:nvPr/>
          </p:nvSpPr>
          <p:spPr>
            <a:xfrm>
              <a:off x="428596" y="2428868"/>
              <a:ext cx="1000132" cy="178595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solidFill>
                  <a:schemeClr val="bg1"/>
                </a:solidFill>
              </a:endParaRPr>
            </a:p>
          </p:txBody>
        </p:sp>
        <p:pic>
          <p:nvPicPr>
            <p:cNvPr id="722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751" y="3571876"/>
              <a:ext cx="505663" cy="6334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3" name="Rectangle 62"/>
          <p:cNvSpPr/>
          <p:nvPr/>
        </p:nvSpPr>
        <p:spPr>
          <a:xfrm>
            <a:off x="1000124" y="1431925"/>
            <a:ext cx="1143000" cy="3643312"/>
          </a:xfrm>
          <a:prstGeom prst="rect">
            <a:avLst/>
          </a:prstGeom>
          <a:gradFill>
            <a:gsLst>
              <a:gs pos="0">
                <a:srgbClr val="FF0000"/>
              </a:gs>
              <a:gs pos="50000">
                <a:schemeClr val="tx2">
                  <a:lumMod val="60000"/>
                  <a:lumOff val="40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rot="10800000">
            <a:off x="2143124" y="1717675"/>
            <a:ext cx="2071688" cy="1587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Summing Junction 30"/>
          <p:cNvSpPr/>
          <p:nvPr/>
        </p:nvSpPr>
        <p:spPr>
          <a:xfrm>
            <a:off x="2537093" y="1487636"/>
            <a:ext cx="357188" cy="357188"/>
          </a:xfrm>
          <a:prstGeom prst="flowChartSummingJunction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 rot="5400000">
            <a:off x="7465218" y="3682206"/>
            <a:ext cx="2500312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0800000">
            <a:off x="2143124" y="4932362"/>
            <a:ext cx="6572250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0" name="TextBox 3"/>
          <p:cNvSpPr txBox="1">
            <a:spLocks noChangeArrowheads="1"/>
          </p:cNvSpPr>
          <p:nvPr/>
        </p:nvSpPr>
        <p:spPr bwMode="auto">
          <a:xfrm>
            <a:off x="6417" y="738486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b="1" dirty="0">
                <a:solidFill>
                  <a:srgbClr val="FFFF00"/>
                </a:solidFill>
                <a:latin typeface="Calibri" pitchFamily="34" charset="0"/>
              </a:rPr>
              <a:t>Wat gebeurd er met het water?</a:t>
            </a:r>
          </a:p>
        </p:txBody>
      </p:sp>
      <p:grpSp>
        <p:nvGrpSpPr>
          <p:cNvPr id="7181" name="Group 22"/>
          <p:cNvGrpSpPr>
            <a:grpSpLocks/>
          </p:cNvGrpSpPr>
          <p:nvPr/>
        </p:nvGrpSpPr>
        <p:grpSpPr bwMode="auto">
          <a:xfrm>
            <a:off x="3500437" y="1431925"/>
            <a:ext cx="2000250" cy="1214437"/>
            <a:chOff x="1857356" y="2571744"/>
            <a:chExt cx="2000264" cy="1215240"/>
          </a:xfrm>
        </p:grpSpPr>
        <p:sp>
          <p:nvSpPr>
            <p:cNvPr id="7" name="Rounded Rectangle 6"/>
            <p:cNvSpPr/>
            <p:nvPr/>
          </p:nvSpPr>
          <p:spPr>
            <a:xfrm>
              <a:off x="1857356" y="2571744"/>
              <a:ext cx="2000264" cy="1215240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solidFill>
                  <a:schemeClr val="bg1"/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rot="5400000">
              <a:off x="1392611" y="3177776"/>
              <a:ext cx="1215240" cy="31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1536282" y="3178570"/>
              <a:ext cx="121524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1679158" y="3178570"/>
              <a:ext cx="121524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821239" y="3177776"/>
              <a:ext cx="1215240" cy="31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1964910" y="3178570"/>
              <a:ext cx="121524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2107786" y="3178570"/>
              <a:ext cx="121524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2249867" y="3177776"/>
              <a:ext cx="1215240" cy="31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2393538" y="3178570"/>
              <a:ext cx="121524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2536414" y="3178570"/>
              <a:ext cx="121524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2678495" y="3177776"/>
              <a:ext cx="1215240" cy="31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822166" y="3178570"/>
              <a:ext cx="121524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2965042" y="3178570"/>
              <a:ext cx="121524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107918" y="3178570"/>
              <a:ext cx="121524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82" name="Group 22"/>
          <p:cNvGrpSpPr>
            <a:grpSpLocks/>
          </p:cNvGrpSpPr>
          <p:nvPr/>
        </p:nvGrpSpPr>
        <p:grpSpPr bwMode="auto">
          <a:xfrm>
            <a:off x="6286499" y="1431925"/>
            <a:ext cx="2000250" cy="1214437"/>
            <a:chOff x="1857356" y="2571744"/>
            <a:chExt cx="2000264" cy="1215240"/>
          </a:xfrm>
        </p:grpSpPr>
        <p:sp>
          <p:nvSpPr>
            <p:cNvPr id="32" name="Rounded Rectangle 31"/>
            <p:cNvSpPr/>
            <p:nvPr/>
          </p:nvSpPr>
          <p:spPr>
            <a:xfrm>
              <a:off x="1857356" y="2571744"/>
              <a:ext cx="2000264" cy="1215240"/>
            </a:xfrm>
            <a:prstGeom prst="roundRect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solidFill>
                  <a:schemeClr val="bg1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 rot="5400000">
              <a:off x="1392613" y="3177776"/>
              <a:ext cx="1215240" cy="31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536282" y="3178570"/>
              <a:ext cx="121524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1679158" y="3178570"/>
              <a:ext cx="121524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821241" y="3177776"/>
              <a:ext cx="1215240" cy="31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64910" y="3178570"/>
              <a:ext cx="121524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107786" y="3178570"/>
              <a:ext cx="121524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249869" y="3177776"/>
              <a:ext cx="1215240" cy="31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2393538" y="3178570"/>
              <a:ext cx="121524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36414" y="3178570"/>
              <a:ext cx="121524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678497" y="3177776"/>
              <a:ext cx="1215240" cy="31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2822166" y="3178570"/>
              <a:ext cx="121524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2965042" y="3178570"/>
              <a:ext cx="121524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3107918" y="3178570"/>
              <a:ext cx="121524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Straight Connector 50"/>
          <p:cNvCxnSpPr/>
          <p:nvPr/>
        </p:nvCxnSpPr>
        <p:spPr>
          <a:xfrm rot="5400000">
            <a:off x="5535611" y="2038350"/>
            <a:ext cx="785813" cy="1588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643187" y="2373312"/>
            <a:ext cx="571500" cy="1588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5" name="TextBox 3"/>
          <p:cNvSpPr txBox="1">
            <a:spLocks noChangeArrowheads="1"/>
          </p:cNvSpPr>
          <p:nvPr/>
        </p:nvSpPr>
        <p:spPr bwMode="auto">
          <a:xfrm>
            <a:off x="2500312" y="2003425"/>
            <a:ext cx="785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2L/s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5072062" y="4718050"/>
            <a:ext cx="571500" cy="1587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7" name="TextBox 3"/>
          <p:cNvSpPr txBox="1">
            <a:spLocks noChangeArrowheads="1"/>
          </p:cNvSpPr>
          <p:nvPr/>
        </p:nvSpPr>
        <p:spPr bwMode="auto">
          <a:xfrm>
            <a:off x="5000624" y="4360862"/>
            <a:ext cx="785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?L/s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5643562" y="2859087"/>
            <a:ext cx="571500" cy="1588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9" name="TextBox 3"/>
          <p:cNvSpPr txBox="1">
            <a:spLocks noChangeArrowheads="1"/>
          </p:cNvSpPr>
          <p:nvPr/>
        </p:nvSpPr>
        <p:spPr bwMode="auto">
          <a:xfrm>
            <a:off x="5500687" y="2490787"/>
            <a:ext cx="785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?L/s</a:t>
            </a:r>
          </a:p>
        </p:txBody>
      </p:sp>
      <p:sp>
        <p:nvSpPr>
          <p:cNvPr id="7190" name="TextBox 3"/>
          <p:cNvSpPr txBox="1">
            <a:spLocks noChangeArrowheads="1"/>
          </p:cNvSpPr>
          <p:nvPr/>
        </p:nvSpPr>
        <p:spPr bwMode="auto">
          <a:xfrm>
            <a:off x="3786187" y="2646362"/>
            <a:ext cx="1416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7191" name="TextBox 3"/>
          <p:cNvSpPr txBox="1">
            <a:spLocks noChangeArrowheads="1"/>
          </p:cNvSpPr>
          <p:nvPr/>
        </p:nvSpPr>
        <p:spPr bwMode="auto">
          <a:xfrm>
            <a:off x="6643687" y="2646362"/>
            <a:ext cx="1416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62" name="TextBox 3"/>
          <p:cNvSpPr txBox="1">
            <a:spLocks noChangeArrowheads="1"/>
          </p:cNvSpPr>
          <p:nvPr/>
        </p:nvSpPr>
        <p:spPr bwMode="auto">
          <a:xfrm>
            <a:off x="2290762" y="5118234"/>
            <a:ext cx="68897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In een SERIE</a:t>
            </a:r>
          </a:p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Stroomsterkte</a:t>
            </a:r>
            <a:r>
              <a:rPr lang="nl-NL" sz="2400" baseline="-25000" dirty="0">
                <a:solidFill>
                  <a:schemeClr val="bg1"/>
                </a:solidFill>
                <a:latin typeface="Calibri" pitchFamily="34" charset="0"/>
              </a:rPr>
              <a:t>totaal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= </a:t>
            </a:r>
            <a:r>
              <a:rPr lang="nl-NL" sz="2400" dirty="0" err="1">
                <a:solidFill>
                  <a:schemeClr val="bg1"/>
                </a:solidFill>
                <a:latin typeface="Calibri" pitchFamily="34" charset="0"/>
              </a:rPr>
              <a:t>Stroomsterkte</a:t>
            </a:r>
            <a:r>
              <a:rPr lang="nl-NL" sz="2400" baseline="-25000" dirty="0" err="1">
                <a:solidFill>
                  <a:schemeClr val="bg1"/>
                </a:solidFill>
                <a:latin typeface="Calibri" pitchFamily="34" charset="0"/>
              </a:rPr>
              <a:t>A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= </a:t>
            </a:r>
            <a:r>
              <a:rPr lang="nl-NL" sz="2400" dirty="0" err="1">
                <a:solidFill>
                  <a:schemeClr val="bg1"/>
                </a:solidFill>
                <a:latin typeface="Calibri" pitchFamily="34" charset="0"/>
              </a:rPr>
              <a:t>Stroomsterkte</a:t>
            </a:r>
            <a:r>
              <a:rPr lang="nl-NL" sz="2400" baseline="-25000" dirty="0" err="1">
                <a:solidFill>
                  <a:schemeClr val="bg1"/>
                </a:solidFill>
                <a:latin typeface="Calibri" pitchFamily="34" charset="0"/>
              </a:rPr>
              <a:t>B</a:t>
            </a:r>
            <a:endParaRPr lang="nl-NL" sz="2400" baseline="-250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6397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ep 65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68" name="Rechthoek 67"/>
            <p:cNvSpPr/>
            <p:nvPr/>
          </p:nvSpPr>
          <p:spPr>
            <a:xfrm>
              <a:off x="0" y="19050"/>
              <a:ext cx="685800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/>
            </a:p>
          </p:txBody>
        </p:sp>
        <p:sp>
          <p:nvSpPr>
            <p:cNvPr id="69" name="Rechthoek 6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bg1"/>
                  </a:solidFill>
                </a:rPr>
                <a:t>Paralellel</a:t>
              </a:r>
              <a:endParaRPr lang="nl-NL" sz="4400" dirty="0">
                <a:solidFill>
                  <a:schemeClr val="bg1"/>
                </a:solidFill>
              </a:endParaRPr>
            </a:p>
          </p:txBody>
        </p:sp>
        <p:pic>
          <p:nvPicPr>
            <p:cNvPr id="70" name="Afbeelding 6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cxnSp>
        <p:nvCxnSpPr>
          <p:cNvPr id="53" name="Straight Connector 52"/>
          <p:cNvCxnSpPr/>
          <p:nvPr/>
        </p:nvCxnSpPr>
        <p:spPr>
          <a:xfrm rot="10800000">
            <a:off x="4284663" y="3283244"/>
            <a:ext cx="214312" cy="1588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6642100" y="2427582"/>
            <a:ext cx="1500188" cy="1587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427288" y="1856082"/>
            <a:ext cx="428625" cy="1587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97" name="Group 61"/>
          <p:cNvGrpSpPr>
            <a:grpSpLocks/>
          </p:cNvGrpSpPr>
          <p:nvPr/>
        </p:nvGrpSpPr>
        <p:grpSpPr bwMode="auto">
          <a:xfrm>
            <a:off x="712788" y="1213144"/>
            <a:ext cx="1571625" cy="5429250"/>
            <a:chOff x="428596" y="2428868"/>
            <a:chExt cx="1000132" cy="1785950"/>
          </a:xfrm>
        </p:grpSpPr>
        <p:sp>
          <p:nvSpPr>
            <p:cNvPr id="37" name="Rectangle 36"/>
            <p:cNvSpPr/>
            <p:nvPr/>
          </p:nvSpPr>
          <p:spPr>
            <a:xfrm>
              <a:off x="428596" y="2428868"/>
              <a:ext cx="1000132" cy="17859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solidFill>
                  <a:schemeClr val="bg1"/>
                </a:solidFill>
              </a:endParaRPr>
            </a:p>
          </p:txBody>
        </p:sp>
        <p:pic>
          <p:nvPicPr>
            <p:cNvPr id="825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751" y="3571876"/>
              <a:ext cx="505663" cy="633409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3" name="Rectangle 62"/>
          <p:cNvSpPr/>
          <p:nvPr/>
        </p:nvSpPr>
        <p:spPr>
          <a:xfrm>
            <a:off x="927100" y="1427457"/>
            <a:ext cx="1143000" cy="3643312"/>
          </a:xfrm>
          <a:prstGeom prst="rect">
            <a:avLst/>
          </a:prstGeom>
          <a:gradFill>
            <a:gsLst>
              <a:gs pos="0">
                <a:srgbClr val="FF0000"/>
              </a:gs>
              <a:gs pos="50000">
                <a:schemeClr val="tx2">
                  <a:lumMod val="60000"/>
                  <a:lumOff val="40000"/>
                </a:schemeClr>
              </a:gs>
            </a:gsLst>
            <a:lin ang="54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rot="10800000">
            <a:off x="2070100" y="1713207"/>
            <a:ext cx="2643188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Summing Junction 30"/>
          <p:cNvSpPr/>
          <p:nvPr/>
        </p:nvSpPr>
        <p:spPr>
          <a:xfrm>
            <a:off x="2427288" y="1496537"/>
            <a:ext cx="357187" cy="357188"/>
          </a:xfrm>
          <a:prstGeom prst="flowChartSummingJunction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 rot="5400000">
            <a:off x="6892132" y="3677738"/>
            <a:ext cx="2500312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10800000">
            <a:off x="2070100" y="4927894"/>
            <a:ext cx="6072188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3" name="TextBox 3"/>
          <p:cNvSpPr txBox="1">
            <a:spLocks noChangeArrowheads="1"/>
          </p:cNvSpPr>
          <p:nvPr/>
        </p:nvSpPr>
        <p:spPr bwMode="auto">
          <a:xfrm>
            <a:off x="0" y="771819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800" b="1" dirty="0">
                <a:solidFill>
                  <a:srgbClr val="FFFF00"/>
                </a:solidFill>
                <a:latin typeface="Calibri" pitchFamily="34" charset="0"/>
              </a:rPr>
              <a:t>2 Radiatoren aangesloten op de ketel</a:t>
            </a:r>
          </a:p>
        </p:txBody>
      </p:sp>
      <p:grpSp>
        <p:nvGrpSpPr>
          <p:cNvPr id="8204" name="Group 22"/>
          <p:cNvGrpSpPr>
            <a:grpSpLocks/>
          </p:cNvGrpSpPr>
          <p:nvPr/>
        </p:nvGrpSpPr>
        <p:grpSpPr bwMode="auto">
          <a:xfrm>
            <a:off x="4713288" y="1427457"/>
            <a:ext cx="2000250" cy="1214437"/>
            <a:chOff x="1857356" y="2571744"/>
            <a:chExt cx="2000264" cy="1215240"/>
          </a:xfrm>
        </p:grpSpPr>
        <p:sp>
          <p:nvSpPr>
            <p:cNvPr id="7" name="Rounded Rectangle 6"/>
            <p:cNvSpPr/>
            <p:nvPr/>
          </p:nvSpPr>
          <p:spPr>
            <a:xfrm>
              <a:off x="1857356" y="2571744"/>
              <a:ext cx="2000264" cy="1215240"/>
            </a:xfrm>
            <a:prstGeom prst="roundRect">
              <a:avLst/>
            </a:prstGeom>
            <a:solidFill>
              <a:srgbClr val="7030A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solidFill>
                  <a:schemeClr val="bg1"/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rot="5400000">
              <a:off x="1392611" y="3177776"/>
              <a:ext cx="1215240" cy="31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1536282" y="3178570"/>
              <a:ext cx="121524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1679158" y="3178570"/>
              <a:ext cx="121524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821239" y="3177776"/>
              <a:ext cx="1215240" cy="31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1964910" y="3178570"/>
              <a:ext cx="121524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2107786" y="3178570"/>
              <a:ext cx="121524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2249867" y="3177776"/>
              <a:ext cx="1215240" cy="31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2393538" y="3178570"/>
              <a:ext cx="121524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2536414" y="3178570"/>
              <a:ext cx="121524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2678495" y="3177776"/>
              <a:ext cx="1215240" cy="31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822166" y="3178570"/>
              <a:ext cx="121524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2965042" y="3178570"/>
              <a:ext cx="121524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107918" y="3178570"/>
              <a:ext cx="1215240" cy="158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Straight Connector 50"/>
          <p:cNvCxnSpPr/>
          <p:nvPr/>
        </p:nvCxnSpPr>
        <p:spPr>
          <a:xfrm rot="5400000">
            <a:off x="3285331" y="2498226"/>
            <a:ext cx="1571625" cy="1588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0800000">
            <a:off x="6642100" y="3999207"/>
            <a:ext cx="1500188" cy="1587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213100" y="1583032"/>
            <a:ext cx="571500" cy="1587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8" name="TextBox 3"/>
          <p:cNvSpPr txBox="1">
            <a:spLocks noChangeArrowheads="1"/>
          </p:cNvSpPr>
          <p:nvPr/>
        </p:nvSpPr>
        <p:spPr bwMode="auto">
          <a:xfrm>
            <a:off x="3070225" y="1213144"/>
            <a:ext cx="785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2L/s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4141788" y="1498894"/>
            <a:ext cx="428625" cy="1588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0" name="TextBox 3"/>
          <p:cNvSpPr txBox="1">
            <a:spLocks noChangeArrowheads="1"/>
          </p:cNvSpPr>
          <p:nvPr/>
        </p:nvSpPr>
        <p:spPr bwMode="auto">
          <a:xfrm>
            <a:off x="3998913" y="1141707"/>
            <a:ext cx="785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?L/s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4213225" y="3070519"/>
            <a:ext cx="428625" cy="1588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2" name="TextBox 3"/>
          <p:cNvSpPr txBox="1">
            <a:spLocks noChangeArrowheads="1"/>
          </p:cNvSpPr>
          <p:nvPr/>
        </p:nvSpPr>
        <p:spPr bwMode="auto">
          <a:xfrm>
            <a:off x="4070350" y="2713332"/>
            <a:ext cx="785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?L/s</a:t>
            </a:r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7142163" y="2297407"/>
            <a:ext cx="571500" cy="1587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4" name="TextBox 3"/>
          <p:cNvSpPr txBox="1">
            <a:spLocks noChangeArrowheads="1"/>
          </p:cNvSpPr>
          <p:nvPr/>
        </p:nvSpPr>
        <p:spPr bwMode="auto">
          <a:xfrm>
            <a:off x="6999288" y="1927519"/>
            <a:ext cx="785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?L/s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7142163" y="3869032"/>
            <a:ext cx="571500" cy="1587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6" name="TextBox 3"/>
          <p:cNvSpPr txBox="1">
            <a:spLocks noChangeArrowheads="1"/>
          </p:cNvSpPr>
          <p:nvPr/>
        </p:nvSpPr>
        <p:spPr bwMode="auto">
          <a:xfrm>
            <a:off x="6999288" y="3499144"/>
            <a:ext cx="785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?L/s</a:t>
            </a:r>
          </a:p>
        </p:txBody>
      </p:sp>
      <p:cxnSp>
        <p:nvCxnSpPr>
          <p:cNvPr id="83" name="Straight Arrow Connector 82"/>
          <p:cNvCxnSpPr/>
          <p:nvPr/>
        </p:nvCxnSpPr>
        <p:spPr>
          <a:xfrm rot="10800000">
            <a:off x="3284538" y="4785019"/>
            <a:ext cx="571500" cy="1588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8" name="TextBox 3"/>
          <p:cNvSpPr txBox="1">
            <a:spLocks noChangeArrowheads="1"/>
          </p:cNvSpPr>
          <p:nvPr/>
        </p:nvSpPr>
        <p:spPr bwMode="auto">
          <a:xfrm>
            <a:off x="3213100" y="4427832"/>
            <a:ext cx="785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?L/s</a:t>
            </a:r>
          </a:p>
        </p:txBody>
      </p:sp>
      <p:cxnSp>
        <p:nvCxnSpPr>
          <p:cNvPr id="87" name="Straight Connector 86"/>
          <p:cNvCxnSpPr/>
          <p:nvPr/>
        </p:nvCxnSpPr>
        <p:spPr>
          <a:xfrm rot="10800000" flipV="1">
            <a:off x="4498975" y="3283244"/>
            <a:ext cx="285750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10800000" flipV="1">
            <a:off x="4070350" y="3283244"/>
            <a:ext cx="214313" cy="1588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21" name="Group 22"/>
          <p:cNvGrpSpPr>
            <a:grpSpLocks/>
          </p:cNvGrpSpPr>
          <p:nvPr/>
        </p:nvGrpSpPr>
        <p:grpSpPr bwMode="auto">
          <a:xfrm>
            <a:off x="4641850" y="2999082"/>
            <a:ext cx="2000250" cy="1214437"/>
            <a:chOff x="1857356" y="2571744"/>
            <a:chExt cx="2000264" cy="1215240"/>
          </a:xfrm>
        </p:grpSpPr>
        <p:sp>
          <p:nvSpPr>
            <p:cNvPr id="32" name="Rounded Rectangle 31"/>
            <p:cNvSpPr/>
            <p:nvPr/>
          </p:nvSpPr>
          <p:spPr>
            <a:xfrm>
              <a:off x="1857356" y="2571744"/>
              <a:ext cx="2000264" cy="1215240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solidFill>
                  <a:schemeClr val="bg1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 rot="5400000">
              <a:off x="1392613" y="3177776"/>
              <a:ext cx="1215240" cy="31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536282" y="3178570"/>
              <a:ext cx="121524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1679158" y="3178570"/>
              <a:ext cx="121524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821241" y="3177776"/>
              <a:ext cx="1215240" cy="31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64910" y="3178570"/>
              <a:ext cx="121524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107786" y="3178570"/>
              <a:ext cx="121524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249869" y="3177776"/>
              <a:ext cx="1215240" cy="31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2393538" y="3178570"/>
              <a:ext cx="121524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36414" y="3178570"/>
              <a:ext cx="121524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678497" y="3177776"/>
              <a:ext cx="1215240" cy="317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2822166" y="3178570"/>
              <a:ext cx="121524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2965042" y="3178570"/>
              <a:ext cx="121524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3107918" y="3178570"/>
              <a:ext cx="1215240" cy="1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22" name="TextBox 3"/>
          <p:cNvSpPr txBox="1">
            <a:spLocks noChangeArrowheads="1"/>
          </p:cNvSpPr>
          <p:nvPr/>
        </p:nvSpPr>
        <p:spPr bwMode="auto">
          <a:xfrm>
            <a:off x="4999038" y="1070269"/>
            <a:ext cx="1416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8223" name="TextBox 3"/>
          <p:cNvSpPr txBox="1">
            <a:spLocks noChangeArrowheads="1"/>
          </p:cNvSpPr>
          <p:nvPr/>
        </p:nvSpPr>
        <p:spPr bwMode="auto">
          <a:xfrm>
            <a:off x="4927600" y="4213519"/>
            <a:ext cx="1416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94" name="TextBox 3"/>
          <p:cNvSpPr txBox="1">
            <a:spLocks noChangeArrowheads="1"/>
          </p:cNvSpPr>
          <p:nvPr/>
        </p:nvSpPr>
        <p:spPr bwMode="auto">
          <a:xfrm>
            <a:off x="2267744" y="5085184"/>
            <a:ext cx="68897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In een PARALLEL</a:t>
            </a:r>
          </a:p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Stroomsterkte</a:t>
            </a:r>
            <a:r>
              <a:rPr lang="nl-NL" sz="2400" baseline="-25000" dirty="0">
                <a:solidFill>
                  <a:schemeClr val="bg1"/>
                </a:solidFill>
                <a:latin typeface="Calibri" pitchFamily="34" charset="0"/>
              </a:rPr>
              <a:t>totaal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= </a:t>
            </a:r>
            <a:r>
              <a:rPr lang="nl-NL" sz="2400" dirty="0" err="1">
                <a:solidFill>
                  <a:schemeClr val="bg1"/>
                </a:solidFill>
                <a:latin typeface="Calibri" pitchFamily="34" charset="0"/>
              </a:rPr>
              <a:t>Stroomsterkte</a:t>
            </a:r>
            <a:r>
              <a:rPr lang="nl-NL" sz="2400" baseline="-25000" dirty="0" err="1">
                <a:solidFill>
                  <a:schemeClr val="bg1"/>
                </a:solidFill>
                <a:latin typeface="Calibri" pitchFamily="34" charset="0"/>
              </a:rPr>
              <a:t>A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+ </a:t>
            </a:r>
            <a:r>
              <a:rPr lang="nl-NL" sz="2400" dirty="0" err="1">
                <a:solidFill>
                  <a:schemeClr val="bg1"/>
                </a:solidFill>
                <a:latin typeface="Calibri" pitchFamily="34" charset="0"/>
              </a:rPr>
              <a:t>Stroomsterkte</a:t>
            </a:r>
            <a:r>
              <a:rPr lang="nl-NL" sz="2400" baseline="-25000" dirty="0" err="1">
                <a:solidFill>
                  <a:schemeClr val="bg1"/>
                </a:solidFill>
                <a:latin typeface="Calibri" pitchFamily="34" charset="0"/>
              </a:rPr>
              <a:t>B</a:t>
            </a:r>
            <a:endParaRPr lang="nl-NL" sz="2400" baseline="-250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0532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3"/>
                                        </p:tgtEl>
                                      </p:cBhvr>
                                      <p:by x="10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68"/>
          <p:cNvGrpSpPr>
            <a:grpSpLocks/>
          </p:cNvGrpSpPr>
          <p:nvPr/>
        </p:nvGrpSpPr>
        <p:grpSpPr bwMode="auto">
          <a:xfrm>
            <a:off x="898525" y="969963"/>
            <a:ext cx="1089025" cy="5456237"/>
            <a:chOff x="357188" y="1000109"/>
            <a:chExt cx="1571625" cy="5429266"/>
          </a:xfrm>
        </p:grpSpPr>
        <p:grpSp>
          <p:nvGrpSpPr>
            <p:cNvPr id="9296" name="Group 61"/>
            <p:cNvGrpSpPr>
              <a:grpSpLocks/>
            </p:cNvGrpSpPr>
            <p:nvPr/>
          </p:nvGrpSpPr>
          <p:grpSpPr bwMode="auto">
            <a:xfrm>
              <a:off x="357188" y="1000109"/>
              <a:ext cx="1571625" cy="5429266"/>
              <a:chOff x="428596" y="2428868"/>
              <a:chExt cx="1000132" cy="178595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428596" y="2428868"/>
                <a:ext cx="1000132" cy="178595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nl-NL">
                  <a:solidFill>
                    <a:schemeClr val="bg1"/>
                  </a:solidFill>
                </a:endParaRPr>
              </a:p>
            </p:txBody>
          </p:sp>
          <p:pic>
            <p:nvPicPr>
              <p:cNvPr id="9299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8751" y="3571876"/>
                <a:ext cx="505663" cy="633409"/>
              </a:xfrm>
              <a:prstGeom prst="rect">
                <a:avLst/>
              </a:prstGeom>
              <a:no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7" name="Rectangle 66"/>
            <p:cNvSpPr/>
            <p:nvPr/>
          </p:nvSpPr>
          <p:spPr>
            <a:xfrm>
              <a:off x="572542" y="1214942"/>
              <a:ext cx="1140917" cy="3642679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50000">
                  <a:schemeClr val="tx2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solidFill>
                  <a:schemeClr val="bg1"/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571501" y="642938"/>
            <a:ext cx="8572500" cy="60007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97087" y="2584450"/>
            <a:ext cx="434975" cy="0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1770062" y="2365375"/>
            <a:ext cx="1633538" cy="3175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Summing Junction 8"/>
          <p:cNvSpPr/>
          <p:nvPr/>
        </p:nvSpPr>
        <p:spPr>
          <a:xfrm>
            <a:off x="2097087" y="2165871"/>
            <a:ext cx="327025" cy="327025"/>
          </a:xfrm>
          <a:prstGeom prst="flowChartSummingJunction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3429000" y="3286125"/>
            <a:ext cx="1714500" cy="1588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2536031" y="2393157"/>
            <a:ext cx="1785937" cy="0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70062" y="4570413"/>
            <a:ext cx="7231063" cy="1587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57937" y="1500188"/>
            <a:ext cx="214313" cy="1587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072437" y="2071688"/>
            <a:ext cx="928688" cy="1587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715125" y="3786188"/>
            <a:ext cx="2286000" cy="1587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7744619" y="3315494"/>
            <a:ext cx="2509837" cy="3175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0" name="TextBox 3"/>
          <p:cNvSpPr txBox="1">
            <a:spLocks noChangeArrowheads="1"/>
          </p:cNvSpPr>
          <p:nvPr/>
        </p:nvSpPr>
        <p:spPr bwMode="auto">
          <a:xfrm>
            <a:off x="3714750" y="915988"/>
            <a:ext cx="14160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9231" name="TextBox 3"/>
          <p:cNvSpPr txBox="1">
            <a:spLocks noChangeArrowheads="1"/>
          </p:cNvSpPr>
          <p:nvPr/>
        </p:nvSpPr>
        <p:spPr bwMode="auto">
          <a:xfrm>
            <a:off x="6681787" y="915988"/>
            <a:ext cx="14160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9232" name="TextBox 3"/>
          <p:cNvSpPr txBox="1">
            <a:spLocks noChangeArrowheads="1"/>
          </p:cNvSpPr>
          <p:nvPr/>
        </p:nvSpPr>
        <p:spPr bwMode="auto">
          <a:xfrm>
            <a:off x="5214937" y="2643188"/>
            <a:ext cx="14160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C</a:t>
            </a:r>
          </a:p>
        </p:txBody>
      </p:sp>
      <p:grpSp>
        <p:nvGrpSpPr>
          <p:cNvPr id="9233" name="Group 22"/>
          <p:cNvGrpSpPr>
            <a:grpSpLocks/>
          </p:cNvGrpSpPr>
          <p:nvPr/>
        </p:nvGrpSpPr>
        <p:grpSpPr bwMode="auto">
          <a:xfrm>
            <a:off x="6572250" y="1296988"/>
            <a:ext cx="1633537" cy="982662"/>
            <a:chOff x="1857352" y="2571736"/>
            <a:chExt cx="2000264" cy="1215248"/>
          </a:xfrm>
        </p:grpSpPr>
        <p:sp>
          <p:nvSpPr>
            <p:cNvPr id="38" name="Rounded Rectangle 37"/>
            <p:cNvSpPr/>
            <p:nvPr/>
          </p:nvSpPr>
          <p:spPr>
            <a:xfrm>
              <a:off x="1857352" y="2571736"/>
              <a:ext cx="2000264" cy="1215248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solidFill>
                  <a:schemeClr val="bg1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 rot="5400000">
              <a:off x="1392604" y="3178388"/>
              <a:ext cx="1215248" cy="194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536452" y="3178388"/>
              <a:ext cx="1215248" cy="194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79327" y="3179360"/>
              <a:ext cx="1215248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21232" y="3177415"/>
              <a:ext cx="1215248" cy="38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1965080" y="3179360"/>
              <a:ext cx="1215248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107956" y="3178388"/>
              <a:ext cx="1215248" cy="194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2249861" y="3178388"/>
              <a:ext cx="1215248" cy="19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2393709" y="3178388"/>
              <a:ext cx="1215248" cy="19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2536584" y="3179360"/>
              <a:ext cx="1215248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2678489" y="3177415"/>
              <a:ext cx="1215248" cy="38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822336" y="3179360"/>
              <a:ext cx="1215248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2965213" y="3178388"/>
              <a:ext cx="1215248" cy="19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>
              <a:off x="3108089" y="3179360"/>
              <a:ext cx="1215248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34" name="Group 22"/>
          <p:cNvGrpSpPr>
            <a:grpSpLocks/>
          </p:cNvGrpSpPr>
          <p:nvPr/>
        </p:nvGrpSpPr>
        <p:grpSpPr bwMode="auto">
          <a:xfrm>
            <a:off x="5105400" y="3030538"/>
            <a:ext cx="1635125" cy="982662"/>
            <a:chOff x="1857351" y="2571744"/>
            <a:chExt cx="2000263" cy="1215240"/>
          </a:xfrm>
        </p:grpSpPr>
        <p:sp>
          <p:nvSpPr>
            <p:cNvPr id="24" name="Rounded Rectangle 23"/>
            <p:cNvSpPr/>
            <p:nvPr/>
          </p:nvSpPr>
          <p:spPr>
            <a:xfrm>
              <a:off x="1857351" y="2571744"/>
              <a:ext cx="2000263" cy="1215240"/>
            </a:xfrm>
            <a:prstGeom prst="roundRect">
              <a:avLst/>
            </a:prstGeom>
            <a:solidFill>
              <a:srgbClr val="7030A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solidFill>
                  <a:schemeClr val="bg1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400000">
              <a:off x="1392468" y="3178393"/>
              <a:ext cx="1215240" cy="19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1536176" y="3178393"/>
              <a:ext cx="1215240" cy="19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1679884" y="3178393"/>
              <a:ext cx="1215240" cy="19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820680" y="3177421"/>
              <a:ext cx="1215240" cy="3884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1965359" y="3178393"/>
              <a:ext cx="1215240" cy="194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2107125" y="3178393"/>
              <a:ext cx="1215240" cy="19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49863" y="3177421"/>
              <a:ext cx="1215240" cy="3884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2393570" y="3179364"/>
              <a:ext cx="121524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2536308" y="3178393"/>
              <a:ext cx="1215240" cy="194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2679045" y="3177421"/>
              <a:ext cx="1215240" cy="3884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2821782" y="3178393"/>
              <a:ext cx="1215240" cy="19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2965490" y="3178393"/>
              <a:ext cx="1215240" cy="19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3107257" y="3178393"/>
              <a:ext cx="1215240" cy="194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5" name="Straight Connector 114"/>
          <p:cNvCxnSpPr/>
          <p:nvPr/>
        </p:nvCxnSpPr>
        <p:spPr>
          <a:xfrm>
            <a:off x="3429000" y="1500188"/>
            <a:ext cx="785812" cy="1587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36" name="Group 22"/>
          <p:cNvGrpSpPr>
            <a:grpSpLocks/>
          </p:cNvGrpSpPr>
          <p:nvPr/>
        </p:nvGrpSpPr>
        <p:grpSpPr bwMode="auto">
          <a:xfrm>
            <a:off x="3643312" y="1285875"/>
            <a:ext cx="1633538" cy="982663"/>
            <a:chOff x="1857356" y="2571744"/>
            <a:chExt cx="2000264" cy="1215240"/>
          </a:xfrm>
        </p:grpSpPr>
        <p:sp>
          <p:nvSpPr>
            <p:cNvPr id="52" name="Rounded Rectangle 51"/>
            <p:cNvSpPr/>
            <p:nvPr/>
          </p:nvSpPr>
          <p:spPr>
            <a:xfrm>
              <a:off x="1857356" y="2571744"/>
              <a:ext cx="2000264" cy="1215240"/>
            </a:xfrm>
            <a:prstGeom prst="roundRect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nl-NL">
                <a:solidFill>
                  <a:schemeClr val="bg1"/>
                </a:solidFill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>
            <a:xfrm rot="5400000">
              <a:off x="1392612" y="3178392"/>
              <a:ext cx="1215240" cy="19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1536460" y="3178392"/>
              <a:ext cx="1215240" cy="19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1679336" y="3179365"/>
              <a:ext cx="121524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1821240" y="3177420"/>
              <a:ext cx="1215240" cy="38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1965087" y="3179365"/>
              <a:ext cx="121524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2107964" y="3178392"/>
              <a:ext cx="1215240" cy="1943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2249867" y="3178392"/>
              <a:ext cx="1215240" cy="194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2393715" y="3178392"/>
              <a:ext cx="1215240" cy="194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2536591" y="3179365"/>
              <a:ext cx="121524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2678496" y="3177420"/>
              <a:ext cx="1215240" cy="38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2822343" y="3179365"/>
              <a:ext cx="121524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2965219" y="3178392"/>
              <a:ext cx="1215240" cy="1945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3108095" y="3179365"/>
              <a:ext cx="121524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1" name="Straight Connector 120"/>
          <p:cNvCxnSpPr/>
          <p:nvPr/>
        </p:nvCxnSpPr>
        <p:spPr>
          <a:xfrm>
            <a:off x="5286375" y="2071688"/>
            <a:ext cx="1071562" cy="1587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5400000" flipH="1" flipV="1">
            <a:off x="6071394" y="1785144"/>
            <a:ext cx="571500" cy="1587"/>
          </a:xfrm>
          <a:prstGeom prst="line">
            <a:avLst/>
          </a:prstGeom>
          <a:ln w="1016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>
            <a:off x="2714625" y="2187575"/>
            <a:ext cx="571500" cy="1588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0" name="TextBox 3"/>
          <p:cNvSpPr txBox="1">
            <a:spLocks noChangeArrowheads="1"/>
          </p:cNvSpPr>
          <p:nvPr/>
        </p:nvSpPr>
        <p:spPr bwMode="auto">
          <a:xfrm>
            <a:off x="2571750" y="1817688"/>
            <a:ext cx="785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?L/s</a:t>
            </a:r>
          </a:p>
        </p:txBody>
      </p:sp>
      <p:cxnSp>
        <p:nvCxnSpPr>
          <p:cNvPr id="85" name="Straight Arrow Connector 84"/>
          <p:cNvCxnSpPr/>
          <p:nvPr/>
        </p:nvCxnSpPr>
        <p:spPr>
          <a:xfrm>
            <a:off x="5572125" y="1941513"/>
            <a:ext cx="571500" cy="1587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2" name="TextBox 3"/>
          <p:cNvSpPr txBox="1">
            <a:spLocks noChangeArrowheads="1"/>
          </p:cNvSpPr>
          <p:nvPr/>
        </p:nvSpPr>
        <p:spPr bwMode="auto">
          <a:xfrm>
            <a:off x="5429250" y="1571625"/>
            <a:ext cx="785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2 L/s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3929062" y="3155950"/>
            <a:ext cx="571500" cy="1588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4" name="TextBox 3"/>
          <p:cNvSpPr txBox="1">
            <a:spLocks noChangeArrowheads="1"/>
          </p:cNvSpPr>
          <p:nvPr/>
        </p:nvSpPr>
        <p:spPr bwMode="auto">
          <a:xfrm>
            <a:off x="3786187" y="2786063"/>
            <a:ext cx="785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3 L/s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 rot="10800000">
            <a:off x="3857625" y="4429125"/>
            <a:ext cx="571500" cy="1588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6" name="TextBox 3"/>
          <p:cNvSpPr txBox="1">
            <a:spLocks noChangeArrowheads="1"/>
          </p:cNvSpPr>
          <p:nvPr/>
        </p:nvSpPr>
        <p:spPr bwMode="auto">
          <a:xfrm>
            <a:off x="3786187" y="4071938"/>
            <a:ext cx="785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? L/s</a:t>
            </a:r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8358187" y="1941513"/>
            <a:ext cx="571500" cy="1587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8" name="TextBox 3"/>
          <p:cNvSpPr txBox="1">
            <a:spLocks noChangeArrowheads="1"/>
          </p:cNvSpPr>
          <p:nvPr/>
        </p:nvSpPr>
        <p:spPr bwMode="auto">
          <a:xfrm>
            <a:off x="8215312" y="1571625"/>
            <a:ext cx="785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2 L/s</a:t>
            </a: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7643812" y="3656013"/>
            <a:ext cx="571500" cy="1587"/>
          </a:xfrm>
          <a:prstGeom prst="straightConnector1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50" name="TextBox 3"/>
          <p:cNvSpPr txBox="1">
            <a:spLocks noChangeArrowheads="1"/>
          </p:cNvSpPr>
          <p:nvPr/>
        </p:nvSpPr>
        <p:spPr bwMode="auto">
          <a:xfrm>
            <a:off x="7500937" y="3286125"/>
            <a:ext cx="785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>
                <a:solidFill>
                  <a:schemeClr val="bg1"/>
                </a:solidFill>
                <a:latin typeface="Calibri" pitchFamily="34" charset="0"/>
              </a:rPr>
              <a:t>? L/s</a:t>
            </a:r>
          </a:p>
        </p:txBody>
      </p:sp>
      <p:grpSp>
        <p:nvGrpSpPr>
          <p:cNvPr id="84" name="Groep 83"/>
          <p:cNvGrpSpPr/>
          <p:nvPr/>
        </p:nvGrpSpPr>
        <p:grpSpPr>
          <a:xfrm>
            <a:off x="0" y="-27384"/>
            <a:ext cx="9180512" cy="6892311"/>
            <a:chOff x="0" y="-27384"/>
            <a:chExt cx="9180512" cy="6892311"/>
          </a:xfrm>
        </p:grpSpPr>
        <p:sp>
          <p:nvSpPr>
            <p:cNvPr id="87" name="Rechthoek 86"/>
            <p:cNvSpPr/>
            <p:nvPr/>
          </p:nvSpPr>
          <p:spPr>
            <a:xfrm>
              <a:off x="0" y="-27384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>
                  <a:solidFill>
                    <a:schemeClr val="bg1"/>
                  </a:solidFill>
                </a:rPr>
                <a:t>Combinatie</a:t>
              </a:r>
              <a:endParaRPr lang="nl-NL" sz="4400" dirty="0">
                <a:solidFill>
                  <a:schemeClr val="bg1"/>
                </a:solidFill>
              </a:endParaRPr>
            </a:p>
          </p:txBody>
        </p:sp>
        <p:sp>
          <p:nvSpPr>
            <p:cNvPr id="86" name="Rechthoek 85"/>
            <p:cNvSpPr/>
            <p:nvPr/>
          </p:nvSpPr>
          <p:spPr>
            <a:xfrm>
              <a:off x="0" y="19050"/>
              <a:ext cx="685800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/>
            </a:p>
          </p:txBody>
        </p:sp>
        <p:pic>
          <p:nvPicPr>
            <p:cNvPr id="89" name="Afbeelding 8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408291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2D050"/>
        </a:solidFill>
      </a:spPr>
      <a:bodyPr rtlCol="0" anchor="ctr"/>
      <a:lstStyle>
        <a:defPPr algn="ctr">
          <a:defRPr sz="48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1106</TotalTime>
  <Words>281</Words>
  <Application>Microsoft Office PowerPoint</Application>
  <PresentationFormat>Diavoorstelling (4:3)</PresentationFormat>
  <Paragraphs>97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Kantoorthema</vt:lpstr>
      <vt:lpstr>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Over Betuwe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Wim Tomassen</dc:creator>
  <cp:lastModifiedBy>Wim tomassen</cp:lastModifiedBy>
  <cp:revision>55</cp:revision>
  <dcterms:created xsi:type="dcterms:W3CDTF">2012-11-17T11:22:06Z</dcterms:created>
  <dcterms:modified xsi:type="dcterms:W3CDTF">2012-12-06T17:43:26Z</dcterms:modified>
</cp:coreProperties>
</file>