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1" r:id="rId4"/>
    <p:sldId id="293" r:id="rId5"/>
    <p:sldId id="258" r:id="rId6"/>
    <p:sldId id="300" r:id="rId7"/>
    <p:sldId id="301" r:id="rId8"/>
    <p:sldId id="304" r:id="rId9"/>
    <p:sldId id="306" r:id="rId10"/>
    <p:sldId id="289" r:id="rId11"/>
    <p:sldId id="302" r:id="rId12"/>
    <p:sldId id="290" r:id="rId13"/>
    <p:sldId id="294" r:id="rId14"/>
    <p:sldId id="303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C0"/>
    <a:srgbClr val="00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2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2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0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52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1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5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8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5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5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D41F-3552-4E80-945D-76C8A88F509B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5D70-4EFC-4DD0-B8F0-079FE4365E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6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c-bemmel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Chemische energie</a:t>
            </a:r>
          </a:p>
          <a:p>
            <a:r>
              <a:rPr lang="nl-NL" dirty="0" smtClean="0"/>
              <a:t>Stoffen gaan niet verloren</a:t>
            </a:r>
          </a:p>
          <a:p>
            <a:r>
              <a:rPr lang="nl-NL" dirty="0" smtClean="0"/>
              <a:t>Warmte Energie</a:t>
            </a:r>
          </a:p>
          <a:p>
            <a:r>
              <a:rPr lang="nl-NL" dirty="0" smtClean="0"/>
              <a:t>Verbrandingen warmte</a:t>
            </a:r>
          </a:p>
        </p:txBody>
      </p:sp>
      <p:pic>
        <p:nvPicPr>
          <p:cNvPr id="102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7" name="Rechthoek 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 smtClean="0"/>
                <a:t>Energie</a:t>
              </a:r>
              <a:endParaRPr lang="nl-NL" sz="4800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4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1403648" y="1200151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0" name="AutoShape 2" descr="data:image/jpeg;base64,/9j/4AAQSkZJRgABAQAAAQABAAD/2wCEAAkGBhQSERUSExQUFBQUFBQVFxUUFRAUGBUUFBYVFBQUFBQXHCYeFxojGRQUHy8gIycpLCwsFR4xNTAqNSYrLCkBCQoKDgwOGg8PGiwkHCQpLCksKSwpLCwsKSwsLCwpLCwsKSksKSwsKSwpLCkpLCkpLCwsKSkpKSkpLCksKSwsLP/AABEIAOEA4AMBIgACEQEDEQH/xAAcAAACAwEBAQEAAAAAAAAAAAAEBQIDBgEABwj/xAA6EAABAwIFAQYDBgUEAwAAAAABAAIRAyEEBRIxQVEGEyJhcYEykaFCUrHB0fAUIzNicgcVsuGiwvH/xAAaAQACAwEBAAAAAAAAAAAAAAABAgADBQQG/8QAKhEAAgIBBAECBgIDAAAAAAAAAAECEQMEEiExQSIyBRMzQlFhFOFxgcH/2gAMAwEAAhEDEQA/APrulDYqjKLIXn05CZkEWIpQhXBOq1IJZVp3SVQS/LaztQEkj98LQtppNkdEF5PknziigMFrBVBqtrlUionAA45vCWQmWOddLXIBRzu1JtMdFILsKEIFiiaauAXHtUIUaF7ulb3akKRKhAfQphqNpZdNzZer5fpEzKFEB6bEdSqwLoOizVsrm0IU5CMKdUFcrssh2GBZEU6oiEwKM9icuL3eSk7JNImU/ZTCpr4clSkQzD6ULjWJ3/tclD4vBaBKShkwDQvPFlY0rjkow8yvtBTqsifFNt7+6aMrBfF+z+cd24NJt+C+kZfmWpouq8WdZEWZsLxSpjjEPCU197K6rjAqtMq2ykIymqBUk9IWhKyrfCbLQ4HEamB3sfVRAZ3EtsgZTHE7JcU1gF2KcS4rlOgSVY+lNRM8PhgESAtLL12rQHkisRUiwQBpucVCEe6C46ki6OAPKk+jCBAEUkVh6CgXgchebjAEN6QaYdohUvfO+yoqY8KH8QD7pfmxDtYHRpFryOJsmwFgq4bAk+pH6KjAVi8nTMCd+iZSAwosCGrNgyFZUco1nI9kRWyrCsbi5MKgKnECDZLdBoZFyBzE6hbdQa5W0xKNhoUNYVYcMYT2lgxaytqYAFQlnwY4Yg226rediMX3nhJuJ/BJKmAa7COqNkOpnmIc2YtHKr7E4k/xAAMar/Oyw9PN7+Tf1cVkxt+Ub/E4UtdTJuDBPzKdVadPQS2BEERufVAC9j1I+Vl4iFs2YDIwm2ApQ2Z9ksotkwneEowLlFcgO1Sgnm6OqtsUpxbZBEkT0TAC2UxINrpgxiVsq2AOwTKjVsEbARdhAVYKbWBcq4kNElJcVinPO9uFXPJtGjGwrE5l91AueTuVW5wG6Hr4oxZcWXPtVtnRDG5cJFr6gCFfmLG7lBV3HqlVR97rLnr39p2w0d9jernQmwVRznySd9WVBzyuX+Xlfk6VpYDhvaMtO3sUTgu1zGSNAE7kSsw8lDvT49bli+yS0kGuj6Rhs6o1LBwnobKeLZOy+Y94RsSmWB7SVadp1Do6T8jNloYviXiaOTJoGvabGnUIN1ZiKuriEJlOd063k7ofy6pjWwsiy1MeWORXFme4Si6YI18ImhUQRpkWKtpmFZYB1QcjA2yVYSumzDITinwjFZmW0HUup+kyhuy9UiuwDc7KnM2Q4t6IrsVQ1Yps7NDnH2FlgYkepzV8tn1mgCpvS+hi3ay0khum0Cb9PJHRZbK6PMMJyxkuPkE8a2Ak2T04cSd9h6JxKsiIyusbJRV+JNMQ6yWO3TALKDC4ho639Eyq0wwTwFRltHcq/MnBtIztACEnSsKE2JxJefIKmpUDRdcD4ElCVnyZKyM2dQjufZ2YsW97URfVJMleiV2lhXPBcB4ReSus/FZE5ynyzTxxjHhAVUJdWoptiGbpfVVEjpQtqBVkq6s26oe6FWOjpbZDVGq9VPQsIK9iqcUQ9UOCaLCdoVi0hzTBHRbfs72nFTwPs4c9fNYJz4VlGsWkPbYhdmm1EsMuOjmz6aORfs+yvwQqMkb7pXUw5BIO6q7IZ13gDSd9vUDZPMxwsjUON/RenxyU42jz0k4umJqNinuCqyEmay6bYJllYhWfnjGYozKddhi6pUeGiCYbPSBKS4ymFtf9LGtpE1H2EPPvAaI67rHxRTqj0erltxtjLK85dqIMi9vn+K1mHpue2YiwgnlYjA0j3jnH77j/AORW/ZiBpEEeNoNgBFphax55lWFqaXEfuyY0q8tlKzIcXdfzRrJ7oPj1CiYrPVqsoeF7vJUX1YG6NgoZ5VsfVUZ/UhrB1dPyCKwQ00wT0kpLnuN1NpnaQT8zCTK6gxoe4DfVk+QEonKcvFRxc64HHmgHiB6rTZTS00m+Yk+pXn7WXNT6RozbxY+O2XuojTp4iFncdhe7MC+8e3C0j3JHnxsH8g7dZ3R1NVaKtNJqf+RNiHWS6qUZWfa1wUBVesuTNqINWS+q66OquQFdKuR6JCoouKrapl8JglTiqXKyo9D1HqJBQbl+Xiq5zdWkwSOZPQpfpLHlrrXgjzRmWZhoqB3H/aI7WMBeKggF17c+asj+GBXuC+zeMLKgbNtwvq2Dr62A9V8TwOI8TXL6v2cxcsA9/lYhbvw3LcXB+DG+IYts7XkNdgQDbqrqtRrGyVPFugSFncRWc+StYzkrPjLMM6o8ADdwH6r6bkOQhtJrIMgCYndLOyfZ77bm77DoOp819EwOC0jzXDgxNKzR1moU3tXSM2zs0ZmRH1TjB5aGDzTYhUvXZtM3cLcYICjl+NiWuu0i/X1C9jil7akOaf7h+wgyBr2Q4gbceinQoanAdSiMVhtJtsRIROVESevHohFcgYXiKBczSLbBZPO6BFVrPstaPf8AZWzcs12jp+MHyaPzVerdY2y3DzJIW1TMekLUYA/ym/4hZir+ZWkwP9NvoF53Tv1Nmhq16YllZyyWe5hrfpGzJHv1WjzCtpY49AVhqj/n+qq1M/A+ix29zOOq8Kp7lxRIWfZq0VPKDrtRpYq/4UuVkWSgDSuPKYvy0id7ICtSIT27oHHgFquVDyrqwVDwrooZEA5V1ahPJXSq3OViQwVhnW/BfR+x2OloBK+bYU7LZdj60Af5H8v0XboXWUz9fG4WfSqlPU2FVQy5rRG6uwr5aPRXheiiefFGXZeGDifayYMauspwpFAJW4IWs6FdVqIWvUUAKsa9C4enrqMb1d+itxBkn1VWHkVWEcOCQZGpzADu/TZCZO7xH0Vtcjug24m8HcIPKWxUgevqm8iD4pD2hbbV/cmGJzujTdpfUaHTESLeqFzamKlEuaQYMggg2VWpSlikv0W4XtmmZ97pIWnwo/lt9Flg3byP0WmwFWaTT0ELzen9zNLV+2NAeduim70WKcVt85p6qbgN4Kw7lzalcnTovaRUV2VxcLZonW05sjsLTabyY8TS2CJd1lC0HgG6NZVFyP31XfplGuTmyt9IhVZppkw4mGgsFwCTuDyk+NYmlfHAA6ekDf1v1SusS4GTuhncW/SHHdcimvuhKj0ZixCXOKaHKLkRKrepBQebq5DBWGWq7MugD1KyVNbDs9RgN/e5XXoleSzP18qgfTssMsHojEDlQ8A9EcvQR6PPvs4GquorCVTVKgBdXqoKpV6oqs3dLK+6Sximo5FZTRl4dwL+/CEcxOcHS0M9lEQlUcZMqOHMP9j+Fl03uom3iHF/knAfNsbXc+uSZ8Tj+K3eTDu4puPge24PBIskmdZZorisz4XO1jYgHkEJnVrlwDud7JXFeRrOV8KWPLD0MHr9oLrMdpovbJBMEX55hNcXhy+k18eNon1A4WaxDfF5Feb1WJ4MnHT6NfBJZo0+zQZdVLqeh/xAXnkEWKymOoQ9w6FOMzrhzaTxYlsGPKyU1b3XHmd0i/TRcfV+QQsUCrntVTguCR3or1KzvDpMLjaYXDiNLSIVkLiJJpugGpXhVvxYiFRiKkkoN7ldFWSj2JrSg3KbqiqcV0RVDo4VUDJXaj1KgxXJV2Rh2Boy5bfJqVws9lWFhbbIMFJBha+hxbY7n5MLW5d0q/BrcAyGD0RaqoiysWmjNZyFF7V0PXHBBkFuJZcpZiKBBuj80xlVlWm2nTDmuI1G5i8H0VubMGkFV0MJQE0bV44Ee6WAwUyrEapFtp6DpH1RQGWOK45vhUad91e9wg9A36pwGffTl2kiQm+CylrL7yLDp6pZcubBiD6pm7FAv8M7TdQIWcewENLgDt5JN2kwAkPZzvGyozjBS8OIBEt+0QA37REco7AVGmmaZ+EOIYdjHG6qzYY5ouMh8c3jluRlzUO3AXijs0y51N0H280qq1osvK6jTywyqRv4ssckfSdeqHFcdWshqj5XO4l5cKkCUPXrgt2goZ9QjlVVKyZdUDbzZzEObHmlVeoZV+IqIGpUV2OLLFGjhKgXKJMr3dFXpDnGMJKb5fgpPkFXlmWueRAstfl2T8D/AOrpw4ZZZc9HDqtQsapdksswMwtvk+G0iIQmAyrSAnOHIC3EqVGC3YY1dUWvXi9WFVEGOU1VTKslAYGxdTSLzcxA3KWY6peOAnbmykuOou1G1r3QolgRZJjqmZoGPE4WbsOSNkLhqUPEix69URVwcv1GQReOFERnnWZa6Epsc4XPJEfgpZhjdJ0iJXMvY4uvsiiFdDBvFUAiWzv5KGY0zSrNcPhfDCPVaBrIWf7QlxIIFmvYfk4Eo0QaPgMOr4eeqEo5eHbExbe5UP8AdGVjVoNMuYAXtuIaTuDyqsJj3tdp0yCd77DqoiB+a4qixrWVXBodZvtys9mOTSNTSHN+80z81ocdlzK4BPzibKeGFOme7YyBttAKpyYo5eJDwySg7TPntfCOHE/vlLazz6L6jUyui+YifKUmzPs6AbN1zYCL/NZmX4avsNHHr39x85qViEPUrFbHFdl2njTFuDBS+p2Z8/oFwPSZIeDsjq8bMjVDiqu6K1zezHn9B+qtHZ+m34j+CMcU+qLf5WNGPpUHEwBJWgyzs2913BaTDZeynB7swfaUSzHuBOlgaB7kruxaKT5kcOXXWqiTyvIIA4HzKfYfDtpjzStmYOgXhX4eoXG61YQUFSM2TbHVKpIldDkK/Ed3Sc77oSfL86NQm4+EugeSZiUac4qAlWJxzid0L/FErxplANGlplXqNKnAU4TiECVCqbQqcRQOsPbYxpM6rt9uehVrygQEqsHxWESPO/IHVec6bnorLEoLNsX3eiG6tRixA46/vZEgDWo/zb31J7QbAFktblodUD5JDdubFNQ6FCFONLtB0bx8kJh7+EzdviBizvJHPK5RACIAGhl9Km97mNAe+A4gXM9Sq8wa2nG5J4TD+G8Tjw6PoluZYFxfIvI+QQITy3GmpIiABPsOFyvXc92rcN4BiARyQrsFgdAIOztyNwq8DgW0tVPkOtPIN4SsJZl+H0Nk77T1A6yo0sfqqaB6e3VRzDHhrCAQT0QGC/lh1Z5uRb8U3ZC3GUB3wcCGgSD5+vVCYjGU2i5At/as9m2eOc6A6JO43+fCEr4GGanO+0OeI585SblfA6idzDMGknQXn1Ij6IXD1nSCQTceaLy3Jm1XkOOhrfESJt6I/FsZRrUqbQO7ILtRuakgxpdxB4TJLsP6H9PMGVWt1Ah20Ra34KdLCN1tki0mDygX4bbi46wfVWYcsdiQ5/wsu25geHeN91BTmc0fC40Swv4uN1PJmVBSZ30d5Hi07E8fRAUagNQlpME2kcak7NMuaQ2xIIBAkgnlFEOY7MAxsGPHYNN5Gxt0uk1DAMpnwNDZmdzY7gdETUpHwa3S+m0tnaZ3kKLhYxvwkfPYy4LqJTHDAEJUTpG4246qIzLRZFANu2ouvfZZfLc6e3w1GunyCY1c9ZtqAPRS0LtoIdiLqAzBpDonwmJgxI3hLq2L5+Szme9oBSaQDLj9kEbnopuIlY/q500Oueb3jfomYrhw+8IkSL+S+b5Xge+eNRcXOBIF/X0C2uAqx4ejWn2KIWqGjq4aJFggKWZy+OFGvTdUOkWaLHz9FbSy5gM3sihRiHKQEqoFXUyiAtYuuhRXi9QhE/MdEvzLENYdRsfxhH6kBj3jkCBvKlWQRU6gcS4XvyqcfTc+0k+Q29EdRrAai0WJAj84UKlMwSRDYnpZClQwrqYBrGjUBJEk7x5QVDCYB9XxBvgnSCSBJFzA/wClTjsQ6tVFKneTA9LSfktjTY1lEMBA07D2gqRSZHwAYDJxTaYu4j2Pk5C5jhGluhzQWgWIs5j+SwpxiMTDTAg+ZF/RIsZiZTNIiJPLmUfi1tDrEgNMmwBvcpRmGe0aIl7naxA8LdTp6dCr8Q5zm6QYAMrK9osirljajW69BcS1s6iHcgcn3Srlks0PZ/PaOIqFjS4VA0vgiLDf3T+rX8IAcWlfKsjx5o4mlVaCfE5p9HfE1w62W7r53T1HSYAJkki3SErlGM3FsdRbipUMKtc6fFdw2N/r1VFKqYuUBhcx1tcXNAh0AgzqFr/ih8VnbadyR5NFyfZC0+USmO3VJS3H4kbXlDYjORom4kcwFks+z0xFNwnk2JVcsqjwXY8TmbGrnjgQHtqatTmw0yRpEzO0FQr9o2yTf0I+hsnVNth6BeNEG5APnA/FdTwfso+YvwYjMe21QkMa4HbZxES6CDbgX9kXQr4WrWA7x9Qh0Nc0Wc8kyPEPhEbrTVsupP8AipsPq1p/JBVuzeHI092G9NI0x6Rsk/jy8MdZIeUO6GIpuAp09LXsmQLOEWIced1dROggzYkNPpBj5R9Vlx2b01DUZWrNJGxcHD18Qn6o3BmrSDu+qd5TjwnT4muJFyOR+iX5eSPa4Ek4PpmyBsPNWtKTYLMYGlwkDZwmD5hTfnDeJ9xCK5FaHEqxhSuhidWxk8x+qPpPKYBbXqHTAMFd12S9uJqHEOYWHuw0EP8A7jx/0jNShDr6sCVnc4xvhcmGY5gGAybAL5P2t7bvZUHdw6TGiDJ6bJZOlwNGNs2eV49zDLmOg8wUTm2aHuybMBBkunlYvI84zPGVG0G1KVPUCbNJLWAXvsCmuff6ZCS5+IrYh0XD3kAW4a0CLpW3VPgakOOyYbDqrRqLrB5Bi2+n5rQs1OebHf0C+R5PWODfNM1NIJa6kXuI2PBNl9GyrPmPaHB4nkExc3+GU6TjwK/UPcfX0MiBbqAVmcS4uJJT+pXa9pkGYJHrws9XZBTsXoiynPzWjdgWNpCwkgXgJJgqRJtwicyztrQGNOwguJG/MKBML207O1H4ppw4ALmFziCBLwTJMclqzGFzapTlr22d9Tfc+y0ed9pHsqnQNRczS27YDibmCOiUYrBGrSYZJDpDoAJY7jV05WbnVu5I0cMuNvg7lWfio/ugdBJNoJEW2QXaChUoVzU+LUGwSYiBv5IvLmMo+KII5gfMqeIxQxBJuWjlwgO8mjf32QXpXAfu64EOX5q9zf5j3OMk3NvKOqgKThO0krQNysEBsWBmfyuphjWEuLLbG0nyVMm7cjohOK4SPouHqS0HyH1EqwvQmXummz/Bv/EIguXpqMJkg9eLlAFR1IUxSbyqXO46rrnKis4pZN1TILjUr0ntNKo00w4l9F4Pino/hMcuzjvXVO9ApQ1paxzpJg3II3HkhHoDE0pNx7i3yXLPCu4lqy+JG3y2qwNOh295Vr83NNv8xroky4eILE5ViDTdpLiQdj+RWqwuJkKpSd1JcjuK7Qbhc7FUF1MamggEjceoVmIzH1253+SEZRDSS0BpIvpET6hJs+FWPDDrWvBCsfpViduhR21z2GuAcSI6fDbjqV80y4j+IDnku30TEgm5cRxYI/OMHXfUL6jnMj7Il1ghcPWosdJkknxWJcesAbWsq4tp7/7OnanBxr/h9k/06y/u8O/FOHiqnw22pAANj1EphnGa93SqOuYBJGwdzplYxn+qM0xSp0XNYGho8B2AgXSvMO0uIrAiIB+9+iKUn3FlTpOyE6yXfeJcfMuv+g9l51P5gyD0VOGDgIJBPkICtIK76VVRwu7tDnLO1NWkIP8AMHEmD8wiKvbKmZNSnUYALuYO8AHUhviH4JA1pXKtOQRHHqq5Yl4Hjkl5GtbtrSbQ7+k55Y52gHTpLiOA03O6Rf73WrbM0N+8/n2V2IfqIMCGta1oiwDQBYdbKMJFi/Jdv/BSyhB1G7j9rnzA8vJEMcbXMTccH1Cg0LpCaWKMlTQFNx5RVinkOc5xaLy2bGIAMnnZVinqGunUZpB3aJ9bgo2jiSwggNMW8Qm3NkiZiWGtUcQ+kHWDadhqneFlZIODqXRo4n8y2uzmMxFRpu8j81fhxUqOGrUWwDJAEfqg6OW1nVdTiHtFwXHTI4snTcSGm9zHrCX5Mp+zosllWP3dm6yz+lT/AMG/8Qil1eW8ZDOFQXl5WLoBF+6pqLi8qchAdyFrLy8q2B9g9L/2H5rSZfsF5eXLP6h0R9n+xs1CZh8Dv3yvLyOT2sEfcYntD+Sw+T/1n+pXV5cul+odeX6THVP80aPyXV5b8faZL7JNVi6vKnyBHWrzl5eQYwOVIri8p4GXZ5ikV5eQHI1NkkzX4j7Lq8uHW+Dt0PbNEz+hS/w/NB/qV5eU0nRXquz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7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" name="Tijdelijke aanduiding voor inhoud 8"/>
          <p:cNvSpPr txBox="1">
            <a:spLocks/>
          </p:cNvSpPr>
          <p:nvPr/>
        </p:nvSpPr>
        <p:spPr>
          <a:xfrm>
            <a:off x="762000" y="1484784"/>
            <a:ext cx="8382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Verbrandingswarmte (r):</a:t>
            </a: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 </a:t>
            </a:r>
            <a:b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</a:b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energie die vrijkomt bij een verbranding van één kilogram of één 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m³ 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stof.</a:t>
            </a:r>
            <a:b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Eenheid  J/kg  of  J/m³</a:t>
            </a: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7" y="1196752"/>
            <a:ext cx="6285706" cy="513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0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J/kg is een verhoudingsgetal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50 J/kg</a:t>
            </a:r>
          </a:p>
          <a:p>
            <a:pPr marL="0" indent="0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25626"/>
              </p:ext>
            </p:extLst>
          </p:nvPr>
        </p:nvGraphicFramePr>
        <p:xfrm>
          <a:off x="1403648" y="35730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 in kg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Q in J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energie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buFont typeface="Arial" charset="0"/>
                  <a:buNone/>
                </a:pP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Warmte energie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  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Q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   	Joule  	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J</a:t>
                </a:r>
              </a:p>
              <a:p>
                <a:pPr>
                  <a:buNone/>
                </a:pP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Verbrandingswarmte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7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7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7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nl-NL" sz="7400" dirty="0" smtClean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   	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J / m³</a:t>
                </a:r>
                <a:endParaRPr lang="nl-NL" sz="7400" dirty="0" smtClean="0">
                  <a:solidFill>
                    <a:srgbClr val="FFFF00"/>
                  </a:solidFill>
                </a:endParaRPr>
              </a:p>
              <a:p>
                <a:pPr>
                  <a:buNone/>
                </a:pP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Volume		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V </a:t>
                </a:r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   	</a:t>
                </a: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m³</a:t>
                </a:r>
              </a:p>
              <a:p>
                <a:pPr>
                  <a:buNone/>
                </a:pPr>
                <a:r>
                  <a:rPr lang="nl-NL" sz="7400" dirty="0" smtClean="0">
                    <a:solidFill>
                      <a:srgbClr val="FFFF00"/>
                    </a:solidFill>
                  </a:rPr>
                  <a:t>Of</a:t>
                </a:r>
              </a:p>
              <a:p>
                <a:pPr>
                  <a:buNone/>
                </a:pP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Verbrandingswarmte</a:t>
                </a:r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7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74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74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   		</a:t>
                </a:r>
                <a:r>
                  <a:rPr lang="nl-NL" sz="7400" dirty="0">
                    <a:solidFill>
                      <a:srgbClr val="FFFF00"/>
                    </a:solidFill>
                  </a:rPr>
                  <a:t>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J / kg</a:t>
                </a:r>
                <a:endParaRPr lang="nl-NL" sz="7400" dirty="0">
                  <a:solidFill>
                    <a:srgbClr val="FFFF00"/>
                  </a:solidFill>
                </a:endParaRPr>
              </a:p>
              <a:p>
                <a:pPr>
                  <a:buNone/>
                </a:pP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massa</a:t>
                </a:r>
                <a:r>
                  <a:rPr lang="nl-NL" sz="7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			</a:t>
                </a:r>
                <a:r>
                  <a:rPr lang="nl-NL" sz="7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m </a:t>
                </a:r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in   	 </a:t>
                </a:r>
                <a:r>
                  <a:rPr lang="nl-NL" sz="7400" dirty="0">
                    <a:solidFill>
                      <a:srgbClr val="FFFF00"/>
                    </a:solidFill>
                  </a:rPr>
                  <a:t>	</a:t>
                </a:r>
                <a:r>
                  <a:rPr lang="nl-NL" sz="7400" dirty="0" smtClean="0">
                    <a:solidFill>
                      <a:srgbClr val="FFFF00"/>
                    </a:solidFill>
                  </a:rPr>
                  <a:t>kg</a:t>
                </a:r>
                <a:endParaRPr lang="nl-NL" sz="7400" dirty="0">
                  <a:solidFill>
                    <a:srgbClr val="FFFF00"/>
                  </a:solidFill>
                </a:endParaRPr>
              </a:p>
              <a:p>
                <a:pPr eaLnBrk="1" hangingPunct="1">
                  <a:buFont typeface="Arial" charset="0"/>
                  <a:buNone/>
                </a:pPr>
                <a:endParaRPr lang="nl-NL" sz="5000" dirty="0" smtClean="0">
                  <a:solidFill>
                    <a:srgbClr val="FFFF00"/>
                  </a:solidFill>
                </a:endParaRPr>
              </a:p>
              <a:p>
                <a:pPr eaLnBrk="1" hangingPunct="1">
                  <a:buFont typeface="Arial" charset="0"/>
                  <a:buNone/>
                </a:pPr>
                <a:r>
                  <a:rPr lang="nl-NL" sz="9600" dirty="0" smtClean="0">
                    <a:solidFill>
                      <a:srgbClr val="FFFF00"/>
                    </a:solidFill>
                  </a:rPr>
                  <a:t>Bereken je door:</a:t>
                </a:r>
              </a:p>
              <a:p>
                <a:pPr>
                  <a:buNone/>
                </a:pPr>
                <a:r>
                  <a:rPr lang="nl-NL" sz="9600" dirty="0" smtClean="0">
                    <a:solidFill>
                      <a:srgbClr val="FFFF00"/>
                    </a:solidFill>
                  </a:rPr>
                  <a:t>Q 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= </a:t>
                </a:r>
                <a:r>
                  <a:rPr lang="nl-NL" sz="9600" dirty="0" err="1" smtClean="0">
                    <a:solidFill>
                      <a:srgbClr val="FFFF00"/>
                    </a:solidFill>
                  </a:rPr>
                  <a:t>Verbrandings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 warmte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960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96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96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nl-NL" sz="9600" dirty="0" smtClean="0">
                    <a:solidFill>
                      <a:srgbClr val="FFFF00"/>
                    </a:solidFill>
                  </a:rPr>
                  <a:t>) x Volume (V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)              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Q </a:t>
                </a:r>
                <a:r>
                  <a:rPr lang="nl-NL" sz="96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nl-NL" sz="96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nl-NL" sz="96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x</m:t>
                    </m:r>
                    <m:r>
                      <a:rPr lang="nl-NL" sz="96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sz="9600" dirty="0" smtClean="0">
                    <a:solidFill>
                      <a:srgbClr val="FFFF00"/>
                    </a:solidFill>
                  </a:rPr>
                  <a:t>V</a:t>
                </a:r>
                <a:endParaRPr lang="nl-NL" sz="9600" dirty="0">
                  <a:solidFill>
                    <a:srgbClr val="FFFF00"/>
                  </a:solidFill>
                </a:endParaRPr>
              </a:p>
              <a:p>
                <a:pPr>
                  <a:buNone/>
                </a:pPr>
                <a:r>
                  <a:rPr lang="nl-NL" sz="9600" dirty="0" smtClean="0">
                    <a:solidFill>
                      <a:srgbClr val="FFFF00"/>
                    </a:solidFill>
                  </a:rPr>
                  <a:t>Of</a:t>
                </a:r>
                <a:endParaRPr lang="nl-NL" sz="9600" dirty="0" smtClean="0">
                  <a:solidFill>
                    <a:srgbClr val="FFFF00"/>
                  </a:solidFill>
                </a:endParaRPr>
              </a:p>
              <a:p>
                <a:pPr>
                  <a:buNone/>
                </a:pPr>
                <a:r>
                  <a:rPr lang="nl-NL" sz="9600" dirty="0">
                    <a:solidFill>
                      <a:srgbClr val="FFFF00"/>
                    </a:solidFill>
                  </a:rPr>
                  <a:t>Q = Verbrandings warmte 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96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NL" sz="9600" dirty="0" smtClean="0">
                    <a:solidFill>
                      <a:srgbClr val="FFFF00"/>
                    </a:solidFill>
                  </a:rPr>
                  <a:t>) x massa (m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)               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Q </a:t>
                </a:r>
                <a:r>
                  <a:rPr lang="nl-NL" sz="96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nl-NL" sz="96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NL" sz="9600" dirty="0">
                    <a:solidFill>
                      <a:srgbClr val="FFFF00"/>
                    </a:solidFill>
                  </a:rPr>
                  <a:t> x </a:t>
                </a:r>
                <a:r>
                  <a:rPr lang="nl-NL" sz="9600" dirty="0" smtClean="0">
                    <a:solidFill>
                      <a:srgbClr val="FFFF00"/>
                    </a:solidFill>
                  </a:rPr>
                  <a:t>m</a:t>
                </a:r>
                <a:endParaRPr lang="nl-NL" sz="9600" dirty="0"/>
              </a:p>
              <a:p>
                <a:pPr>
                  <a:buNone/>
                </a:pPr>
                <a:endParaRPr lang="nl-NL" dirty="0"/>
              </a:p>
              <a:p>
                <a:pPr eaLnBrk="1" hangingPunct="1">
                  <a:buFont typeface="Arial" charset="0"/>
                  <a:buNone/>
                </a:pPr>
                <a:endParaRPr lang="nl-NL" dirty="0" smtClean="0">
                  <a:solidFill>
                    <a:srgbClr val="FFFF00"/>
                  </a:solidFill>
                </a:endParaRPr>
              </a:p>
              <a:p>
                <a:pPr eaLnBrk="1" hangingPunct="1">
                  <a:buFont typeface="Arial" charset="0"/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	</a:t>
                </a:r>
              </a:p>
            </p:txBody>
          </p:sp>
        </mc:Choice>
        <mc:Fallback>
          <p:sp>
            <p:nvSpPr>
              <p:cNvPr id="24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  <a:blipFill rotWithShape="1">
                <a:blip r:embed="rId6"/>
                <a:stretch>
                  <a:fillRect l="-1111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chemeClr val="bg1"/>
                  </a:solidFill>
                </a:rPr>
                <a:t>verbrandingswarmte</a:t>
              </a:r>
              <a:endParaRPr lang="nl-NL" sz="4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jdelijke aanduiding voor inhoud 8"/>
              <p:cNvSpPr txBox="1">
                <a:spLocks/>
              </p:cNvSpPr>
              <p:nvPr/>
            </p:nvSpPr>
            <p:spPr>
              <a:xfrm>
                <a:off x="762000" y="1484784"/>
                <a:ext cx="8382000" cy="3394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100000"/>
                  <a:buFont typeface="Arial" pitchFamily="34" charset="0"/>
                  <a:buBlip>
                    <a:blip r:embed="rId5"/>
                  </a:buBlip>
                </a:pPr>
                <a:r>
                  <a:rPr lang="nl-NL" sz="2000" dirty="0" smtClean="0">
                    <a:solidFill>
                      <a:srgbClr val="FFFF00"/>
                    </a:solidFill>
                    <a:latin typeface="Century Schoolbook" pitchFamily="18" charset="0"/>
                    <a:cs typeface="Consolas" pitchFamily="49" charset="0"/>
                  </a:rPr>
                  <a:t>De Energie = verbrandingswarmte x hoeveelheid</a:t>
                </a:r>
                <a:br>
                  <a:rPr lang="nl-NL" sz="2000" dirty="0" smtClean="0">
                    <a:solidFill>
                      <a:srgbClr val="FFFF00"/>
                    </a:solidFill>
                    <a:latin typeface="Century Schoolbook" pitchFamily="18" charset="0"/>
                    <a:cs typeface="Consolas" pitchFamily="49" charset="0"/>
                  </a:rPr>
                </a:br>
                <a:endParaRPr lang="nl-NL" sz="2000" dirty="0" smtClean="0">
                  <a:solidFill>
                    <a:srgbClr val="FFFF00"/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>
                  <a:buSzPct val="100000"/>
                  <a:buFont typeface="Arial" pitchFamily="34" charset="0"/>
                  <a:buBlip>
                    <a:blip r:embed="rId5"/>
                  </a:buBlip>
                </a:pPr>
                <a14:m>
                  <m:oMath xmlns:m="http://schemas.openxmlformats.org/officeDocument/2006/math"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𝑄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𝑟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 ×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  <a:cs typeface="Consolas" pitchFamily="49" charset="0"/>
                      </a:rPr>
                      <m:t>𝑉</m:t>
                    </m:r>
                  </m:oMath>
                </a14:m>
                <a:endParaRPr lang="nl-NL" sz="2000" b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ea typeface="Cambria Math"/>
                  <a:cs typeface="Consolas" pitchFamily="49" charset="0"/>
                </a:endParaRPr>
              </a:p>
              <a:p>
                <a:pPr>
                  <a:buSzPct val="100000"/>
                  <a:buFont typeface="Arial" pitchFamily="34" charset="0"/>
                  <a:buBlip>
                    <a:blip r:embed="rId5"/>
                  </a:buBlip>
                </a:pPr>
                <a:endParaRPr lang="nl-NL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>
                  <a:buSzPct val="100000"/>
                  <a:buBlip>
                    <a:blip r:embed="rId5"/>
                  </a:buBlip>
                </a:pPr>
                <a:r>
                  <a:rPr lang="nl-NL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entury Schoolbook" pitchFamily="18" charset="0"/>
                    <a:cs typeface="Consolas" pitchFamily="49" charset="0"/>
                  </a:rPr>
                  <a:t>Daarom zeggen we per liter of per m³ of per kg</a:t>
                </a:r>
                <a:endParaRPr lang="nl-NL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>
                  <a:buSzPct val="100000"/>
                  <a:buBlip>
                    <a:blip r:embed="rId5"/>
                  </a:buBlip>
                </a:pP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𝑄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=32 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𝑀𝐽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/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𝐿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 ×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  <a:cs typeface="Consolas" pitchFamily="49" charset="0"/>
                      </a:rPr>
                      <m:t>𝑎𝑎𝑛𝑡𝑎𝑙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  <a:cs typeface="Consolas" pitchFamily="49" charset="0"/>
                      </a:rPr>
                      <m:t> </m:t>
                    </m:r>
                    <m:r>
                      <a:rPr lang="nl-NL" sz="20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  <a:cs typeface="Consolas" pitchFamily="49" charset="0"/>
                      </a:rPr>
                      <m:t>𝐿</m:t>
                    </m:r>
                  </m:oMath>
                </a14:m>
                <a:endParaRPr lang="nl-NL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>
                  <a:buSzPct val="100000"/>
                  <a:buBlip>
                    <a:blip r:embed="rId5"/>
                  </a:buBlip>
                </a:pP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𝑄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=32 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𝑀𝐽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/</m:t>
                    </m:r>
                    <m:sSup>
                      <m:sSupPr>
                        <m:ctrlPr>
                          <a:rPr lang="nl-NL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  <m:t>𝑑𝑚</m:t>
                        </m:r>
                      </m:e>
                      <m:sup>
                        <m:r>
                          <a:rPr lang="nl-NL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  <m:t>3</m:t>
                        </m:r>
                      </m:sup>
                    </m:sSup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Consolas" pitchFamily="49" charset="0"/>
                      </a:rPr>
                      <m:t> ×</m:t>
                    </m:r>
                    <m:r>
                      <a:rPr lang="nl-NL" sz="20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  <a:cs typeface="Consolas" pitchFamily="49" charset="0"/>
                      </a:rPr>
                      <m:t>𝑎𝑎𝑛𝑡𝑎𝑙</m:t>
                    </m:r>
                    <m:sSup>
                      <m:sSupPr>
                        <m:ctrlPr>
                          <a:rPr lang="nl-NL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  <m:t> </m:t>
                        </m:r>
                        <m:r>
                          <a:rPr lang="nl-NL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  <m:t>𝑑𝑚</m:t>
                        </m:r>
                      </m:e>
                      <m:sup>
                        <m:r>
                          <a:rPr lang="nl-NL" sz="20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Consolas" pitchFamily="49" charset="0"/>
                          </a:rPr>
                          <m:t>3</m:t>
                        </m:r>
                      </m:sup>
                    </m:sSup>
                  </m:oMath>
                </a14:m>
                <a:endParaRPr lang="nl-NL" sz="2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>
                  <a:buSzPct val="100000"/>
                  <a:buBlip>
                    <a:blip r:embed="rId5"/>
                  </a:buBlip>
                </a:pPr>
                <a:endParaRPr lang="nl-NL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 marL="0" indent="0">
                  <a:buSzPct val="100000"/>
                  <a:buNone/>
                </a:pPr>
                <a:r>
                  <a:rPr lang="nl-NL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entury Schoolbook" pitchFamily="18" charset="0"/>
                    <a:cs typeface="Consolas" pitchFamily="49" charset="0"/>
                  </a:rPr>
                  <a:t>Vier flessen = 4L</a:t>
                </a:r>
              </a:p>
              <a:p>
                <a:pPr marL="0" indent="0">
                  <a:buSzPct val="100000"/>
                  <a:buNone/>
                </a:pPr>
                <a:r>
                  <a:rPr lang="nl-NL" sz="20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entury Schoolbook" pitchFamily="18" charset="0"/>
                    <a:cs typeface="Consolas" pitchFamily="49" charset="0"/>
                  </a:rPr>
                  <a:t>Een fles 32 MJ/L</a:t>
                </a:r>
                <a:endParaRPr lang="nl-NL" sz="36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  <a:p>
                <a:pPr marL="0" indent="0">
                  <a:buSzPct val="100000"/>
                  <a:buNone/>
                </a:pPr>
                <a:endParaRPr lang="nl-NL" sz="36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Schoolbook" pitchFamily="18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19" name="Tijdelijke aanduiding voor inhou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84784"/>
                <a:ext cx="8382000" cy="3394472"/>
              </a:xfrm>
              <a:prstGeom prst="rect">
                <a:avLst/>
              </a:prstGeom>
              <a:blipFill rotWithShape="1">
                <a:blip r:embed="rId6"/>
                <a:stretch>
                  <a:fillRect l="-727" t="-899" b="-102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/>
          <p:cNvSpPr txBox="1"/>
          <p:nvPr/>
        </p:nvSpPr>
        <p:spPr>
          <a:xfrm>
            <a:off x="6227846" y="3573016"/>
            <a:ext cx="26629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Q = ?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r = 32 MJ/L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V= 4L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Q = r x V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Q = 32 MJ/L x 4 L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Q = 128 MJ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energie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Janneke is aan het koken op de camping met butagas.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Ze merkt dat de aardappels veel sneller klaar zijn dan thuis. Hoe kan je dat verklaren?	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78984" y="4005064"/>
            <a:ext cx="787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Er zit meer energie in butagas dan aardgas waardoor het water sneller kookt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energie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Bereken de hoeveelheid warmte energie bij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 smtClean="0">
                <a:solidFill>
                  <a:srgbClr val="FFFF00"/>
                </a:solidFill>
              </a:rPr>
              <a:t>a)	het verbranden van 3 dm³ aardgas.</a:t>
            </a:r>
          </a:p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 smtClean="0">
                <a:solidFill>
                  <a:srgbClr val="FFFF00"/>
                </a:solidFill>
              </a:rPr>
              <a:t>b)	</a:t>
            </a:r>
            <a:r>
              <a:rPr lang="nl-NL" dirty="0">
                <a:solidFill>
                  <a:srgbClr val="FFFF00"/>
                </a:solidFill>
              </a:rPr>
              <a:t>het verbranden van </a:t>
            </a:r>
            <a:r>
              <a:rPr lang="nl-NL" dirty="0" smtClean="0">
                <a:solidFill>
                  <a:srgbClr val="FFFF00"/>
                </a:solidFill>
              </a:rPr>
              <a:t>3 dm³ butagas</a:t>
            </a:r>
            <a:endParaRPr lang="nl-NL" dirty="0">
              <a:solidFill>
                <a:srgbClr val="FFFF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</a:t>
              </a:r>
              <a:r>
                <a:rPr lang="nl-NL" sz="4400" dirty="0" smtClean="0">
                  <a:solidFill>
                    <a:srgbClr val="FFFF00"/>
                  </a:solidFill>
                </a:rPr>
                <a:t>energie Aardgas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Font typeface="Arial" charset="0"/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?</a:t>
                </a:r>
              </a:p>
              <a:p>
                <a:pPr marL="0" indent="0">
                  <a:buNone/>
                </a:pPr>
                <a:r>
                  <a:rPr lang="nl-NL" sz="2800" dirty="0" err="1" smtClean="0">
                    <a:solidFill>
                      <a:srgbClr val="FFFF00"/>
                    </a:solidFill>
                  </a:rPr>
                  <a:t>Verbr</a:t>
                </a:r>
                <a:r>
                  <a:rPr lang="nl-NL" sz="2800" dirty="0" smtClean="0">
                    <a:solidFill>
                      <a:srgbClr val="FFFF00"/>
                    </a:solidFill>
                  </a:rPr>
                  <a:t>. Warmte =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32</m:t>
                    </m:r>
                    <m:r>
                      <a:rPr lang="nl-NL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FF00"/>
                        </a:solidFill>
                        <a:latin typeface="Cambria Math"/>
                      </a:rPr>
                      <m:t>32</m:t>
                    </m:r>
                    <m:r>
                      <a:rPr lang="nl-NL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3 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𝑑𝑚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:r>
                  <a:rPr lang="nl-NL" dirty="0" err="1" smtClean="0">
                    <a:solidFill>
                      <a:srgbClr val="FFFF00"/>
                    </a:solidFill>
                  </a:rPr>
                  <a:t>Verb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 warmte x V</a:t>
                </a: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32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𝑑𝑚</m:t>
                            </m:r>
                          </m:e>
                          <m:sup>
                            <m: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l-NL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3 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𝑑𝑚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96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:endParaRPr lang="nl-NL" dirty="0" smtClean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  <a:blipFill rotWithShape="1">
                <a:blip r:embed="rId6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3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</a:t>
              </a:r>
              <a:r>
                <a:rPr lang="nl-NL" sz="4400" dirty="0" smtClean="0">
                  <a:solidFill>
                    <a:srgbClr val="FFFF00"/>
                  </a:solidFill>
                </a:rPr>
                <a:t>energie Butagas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Font typeface="Arial" charset="0"/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?</a:t>
                </a:r>
              </a:p>
              <a:p>
                <a:pPr marL="0" indent="0">
                  <a:buNone/>
                </a:pPr>
                <a:r>
                  <a:rPr lang="nl-NL" sz="3600" dirty="0" smtClean="0">
                    <a:solidFill>
                      <a:srgbClr val="FFFF00"/>
                    </a:solidFill>
                  </a:rPr>
                  <a:t>r</a:t>
                </a:r>
                <a:r>
                  <a:rPr lang="nl-NL" sz="1800" dirty="0" smtClean="0">
                    <a:solidFill>
                      <a:srgbClr val="FFFF00"/>
                    </a:solidFill>
                  </a:rPr>
                  <a:t>v</a:t>
                </a:r>
                <a:r>
                  <a:rPr lang="nl-NL" sz="2800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110</m:t>
                    </m:r>
                    <m:r>
                      <a:rPr lang="nl-NL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110</m:t>
                    </m:r>
                    <m:r>
                      <a:rPr lang="nl-NL" sz="28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3 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𝑑𝑚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:r>
                  <a:rPr lang="nl-NL" sz="4400" dirty="0">
                    <a:solidFill>
                      <a:srgbClr val="FFFF00"/>
                    </a:solidFill>
                  </a:rPr>
                  <a:t>r</a:t>
                </a:r>
                <a:r>
                  <a:rPr lang="nl-NL" sz="2400" dirty="0">
                    <a:solidFill>
                      <a:srgbClr val="FFFF00"/>
                    </a:solidFill>
                  </a:rPr>
                  <a:t>v</a:t>
                </a:r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 x V</a:t>
                </a: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110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f>
                      <m:fPr>
                        <m:type m:val="skw"/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𝑑𝑚</m:t>
                            </m:r>
                          </m:e>
                          <m:sup>
                            <m:r>
                              <a:rPr lang="nl-NL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l-NL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3 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𝑑𝑚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Q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330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:endParaRPr lang="nl-NL" dirty="0" smtClean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  <a:blipFill rotWithShape="1">
                <a:blip r:embed="rId6"/>
                <a:stretch>
                  <a:fillRect l="-2222" t="-1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</a:t>
              </a:r>
              <a:r>
                <a:rPr lang="nl-NL" sz="4400" dirty="0" smtClean="0">
                  <a:solidFill>
                    <a:srgbClr val="FFFF00"/>
                  </a:solidFill>
                </a:rPr>
                <a:t>energie Butagas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𝑎𝑎𝑟𝑑𝑔𝑎𝑠</m:t>
                        </m:r>
                      </m:sub>
                    </m:sSub>
                    <m:r>
                      <a:rPr lang="nl-NL" b="0" i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96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:endParaRPr lang="nl-NL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buFont typeface="Arial" charset="0"/>
                  <a:buNone/>
                </a:pPr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𝑏𝑢𝑡𝑎𝑔𝑎𝑠</m:t>
                        </m:r>
                      </m:sub>
                    </m:sSub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330</m:t>
                    </m:r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  <a:ea typeface="Cambria Math"/>
                  </a:rPr>
                  <a:t> </a:t>
                </a:r>
                <a:endParaRPr lang="nl-NL" dirty="0" smtClean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28800"/>
                <a:ext cx="8229600" cy="4525963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 smtClean="0">
                  <a:solidFill>
                    <a:srgbClr val="FFFF00"/>
                  </a:solidFill>
                </a:rPr>
                <a:t>Chemische energie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7546032" cy="4525963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Voorbeelden van chemische energie:</a:t>
            </a:r>
          </a:p>
          <a:p>
            <a:pPr>
              <a:buSzPct val="100000"/>
              <a:buBlip>
                <a:blip r:embed="rId5"/>
              </a:buBlip>
            </a:pPr>
            <a:endParaRPr lang="nl-NL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Eten</a:t>
            </a:r>
          </a:p>
          <a:p>
            <a:pPr>
              <a:buSzPct val="10000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Brommer rijden</a:t>
            </a:r>
          </a:p>
          <a:p>
            <a:pPr>
              <a:buSzPct val="10000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Auto rijden</a:t>
            </a:r>
          </a:p>
          <a:p>
            <a:pPr>
              <a:buSzPct val="10000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Openhaard</a:t>
            </a:r>
          </a:p>
          <a:p>
            <a:pPr>
              <a:buSzPct val="100000"/>
              <a:buBlip>
                <a:blip r:embed="rId5"/>
              </a:buBlip>
            </a:pPr>
            <a:r>
              <a:rPr lang="nl-NL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Bbq</a:t>
            </a:r>
            <a:endParaRPr lang="nl-NL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nl-NL" sz="2000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z="2000" dirty="0" smtClean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200151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5004048" y="2564903"/>
            <a:ext cx="25774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Kaars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Olielamp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CV-ketel</a:t>
            </a:r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koken</a:t>
            </a:r>
          </a:p>
          <a:p>
            <a:pPr>
              <a:buFont typeface="Arial" charset="0"/>
              <a:buNone/>
            </a:pPr>
            <a:endParaRPr lang="nl-NL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nl-NL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 smtClean="0">
                  <a:solidFill>
                    <a:srgbClr val="FFFF00"/>
                  </a:solidFill>
                </a:rPr>
                <a:t>Chemische energie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nl-NL" sz="2800" dirty="0" smtClean="0">
                <a:solidFill>
                  <a:srgbClr val="FFFF00"/>
                </a:solidFill>
              </a:rPr>
              <a:t>Chemische energie: </a:t>
            </a:r>
            <a:br>
              <a:rPr lang="nl-NL" sz="2800" dirty="0" smtClean="0">
                <a:solidFill>
                  <a:srgbClr val="FFFF00"/>
                </a:solidFill>
              </a:rPr>
            </a:br>
            <a:r>
              <a:rPr lang="nl-NL" sz="2800" dirty="0" smtClean="0">
                <a:solidFill>
                  <a:srgbClr val="FFFF00"/>
                </a:solidFill>
              </a:rPr>
              <a:t> 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 energie die vrij komt bij een chemische reactie.</a:t>
            </a:r>
          </a:p>
          <a:p>
            <a:pPr eaLnBrk="1" hangingPunct="1">
              <a:buFont typeface="Arial" charset="0"/>
              <a:buNone/>
            </a:pPr>
            <a:endParaRPr lang="nl-NL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z="2800" dirty="0" smtClean="0">
                <a:solidFill>
                  <a:srgbClr val="FFFF00"/>
                </a:solidFill>
              </a:rPr>
              <a:t>Chemische reactie: </a:t>
            </a:r>
            <a:br>
              <a:rPr lang="nl-NL" sz="2800" dirty="0" smtClean="0">
                <a:solidFill>
                  <a:srgbClr val="FFFF00"/>
                </a:solidFill>
              </a:rPr>
            </a:br>
            <a:r>
              <a:rPr lang="nl-NL" sz="2800" dirty="0" smtClean="0">
                <a:solidFill>
                  <a:srgbClr val="FFFF00"/>
                </a:solidFill>
              </a:rPr>
              <a:t> </a:t>
            </a:r>
            <a:r>
              <a:rPr lang="nl-N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Een reactie waarbij de stof veranderd.</a:t>
            </a:r>
          </a:p>
          <a:p>
            <a:pPr eaLnBrk="1" hangingPunct="1">
              <a:buFont typeface="Arial" charset="0"/>
              <a:buNone/>
            </a:pPr>
            <a:endParaRPr lang="nl-NL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nl-NL" sz="2800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sz="2800" dirty="0" smtClean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1" y="3772487"/>
            <a:ext cx="2580878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 smtClean="0">
                  <a:solidFill>
                    <a:srgbClr val="FFFF00"/>
                  </a:solidFill>
                </a:rPr>
                <a:t>Gevolg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0"/>
            <a:ext cx="7530509" cy="45259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914400" y="1628800"/>
            <a:ext cx="754603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Tijdens een chemische reactie kunnen de volgende energie soorten ontstaan: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Warmte energie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Bewegingsenergie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Geluid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Licht</a:t>
            </a:r>
          </a:p>
          <a:p>
            <a:pPr marL="0" indent="0">
              <a:buSzPct val="100000"/>
              <a:buNone/>
            </a:pPr>
            <a:endParaRPr lang="nl-NL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nl-NL" sz="2000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nl-NL" sz="2000" dirty="0" smtClean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1026" name="Picture 2" descr="https://encrypted-tbn0.gstatic.com/images?q=tbn:ANd9GcRlub1NcO2Q_B1ivKdPVdI6OCNd_my-zTy1ABo15OW5daKiav7tdQ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5" b="100000" l="0" r="100000">
                        <a14:foregroundMark x1="6875" y1="41776" x2="9375" y2="49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09" y="-1136"/>
            <a:ext cx="1156291" cy="219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encrypted-tbn1.gstatic.com/images?q=tbn:ANd9GcSToKxGv5P918MuWLOAP9B8bOPCmMv_4FNzKwBteXXhNcYHskomK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8" y="3573016"/>
            <a:ext cx="25050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woutertimmer.ruhosting.nl/Motoren/Plaatje_motortechniek_verbrandingsmo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3"/>
            <a:ext cx="165258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l-NL" sz="4400" dirty="0">
                  <a:solidFill>
                    <a:srgbClr val="FFFF00"/>
                  </a:solidFill>
                </a:rPr>
                <a:t>Warmte energie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Grootheid                                Eenheid</a:t>
            </a:r>
          </a:p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Warmte energie</a:t>
            </a:r>
            <a:r>
              <a:rPr lang="nl-NL" dirty="0" smtClean="0">
                <a:solidFill>
                  <a:srgbClr val="FFFF00"/>
                </a:solidFill>
              </a:rPr>
              <a:t>	  Q 	</a:t>
            </a:r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  	Joule  	 </a:t>
            </a:r>
            <a:r>
              <a:rPr lang="nl-NL" dirty="0" smtClean="0">
                <a:solidFill>
                  <a:srgbClr val="FFFF00"/>
                </a:solidFill>
              </a:rPr>
              <a:t>J</a:t>
            </a:r>
          </a:p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580878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" name="Tijdelijke aanduiding voor inhoud 8"/>
          <p:cNvSpPr txBox="1">
            <a:spLocks/>
          </p:cNvSpPr>
          <p:nvPr/>
        </p:nvSpPr>
        <p:spPr>
          <a:xfrm>
            <a:off x="762000" y="1484784"/>
            <a:ext cx="8382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In een boterham zit een vaste hoeveelheid energie.</a:t>
            </a:r>
            <a:b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</a:br>
            <a:endParaRPr lang="nl-NL" sz="3600" dirty="0" smtClean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Een liter benzine zit een vaste hoeveelheid energie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3600" dirty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In een kaars zit een vaste hoeveelheid energie</a:t>
            </a: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" name="Tijdelijke aanduiding voor inhoud 8"/>
          <p:cNvSpPr txBox="1">
            <a:spLocks/>
          </p:cNvSpPr>
          <p:nvPr/>
        </p:nvSpPr>
        <p:spPr>
          <a:xfrm>
            <a:off x="762000" y="1484784"/>
            <a:ext cx="83820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We spreken dan over het aantal:</a:t>
            </a:r>
            <a:b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</a:b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 		J / boterham.</a:t>
            </a:r>
            <a:b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</a:b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		J / Liter </a:t>
            </a:r>
            <a:b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</a:b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		J / kaars</a:t>
            </a:r>
            <a:b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</a:b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		J / kg</a:t>
            </a:r>
          </a:p>
          <a:p>
            <a:pPr marL="0" indent="0">
              <a:buSzPct val="100000"/>
              <a:buNone/>
            </a:pPr>
            <a:endParaRPr lang="nl-NL" sz="3600" dirty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" name="Tijdelijke aanduiding voor inhoud 8"/>
          <p:cNvSpPr txBox="1">
            <a:spLocks/>
          </p:cNvSpPr>
          <p:nvPr/>
        </p:nvSpPr>
        <p:spPr>
          <a:xfrm>
            <a:off x="762000" y="1484784"/>
            <a:ext cx="8382000" cy="256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In een fles petroleum zit </a:t>
            </a:r>
            <a:r>
              <a:rPr lang="nl-NL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32 MJ</a:t>
            </a:r>
            <a:endParaRPr lang="nl-NL" sz="3600" dirty="0" smtClean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Anders gezegd </a:t>
            </a:r>
            <a:r>
              <a:rPr lang="nl-NL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nl-NL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MJ/fles</a:t>
            </a:r>
          </a:p>
          <a:p>
            <a:pPr>
              <a:buSzPct val="100000"/>
              <a:buBlip>
                <a:blip r:embed="rId5"/>
              </a:buBlip>
            </a:pPr>
            <a:endParaRPr lang="nl-NL" sz="3600" dirty="0" smtClean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3600" dirty="0">
              <a:solidFill>
                <a:srgbClr val="FFFF00"/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  <a:p>
            <a:pPr marL="0" indent="0">
              <a:buSzPct val="100000"/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Consolas" pitchFamily="49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2843808" y="4077072"/>
            <a:ext cx="3929608" cy="22762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800" dirty="0" smtClean="0"/>
          </a:p>
        </p:txBody>
      </p:sp>
      <p:pic>
        <p:nvPicPr>
          <p:cNvPr id="1026" name="Picture 2" descr="http://www.olielampen.nl/media/catalog/product/cache/1/image/c491c4c1df62057c0592c0e8c64b16a0/2/6/26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54" y="4045444"/>
            <a:ext cx="1658328" cy="22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olielampen.nl/media/catalog/product/cache/1/image/c491c4c1df62057c0592c0e8c64b16a0/2/6/26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068780"/>
            <a:ext cx="1658328" cy="22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olielampen.nl/media/catalog/product/cache/1/image/c491c4c1df62057c0592c0e8c64b16a0/2/6/26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64" y="4057965"/>
            <a:ext cx="1658328" cy="22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olielampen.nl/media/catalog/product/cache/1/image/c491c4c1df62057c0592c0e8c64b16a0/2/6/26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06" y="4050226"/>
            <a:ext cx="1658328" cy="22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58015"/>
              </p:ext>
            </p:extLst>
          </p:nvPr>
        </p:nvGraphicFramePr>
        <p:xfrm>
          <a:off x="1187625" y="2924944"/>
          <a:ext cx="65847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224136"/>
                <a:gridCol w="1224136"/>
                <a:gridCol w="1224136"/>
                <a:gridCol w="104016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Aantal</a:t>
                      </a:r>
                      <a:r>
                        <a:rPr lang="nl-NL" baseline="0" dirty="0" smtClean="0"/>
                        <a:t> flessen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Q</a:t>
                      </a:r>
                      <a:r>
                        <a:rPr lang="nl-NL" baseline="0" dirty="0" smtClean="0"/>
                        <a:t> in MJ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4621530" y="2886035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nl-NL" sz="2400" dirty="0" smtClean="0">
                <a:solidFill>
                  <a:srgbClr val="7030A0"/>
                </a:solidFill>
              </a:rPr>
              <a:t>64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868144" y="2886034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nl-NL" sz="2400" dirty="0" smtClean="0">
                <a:solidFill>
                  <a:srgbClr val="7030A0"/>
                </a:solidFill>
              </a:rPr>
              <a:t>96</a:t>
            </a:r>
            <a:endParaRPr lang="nl-NL" sz="2400" dirty="0">
              <a:solidFill>
                <a:srgbClr val="7030A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876256" y="2884297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nl-NL" sz="2400" dirty="0" smtClean="0">
                <a:solidFill>
                  <a:srgbClr val="7030A0"/>
                </a:solidFill>
              </a:rPr>
              <a:t>128</a:t>
            </a:r>
            <a:endParaRPr lang="nl-NL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Over Betuwe College">
            <a:hlinkClick r:id="rId2" tooltip="Over Betuwe Colle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7200"/>
            <a:ext cx="361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400" dirty="0" smtClean="0">
                  <a:solidFill>
                    <a:srgbClr val="FFFF00"/>
                  </a:solidFill>
                </a:rPr>
                <a:t>verbrandingswarmte</a:t>
              </a:r>
              <a:endParaRPr lang="nl-NL" sz="4400" dirty="0">
                <a:solidFill>
                  <a:srgbClr val="FFFF00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1" name="AutoShape 4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0" y="-4857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QDxAPDxQQFRUPFA8XFRAPFBAVEhEVFhAVFBYRFRIXGyweFxwkGRYUHzIkIzMrLDEsFR4zNTwqQSYrLSkBCQoKDgwOGg8PFzMgHSQyLCk1NS01NTU1KTMzLy8sLC0pNi8pNSwyLDUtKzUsNSkwLS41LTYxKTUsLCw0LCwvLP/AABEIAGgAoAMBIgACEQEDEQH/xAAbAAEAAwEBAQEAAAAAAAAAAAAAAQUGBAMHAv/EADoQAAIBAgQCBQgIBwAAAAAAAAECAAMRBAUSITFBE1FxgaEGByIyQlJhwRQjYpGx0eHwFSQzcoKSov/EABoBAQACAwEAAAAAAAAAAAAAAAACBAEDBQb/xAAvEQACAQMACAQFBQAAAAAAAAAAAQIDBBEFEiEiMUFRYRMUMnFCkaHB8CNSgbHh/9oADAMBAAIRAxEAPwD7jERAEReIAiIgCIiAIiIAiIgCIiAIiIAiIgCIiAIkRABM40zamTpJsd/WBE7JU5rlOs609bmPe/WUL6dxThr0EpNcV1XY1zcksxRahpN5n8rxjU3FJ72O1m9kztwpP0qqLmwFwLmwvbl980W+ko1oxai029Vro8ZMRqqSRZyZETrG0mJEQCYkRAJiREAmJEQCYkRAJiREAmREQBOLNc4pYZOkruFHLrY9QHEzn8os9TB0GrPueCJzdjwHz7p85y7JcTm1Vq9VrJexqNfSPsU1/fxnQtbRVIurVlqwX17I6llYqrF1q0tWmufXsi2zTzngm1CiCBwat+OgfnK1fOXiQxbRh7nj6Db9+q82eXeQGEojdOkPvVTfwG0sG8mMKRY4ej3Io8RLPj6Pg8Ro57svK70ZT3Y0HLuzI5d51LkDE0rD36JJ/wCG/ObbLM2pYlOkouGHw4g9RHEGZrN/NpQqAnDk0m5DdkPap3HdMMrYjK8VzVhxHFKq38R4ibfLWt3F+XerLozZ5Oyvot2j1Z9HzPtV4ldkecJi6C1qfPYrzVuamWF5wpxcG4y2NHm5wlCTjJYaJiReTI5IiIiZAiTEAiIiAIiIBw4zNlpnT6ze6vzMmnTqPu50g+wnHvY/KU1fKaqsSAW3vqX8Z1U8xrrs1Mm3Oxv4TzFPSFR1ZeahKK5JJ4/nBVVR531gyXlQjY7NKWCBOijYH4banbttYT6HhMItJFp0wFVAAFHICZvCVqYxVWrTor05H1lmYsAbcV9ngJbfTq54UrdpnobjTNGcIU4RliK/a+PN8Dq3d7GpCnSimoxXTi+bLSJV/wAy3uLJ/hlRv6lVuxdvGVVeTl6KUn77P7KGu3wR31a6ruxA7SJSeVGRpjsMQti6gtTce8PZv1HhLKllNNd9Nz1tuZ1gWFpbtqteE1UliOOm03UatSlNVI7Gj5h5s8xKYmphmvaspOnqdP0v9wn0Rsppnjq/2b85k8H5MDDZhUxb1UC66jJSQEudfvchuTL6pmFWttRUge9z+/gJnTl9ZVK2UteTS2JZeS9pi4oVq+vT25Sz7nJmVMUnC02bhvudj2y2yao7U71L8dieJE8cHkYB1VDqPVy/WWoE4WjrGrCs689xPhFfc49OnJS1ns7Hi+MQOELoGbgpZQx7BxMLjkLmmHQsOKBl1D/G95kcbgyVxlBqNRq9aqxp1QhK2JHRuKvshB+B655rgKpxh0q1xiarXNOygGjpFXpee/s737p61W8WvUddWsGs635sNmmMRmKKyFl4oGBYdo4iRTxyMxRXQsvFQylh2gG4lL5LaUppSNF0qolqjPTIu1xqPS2s1zvx3lHSwdYV2akjF0q45lDU9KrqVtD9L7VzYadxv8JBUU3JZ4EI28XKUc4x9TeXi8xuDGJZKY6Wv6dWgH9B1emNLdJ6T8ibcNhygLikTUGxDE08eLNvbRfoSBb1uo84dvj4kHapfGjZ3nnXrqis7kBVBJY7ADrJmSOHxKliKmJOg4NlB4MXYCtcW3AHLlcznxCYmpTxa1GqElMSOh6OpY+l9WUb1eFuG5vvJRt036lgzG1TfrWNhuYkyJUKRS0MhKY+pi1YWq0grU7G5YEelfsA8ZdCIkpTc8Z9ic6kp4cuSwfirVCgsxAA5mcbZwns6m/sUmdzLfj4wFlarGrJ7kkl7Z+5qeeTK5sbVb1KVvi5+U8cRhqmlnr1QqKCW07WA3O8tatQKCzEADckmwA6yZjM2x1TNG+i4O4oA/XYm3otY+onX+++NLRnjy/WqNx57cJfLHyN9va+NLee6uL6f70R5+Q7vi6tau4HQpdUQgbkm9yeZC272+E3IE5csy1MPSSjSFlQbdZ6yesmddpalToxk/Agox7EridOdRulHVjyQiImDQLRaTIgCLREAREQBFoiATERAEREAREQDhzTJ6WJCrWUsEN9OpgpP2gD6Q7Z00KCooRAFVdgqgADsAnrEk5NrGdhJzk1q52CIiRIiIiAIiIAiIgCIiAIiIAiIgCIiAIiIAiIgCIiAIiIAiIgCIiAIiIAiIgH/9k="/>
          <p:cNvSpPr>
            <a:spLocks noChangeAspect="1" noChangeArrowheads="1"/>
          </p:cNvSpPr>
          <p:nvPr/>
        </p:nvSpPr>
        <p:spPr bwMode="auto">
          <a:xfrm>
            <a:off x="152400" y="-333375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8"/>
          <p:cNvSpPr txBox="1">
            <a:spLocks/>
          </p:cNvSpPr>
          <p:nvPr/>
        </p:nvSpPr>
        <p:spPr>
          <a:xfrm>
            <a:off x="3131840" y="1741289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nl-NL" sz="1400" dirty="0" smtClean="0">
              <a:latin typeface="Copperplate Gothic Bold" pitchFamily="34" charset="0"/>
              <a:cs typeface="Consolas" pitchFamily="49" charset="0"/>
            </a:endParaRP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endParaRPr lang="nl-NL" sz="1800" dirty="0">
              <a:latin typeface="Copperplate Gothic Bold" pitchFamily="34" charset="0"/>
              <a:cs typeface="Consolas" pitchFamily="49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" name="Tijdelijke aanduiding voor inhoud 8"/>
          <p:cNvSpPr txBox="1">
            <a:spLocks/>
          </p:cNvSpPr>
          <p:nvPr/>
        </p:nvSpPr>
        <p:spPr>
          <a:xfrm>
            <a:off x="762000" y="1484784"/>
            <a:ext cx="83820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rgbClr val="FFFF00"/>
                </a:solidFill>
                <a:latin typeface="Century Schoolbook" pitchFamily="18" charset="0"/>
                <a:cs typeface="Consolas" pitchFamily="49" charset="0"/>
              </a:rPr>
              <a:t>Dit is onhandig omdat je niet weet welke boterham, hoe dik de kaars is enz.</a:t>
            </a:r>
          </a:p>
          <a:p>
            <a:pPr>
              <a:buSzPct val="100000"/>
              <a:buFont typeface="Arial" pitchFamily="34" charset="0"/>
              <a:buBlip>
                <a:blip r:embed="rId5"/>
              </a:buBlip>
            </a:pP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Daarom word altijd gesproken over</a:t>
            </a:r>
          </a:p>
          <a:p>
            <a:pPr marL="446088" indent="0">
              <a:buSzPct val="100000"/>
              <a:buNone/>
            </a:pP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Consolas" pitchFamily="49" charset="0"/>
              </a:rPr>
              <a:t>J / hoeveelheid (m³ of kg) van een bepaalde stof.</a:t>
            </a:r>
          </a:p>
        </p:txBody>
      </p:sp>
    </p:spTree>
    <p:extLst>
      <p:ext uri="{BB962C8B-B14F-4D97-AF65-F5344CB8AC3E}">
        <p14:creationId xmlns:p14="http://schemas.microsoft.com/office/powerpoint/2010/main" val="24589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 sz="4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441</Words>
  <Application>Microsoft Office PowerPoint</Application>
  <PresentationFormat>Diavoorstelling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Over Betuwe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Tomassen</dc:creator>
  <cp:lastModifiedBy>Wim Tomassen</cp:lastModifiedBy>
  <cp:revision>83</cp:revision>
  <dcterms:created xsi:type="dcterms:W3CDTF">2012-11-17T11:22:06Z</dcterms:created>
  <dcterms:modified xsi:type="dcterms:W3CDTF">2014-04-23T08:54:11Z</dcterms:modified>
</cp:coreProperties>
</file>