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2" r:id="rId7"/>
    <p:sldId id="29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sen" initials="W.T.N.G.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10-12-2012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8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13" Type="http://schemas.openxmlformats.org/officeDocument/2006/relationships/image" Target="../media/image15.wmf"/><Relationship Id="rId3" Type="http://schemas.openxmlformats.org/officeDocument/2006/relationships/control" Target="../activeX/activeX2.xml"/><Relationship Id="rId7" Type="http://schemas.openxmlformats.org/officeDocument/2006/relationships/image" Target="../media/image1.png"/><Relationship Id="rId12" Type="http://schemas.openxmlformats.org/officeDocument/2006/relationships/image" Target="../media/image1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obc-bemmel.nl/" TargetMode="External"/><Relationship Id="rId11" Type="http://schemas.openxmlformats.org/officeDocument/2006/relationships/image" Target="../media/image13.png"/><Relationship Id="rId5" Type="http://schemas.openxmlformats.org/officeDocument/2006/relationships/slideLayout" Target="../slideLayouts/slideLayout2.xml"/><Relationship Id="rId10" Type="http://schemas.microsoft.com/office/2007/relationships/hdphoto" Target="../media/hdphoto1.wdp"/><Relationship Id="rId4" Type="http://schemas.openxmlformats.org/officeDocument/2006/relationships/control" Target="../activeX/activeX3.xml"/><Relationship Id="rId9" Type="http://schemas.openxmlformats.org/officeDocument/2006/relationships/image" Target="../media/image12.png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Rendement 1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3600" dirty="0">
                  <a:solidFill>
                    <a:schemeClr val="bg2"/>
                  </a:solidFill>
                </a:rPr>
                <a:t>Er zijn minimaal drie energievormen bij </a:t>
              </a:r>
              <a:r>
                <a:rPr lang="nl-NL" sz="3600" dirty="0" smtClean="0">
                  <a:solidFill>
                    <a:schemeClr val="bg2"/>
                  </a:solidFill>
                </a:rPr>
                <a:t>energieomzetting.</a:t>
              </a:r>
              <a:endParaRPr lang="nl-NL" sz="3600" dirty="0">
                <a:solidFill>
                  <a:schemeClr val="bg2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1741289"/>
            <a:ext cx="8229600" cy="273900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De toegevoerde energie</a:t>
            </a:r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nl-NL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nl-NL" sz="1600" dirty="0" smtClean="0">
                <a:solidFill>
                  <a:schemeClr val="bg2"/>
                </a:solidFill>
              </a:rPr>
              <a:t>De energie die nodig is om het apparaat te laten werken</a:t>
            </a:r>
            <a:endParaRPr lang="nl-NL" sz="4000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De nuttige energie</a:t>
            </a:r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nl-NL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nl-NL" sz="1600" dirty="0" smtClean="0">
                <a:solidFill>
                  <a:schemeClr val="bg2"/>
                </a:solidFill>
              </a:rPr>
              <a:t>De energie vorm die je uit het apparaat wil hebben</a:t>
            </a:r>
            <a:endParaRPr lang="nl-NL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De niet nuttige energie</a:t>
            </a:r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nl-NL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nl-NL" sz="1600" dirty="0" smtClean="0">
                <a:solidFill>
                  <a:schemeClr val="bg2"/>
                </a:solidFill>
              </a:rPr>
              <a:t>De overige energie die niet gewenst is.</a:t>
            </a: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3600" dirty="0" smtClean="0">
                  <a:solidFill>
                    <a:schemeClr val="bg2"/>
                  </a:solidFill>
                </a:rPr>
                <a:t>Nuttige energie</a:t>
              </a:r>
              <a:endParaRPr lang="nl-NL" sz="3600" dirty="0">
                <a:solidFill>
                  <a:schemeClr val="bg2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ijdelijke aanduiding voor inhoud 2"/>
          <p:cNvSpPr txBox="1">
            <a:spLocks/>
          </p:cNvSpPr>
          <p:nvPr/>
        </p:nvSpPr>
        <p:spPr>
          <a:xfrm>
            <a:off x="769620" y="1140733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nl-NL" dirty="0" smtClean="0">
                <a:solidFill>
                  <a:schemeClr val="bg2"/>
                </a:solidFill>
              </a:rPr>
              <a:t>Wat wil ik hebben: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Beweging.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Warmte.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Straling.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Licht</a:t>
            </a:r>
            <a:r>
              <a:rPr lang="nl-NL" dirty="0" smtClean="0">
                <a:solidFill>
                  <a:schemeClr val="bg2"/>
                </a:solidFill>
              </a:rPr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Geluid.</a:t>
            </a:r>
            <a:endParaRPr lang="nl-NL" dirty="0" smtClean="0">
              <a:solidFill>
                <a:schemeClr val="bg2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nl-NL" dirty="0" smtClean="0">
                <a:solidFill>
                  <a:schemeClr val="bg2"/>
                </a:solidFill>
              </a:rPr>
              <a:t>Elektriciteit.</a:t>
            </a:r>
            <a:endParaRPr lang="nl-NL" dirty="0">
              <a:solidFill>
                <a:schemeClr val="bg2"/>
              </a:solidFill>
            </a:endParaRPr>
          </a:p>
        </p:txBody>
      </p:sp>
      <p:pic>
        <p:nvPicPr>
          <p:cNvPr id="17" name="Picture 8" descr="https://encrypted-tbn0.gstatic.com/images?q=tbn:ANd9GcSj6DQ9n-A48rmDqXbPSrGZ9kkOdHn9hEidsneSw8p4GqRr8R0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04" y="1752599"/>
            <a:ext cx="2705100" cy="16859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encrypted-tbn2.gstatic.com/images?q=tbn:ANd9GcQd0i1Dcu3J7BhxlUeXS4jgMShmZf7jj-8d42ldoUHDjlb2WG2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11736"/>
            <a:ext cx="2657475" cy="17240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encrypted-tbn0.gstatic.com/images?q=tbn:ANd9GcT9ejCxw1E4a5Z4AH7zb9kFD0MS33wqE_CK8FJy4VyJFRnTZUJ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791" y="4277156"/>
            <a:ext cx="2619375" cy="17430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3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3600" dirty="0" smtClean="0">
                  <a:solidFill>
                    <a:schemeClr val="bg2"/>
                  </a:solidFill>
                </a:rPr>
                <a:t>Niet nuttige energie</a:t>
              </a:r>
              <a:endParaRPr lang="nl-NL" sz="3600" dirty="0">
                <a:solidFill>
                  <a:schemeClr val="bg2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7" name="Picture 8" descr="https://encrypted-tbn0.gstatic.com/images?q=tbn:ANd9GcSj6DQ9n-A48rmDqXbPSrGZ9kkOdHn9hEidsneSw8p4GqRr8R0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04" y="1752599"/>
            <a:ext cx="2705100" cy="16859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encrypted-tbn2.gstatic.com/images?q=tbn:ANd9GcQd0i1Dcu3J7BhxlUeXS4jgMShmZf7jj-8d42ldoUHDjlb2WG2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11736"/>
            <a:ext cx="2657475" cy="17240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encrypted-tbn0.gstatic.com/images?q=tbn:ANd9GcT9ejCxw1E4a5Z4AH7zb9kFD0MS33wqE_CK8FJy4VyJFRnTZUJ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791" y="4277156"/>
            <a:ext cx="2619375" cy="17430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jdelijke aanduiding voor inhoud 2"/>
          <p:cNvSpPr>
            <a:spLocks noGrp="1"/>
          </p:cNvSpPr>
          <p:nvPr>
            <p:ph idx="1"/>
          </p:nvPr>
        </p:nvSpPr>
        <p:spPr>
          <a:xfrm>
            <a:off x="884704" y="1419225"/>
            <a:ext cx="8229600" cy="4495800"/>
          </a:xfrm>
        </p:spPr>
        <p:txBody>
          <a:bodyPr/>
          <a:lstStyle/>
          <a:p>
            <a:pPr>
              <a:buNone/>
            </a:pPr>
            <a:r>
              <a:rPr lang="nl-NL" dirty="0" smtClean="0">
                <a:solidFill>
                  <a:schemeClr val="bg2"/>
                </a:solidFill>
              </a:rPr>
              <a:t>Wat heb ik niet nodig:</a:t>
            </a:r>
          </a:p>
          <a:p>
            <a:pPr>
              <a:buNone/>
            </a:pPr>
            <a:endParaRPr lang="nl-NL" dirty="0" smtClean="0"/>
          </a:p>
          <a:p>
            <a:pPr lvl="1">
              <a:buNone/>
            </a:pPr>
            <a:r>
              <a:rPr lang="nl-NL" dirty="0" smtClean="0">
                <a:solidFill>
                  <a:schemeClr val="bg2"/>
                </a:solidFill>
              </a:rPr>
              <a:t>Bijna altijd: </a:t>
            </a:r>
            <a:r>
              <a:rPr lang="nl-NL" sz="4400" dirty="0" smtClean="0">
                <a:solidFill>
                  <a:srgbClr val="FF0000"/>
                </a:solidFill>
              </a:rPr>
              <a:t>warmte.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3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Rendement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Het rendement is het percentage nuttige energie.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Laag rendement     hoger rendement</a:t>
            </a: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124" name="Picture 4" descr="https://encrypted-tbn0.gstatic.com/images?q=tbn:ANd9GcSr_QcQEtf-GwFyt_qOy7JaM3MuKO4oTe_npBg-pFEBiNhzz7w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544" y="2897387"/>
            <a:ext cx="3598912" cy="24477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0.gstatic.com/images?q=tbn:ANd9GcRo4z0o-FRGuLr4D1Y2P19BZAWXMAEKncZN989DtCjVVjLN9twnIQ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4121282"/>
            <a:ext cx="2143125" cy="21431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encrypted-tbn0.gstatic.com/images?q=tbn:ANd9GcSj6DQ9n-A48rmDqXbPSrGZ9kkOdHn9hEidsneSw8p4GqRr8R0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92" y="4595323"/>
            <a:ext cx="2705100" cy="16859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0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6" tooltip="Over Betuwe College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Het energie schema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" name="Tijdelijke aanduiding voor inhoud 2"/>
          <p:cNvSpPr>
            <a:spLocks noGrp="1"/>
          </p:cNvSpPr>
          <p:nvPr>
            <p:ph idx="1"/>
          </p:nvPr>
        </p:nvSpPr>
        <p:spPr>
          <a:xfrm>
            <a:off x="1156612" y="1983140"/>
            <a:ext cx="8229600" cy="449580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9810" l="16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35" y="1114425"/>
            <a:ext cx="4547021" cy="393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24" y="3235876"/>
            <a:ext cx="2482230" cy="2325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3089" name="Label6" r:id="rId2" imgW="2305080" imgH="933480"/>
        </mc:Choice>
        <mc:Fallback>
          <p:control name="Label6" r:id="rId2" imgW="2305080" imgH="933480">
            <p:pic>
              <p:nvPicPr>
                <p:cNvPr id="0" name="Label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1844675"/>
                  <a:ext cx="2303462" cy="936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0" name="Label7" r:id="rId3" imgW="2619360" imgH="771480"/>
        </mc:Choice>
        <mc:Fallback>
          <p:control name="Label7" r:id="rId3" imgW="2619360" imgH="771480">
            <p:pic>
              <p:nvPicPr>
                <p:cNvPr id="0" name="Label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24625" y="1196975"/>
                  <a:ext cx="2619375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1" name="Label8" r:id="rId4" imgW="2619360" imgH="1028880"/>
        </mc:Choice>
        <mc:Fallback>
          <p:control name="Label8" r:id="rId4" imgW="2619360" imgH="1028880">
            <p:pic>
              <p:nvPicPr>
                <p:cNvPr id="0" name="Label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24625" y="3284538"/>
                  <a:ext cx="2619375" cy="10287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988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5575" y="559319"/>
            <a:ext cx="891986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nl-NL" dirty="0" smtClean="0"/>
              <a:t>                  </a:t>
            </a:r>
            <a:br>
              <a:rPr lang="nl-NL" dirty="0" smtClean="0"/>
            </a:br>
            <a:r>
              <a:rPr lang="nl-NL" dirty="0" smtClean="0">
                <a:solidFill>
                  <a:srgbClr val="FFFF00"/>
                </a:solidFill>
              </a:rPr>
              <a:t>  Vermogen                 Energie</a:t>
            </a:r>
          </a:p>
        </p:txBody>
      </p:sp>
      <p:grpSp>
        <p:nvGrpSpPr>
          <p:cNvPr id="3" name="Groep 2"/>
          <p:cNvGrpSpPr/>
          <p:nvPr/>
        </p:nvGrpSpPr>
        <p:grpSpPr>
          <a:xfrm>
            <a:off x="911783" y="3689768"/>
            <a:ext cx="8700777" cy="1921524"/>
            <a:chOff x="222844" y="3175073"/>
            <a:chExt cx="9144000" cy="1921524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flipV="1">
              <a:off x="334965" y="3270680"/>
              <a:ext cx="2870361" cy="635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29" name="Line 6"/>
            <p:cNvSpPr>
              <a:spLocks noChangeShapeType="1"/>
            </p:cNvSpPr>
            <p:nvPr/>
          </p:nvSpPr>
          <p:spPr bwMode="auto">
            <a:xfrm>
              <a:off x="334965" y="3901853"/>
              <a:ext cx="1259855" cy="902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0" name="Line 7"/>
            <p:cNvSpPr>
              <a:spLocks noChangeShapeType="1"/>
            </p:cNvSpPr>
            <p:nvPr/>
          </p:nvSpPr>
          <p:spPr bwMode="auto">
            <a:xfrm>
              <a:off x="2273839" y="3737319"/>
              <a:ext cx="936624" cy="1114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1" name="Line 8"/>
            <p:cNvSpPr>
              <a:spLocks noChangeShapeType="1"/>
            </p:cNvSpPr>
            <p:nvPr/>
          </p:nvSpPr>
          <p:spPr bwMode="auto">
            <a:xfrm>
              <a:off x="1588941" y="3901853"/>
              <a:ext cx="834256" cy="88099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2" name="Line 9"/>
            <p:cNvSpPr>
              <a:spLocks noChangeShapeType="1"/>
            </p:cNvSpPr>
            <p:nvPr/>
          </p:nvSpPr>
          <p:spPr bwMode="auto">
            <a:xfrm>
              <a:off x="2273839" y="3729462"/>
              <a:ext cx="571638" cy="57525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3" name="Text Box 10"/>
            <p:cNvSpPr txBox="1">
              <a:spLocks noChangeArrowheads="1"/>
            </p:cNvSpPr>
            <p:nvPr/>
          </p:nvSpPr>
          <p:spPr bwMode="auto">
            <a:xfrm>
              <a:off x="628826" y="3257913"/>
              <a:ext cx="96011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P</a:t>
              </a:r>
              <a:r>
                <a:rPr lang="nl-NL" sz="1600" dirty="0" smtClean="0">
                  <a:solidFill>
                    <a:srgbClr val="FFFFFF"/>
                  </a:solidFill>
                </a:rPr>
                <a:t>toe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2341329" y="3175073"/>
              <a:ext cx="123399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P</a:t>
              </a:r>
              <a:r>
                <a:rPr lang="nl-NL" sz="1600" dirty="0" smtClean="0">
                  <a:solidFill>
                    <a:srgbClr val="FFFFFF"/>
                  </a:solidFill>
                </a:rPr>
                <a:t>nuttig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 rot="2849607">
              <a:off x="1746080" y="4066258"/>
              <a:ext cx="1337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2800" dirty="0">
                  <a:solidFill>
                    <a:srgbClr val="FFFFFF"/>
                  </a:solidFill>
                </a:rPr>
                <a:t>P</a:t>
              </a:r>
              <a:r>
                <a:rPr lang="nl-NL" sz="1400" dirty="0" smtClean="0">
                  <a:solidFill>
                    <a:srgbClr val="FFFFFF"/>
                  </a:solidFill>
                </a:rPr>
                <a:t>ongewenst</a:t>
              </a:r>
              <a:endParaRPr lang="nl-NL" sz="1400" dirty="0">
                <a:solidFill>
                  <a:srgbClr val="FFFFFF"/>
                </a:solidFill>
              </a:endParaRPr>
            </a:p>
          </p:txBody>
        </p:sp>
        <p:sp>
          <p:nvSpPr>
            <p:cNvPr id="1036" name="Rectangle 19"/>
            <p:cNvSpPr>
              <a:spLocks noChangeArrowheads="1"/>
            </p:cNvSpPr>
            <p:nvPr/>
          </p:nvSpPr>
          <p:spPr bwMode="auto">
            <a:xfrm>
              <a:off x="222844" y="5096597"/>
              <a:ext cx="9144000" cy="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7" name="Line 20"/>
            <p:cNvSpPr>
              <a:spLocks noChangeShapeType="1"/>
            </p:cNvSpPr>
            <p:nvPr/>
          </p:nvSpPr>
          <p:spPr bwMode="auto">
            <a:xfrm>
              <a:off x="3203331" y="3257913"/>
              <a:ext cx="299986" cy="20954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8" name="Line 21"/>
            <p:cNvSpPr>
              <a:spLocks noChangeShapeType="1"/>
            </p:cNvSpPr>
            <p:nvPr/>
          </p:nvSpPr>
          <p:spPr bwMode="auto">
            <a:xfrm flipH="1">
              <a:off x="3205325" y="3467461"/>
              <a:ext cx="297991" cy="29238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39" name="Line 22"/>
            <p:cNvSpPr>
              <a:spLocks noChangeShapeType="1"/>
            </p:cNvSpPr>
            <p:nvPr/>
          </p:nvSpPr>
          <p:spPr bwMode="auto">
            <a:xfrm>
              <a:off x="334965" y="3260860"/>
              <a:ext cx="360039" cy="352794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040" name="Line 23"/>
            <p:cNvSpPr>
              <a:spLocks noChangeShapeType="1"/>
            </p:cNvSpPr>
            <p:nvPr/>
          </p:nvSpPr>
          <p:spPr bwMode="auto">
            <a:xfrm flipH="1">
              <a:off x="334964" y="3613654"/>
              <a:ext cx="360040" cy="2882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 flipV="1">
              <a:off x="5524784" y="3318306"/>
              <a:ext cx="2870361" cy="635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5524784" y="3949479"/>
              <a:ext cx="1259855" cy="902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7463658" y="3784945"/>
              <a:ext cx="936624" cy="1114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6778760" y="3949479"/>
              <a:ext cx="834256" cy="88099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5" name="Line 9"/>
            <p:cNvSpPr>
              <a:spLocks noChangeShapeType="1"/>
            </p:cNvSpPr>
            <p:nvPr/>
          </p:nvSpPr>
          <p:spPr bwMode="auto">
            <a:xfrm>
              <a:off x="7463658" y="3777088"/>
              <a:ext cx="571638" cy="57525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5818645" y="3305539"/>
              <a:ext cx="96011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E</a:t>
              </a:r>
              <a:r>
                <a:rPr lang="nl-NL" sz="1600" dirty="0" smtClean="0">
                  <a:solidFill>
                    <a:srgbClr val="FFFFFF"/>
                  </a:solidFill>
                </a:rPr>
                <a:t>toe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37" name="Text Box 13"/>
            <p:cNvSpPr txBox="1">
              <a:spLocks noChangeArrowheads="1"/>
            </p:cNvSpPr>
            <p:nvPr/>
          </p:nvSpPr>
          <p:spPr bwMode="auto">
            <a:xfrm>
              <a:off x="7531148" y="3222699"/>
              <a:ext cx="123399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3200" dirty="0" smtClean="0">
                  <a:solidFill>
                    <a:srgbClr val="FFFFFF"/>
                  </a:solidFill>
                </a:rPr>
                <a:t>E</a:t>
              </a:r>
              <a:r>
                <a:rPr lang="nl-NL" sz="1600" dirty="0" smtClean="0">
                  <a:solidFill>
                    <a:srgbClr val="FFFFFF"/>
                  </a:solidFill>
                </a:rPr>
                <a:t>nuttig</a:t>
              </a:r>
              <a:endParaRPr lang="nl-NL" sz="1600" dirty="0">
                <a:solidFill>
                  <a:srgbClr val="FFFFFF"/>
                </a:solidFill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 rot="2849607">
              <a:off x="6935899" y="4113884"/>
              <a:ext cx="1337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sz="2800" dirty="0">
                  <a:solidFill>
                    <a:srgbClr val="FFFFFF"/>
                  </a:solidFill>
                </a:rPr>
                <a:t>E</a:t>
              </a:r>
              <a:r>
                <a:rPr lang="nl-NL" sz="1400" dirty="0" smtClean="0">
                  <a:solidFill>
                    <a:srgbClr val="FFFFFF"/>
                  </a:solidFill>
                </a:rPr>
                <a:t>ongewenst</a:t>
              </a:r>
              <a:endParaRPr lang="nl-NL" sz="1400" dirty="0">
                <a:solidFill>
                  <a:srgbClr val="FFFFFF"/>
                </a:solidFill>
              </a:endParaRPr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8393150" y="3305539"/>
              <a:ext cx="299986" cy="209548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 flipH="1">
              <a:off x="8395144" y="3515087"/>
              <a:ext cx="297991" cy="29238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5524784" y="3308486"/>
              <a:ext cx="360039" cy="352794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2" name="Line 23"/>
            <p:cNvSpPr>
              <a:spLocks noChangeShapeType="1"/>
            </p:cNvSpPr>
            <p:nvPr/>
          </p:nvSpPr>
          <p:spPr bwMode="auto">
            <a:xfrm flipH="1">
              <a:off x="5524783" y="3661280"/>
              <a:ext cx="360040" cy="2882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820038"/>
              </p:ext>
            </p:extLst>
          </p:nvPr>
        </p:nvGraphicFramePr>
        <p:xfrm>
          <a:off x="796443" y="1999479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Eenheid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P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el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506558"/>
              </p:ext>
            </p:extLst>
          </p:nvPr>
        </p:nvGraphicFramePr>
        <p:xfrm>
          <a:off x="5411413" y="1978045"/>
          <a:ext cx="369873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204"/>
                <a:gridCol w="1587619"/>
                <a:gridCol w="1232912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Grootheid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Eenheid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E nut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ongewenst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 toe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kWh  of  J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7" name="Groep 4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8" name="Rechthoek 4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Rechthoek 4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50" name="Afbeelding 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144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103</Words>
  <Application>Microsoft Office PowerPoint</Application>
  <PresentationFormat>Diavoorstelling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                     Vermogen                 Energie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56</cp:revision>
  <dcterms:created xsi:type="dcterms:W3CDTF">2012-11-17T11:22:06Z</dcterms:created>
  <dcterms:modified xsi:type="dcterms:W3CDTF">2012-12-10T11:50:12Z</dcterms:modified>
</cp:coreProperties>
</file>