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20"/>
  </p:notesMasterIdLst>
  <p:sldIdLst>
    <p:sldId id="307" r:id="rId4"/>
    <p:sldId id="301" r:id="rId5"/>
    <p:sldId id="302" r:id="rId6"/>
    <p:sldId id="303" r:id="rId7"/>
    <p:sldId id="304" r:id="rId8"/>
    <p:sldId id="305" r:id="rId9"/>
    <p:sldId id="306" r:id="rId10"/>
    <p:sldId id="293" r:id="rId11"/>
    <p:sldId id="291" r:id="rId12"/>
    <p:sldId id="309" r:id="rId13"/>
    <p:sldId id="308" r:id="rId14"/>
    <p:sldId id="310" r:id="rId15"/>
    <p:sldId id="292" r:id="rId16"/>
    <p:sldId id="300" r:id="rId17"/>
    <p:sldId id="289" r:id="rId18"/>
    <p:sldId id="311" r:id="rId1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C540B0A-2B16-42AC-8415-65828BAFC026}" type="datetimeFigureOut">
              <a:rPr lang="nl-NL"/>
              <a:pPr>
                <a:defRPr/>
              </a:pPr>
              <a:t>28-4-2015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334B73E-5878-498C-B7F3-FA10354841A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9966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34819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07A478-0A75-4374-8F95-C9726B057331}" type="slidenum">
              <a:rPr lang="nl-NL">
                <a:solidFill>
                  <a:prstClr val="black"/>
                </a:solidFill>
              </a:rPr>
              <a:pPr/>
              <a:t>6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554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7D8B2-DACF-47AB-9216-FEA535CCC758}" type="datetimeFigureOut">
              <a:rPr lang="nl-NL"/>
              <a:pPr>
                <a:defRPr/>
              </a:pPr>
              <a:t>28-4-2015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C44B7-42B3-4458-BEE2-37A202D4A10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0BA8F-79A8-4400-BA18-3967D15B5B8C}" type="datetimeFigureOut">
              <a:rPr lang="nl-NL"/>
              <a:pPr>
                <a:defRPr/>
              </a:pPr>
              <a:t>28-4-2015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3AA7B-5584-4A6D-B1E1-6FC3E1A8E30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470A2-8838-4492-9F24-2C9AE693F484}" type="datetimeFigureOut">
              <a:rPr lang="nl-NL"/>
              <a:pPr>
                <a:defRPr/>
              </a:pPr>
              <a:t>28-4-2015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D428A-7D26-4412-A30C-B3A2A11C61E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</p:grpSp>
      <p:sp>
        <p:nvSpPr>
          <p:cNvPr id="5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036CF5-7D4E-4B2E-B1B7-D9FC7E830178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028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D7DE0-D043-456B-856D-86CE358360AF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915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6B3C9-7D11-443E-8498-BA50826235DE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143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53E16-75A1-488F-85F1-A0E6308BAA57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322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B28F6-5E4F-4AB3-B1FD-DE3E17F8D00E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2903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D8149-5CC9-437A-9750-CEF4EC271472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838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60942-84FA-4FE7-A734-CAC8BA269A58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2606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90ED8-F7C8-4BEC-BD4D-4D029A61328B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10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D6830-17DD-498D-8651-E0067A17DBBC}" type="datetimeFigureOut">
              <a:rPr lang="nl-NL"/>
              <a:pPr>
                <a:defRPr/>
              </a:pPr>
              <a:t>28-4-2015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B1256-366B-4367-B2D4-A6EE80B4C8B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dirty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55FE5-3263-47CF-8D20-F61C000BC9AA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006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81D86-21F2-4A19-ACA6-6A00493AB5BC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8286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58560-4987-4DAD-853B-8F4816862AE6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2128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E44E9-60A7-4A5C-AF45-C8678C8329D0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8037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7D8B2-DACF-47AB-9216-FEA535CCC758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C44B7-42B3-4458-BEE2-37A202D4A107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4157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D6830-17DD-498D-8651-E0067A17DBBC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B1256-366B-4367-B2D4-A6EE80B4C8BE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6506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8D587-25C9-4379-844D-4568FA33313C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C63F6-5CB0-4B4C-85A4-BEBD3E5DC060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2132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837F6-0793-40F7-B7B0-436178726F45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EE089-914A-4541-9344-3AA35997E137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9385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92816-5883-4114-A8F7-82A9EF3416C5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CB89B-750B-40D8-8CFE-6CCDD2FC49DE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3406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90605-A3AD-47A4-9110-3BCE2A38AF40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B6A4D-AD6E-4311-A9CB-22B5A806E472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93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8D587-25C9-4379-844D-4568FA33313C}" type="datetimeFigureOut">
              <a:rPr lang="nl-NL"/>
              <a:pPr>
                <a:defRPr/>
              </a:pPr>
              <a:t>28-4-2015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C63F6-5CB0-4B4C-85A4-BEBD3E5DC0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F3D7C-5492-40CC-84A0-667110EA8736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FE488-0C04-40BF-BF59-82D0CAC5ADDA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4854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6E58D-A785-49F7-B9B8-AA6768395ED2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3B201-30BB-4CAA-B302-FE153F4BFC96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1242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59D5F-CB42-467C-A6AC-2732BF9AD1BF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A0184-0C1A-4C34-9B3C-66B5388AC0B8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2270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0BA8F-79A8-4400-BA18-3967D15B5B8C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3AA7B-5584-4A6D-B1E1-6FC3E1A8E30D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2290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470A2-8838-4492-9F24-2C9AE693F484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D428A-7D26-4412-A30C-B3A2A11C61E2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357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837F6-0793-40F7-B7B0-436178726F45}" type="datetimeFigureOut">
              <a:rPr lang="nl-NL"/>
              <a:pPr>
                <a:defRPr/>
              </a:pPr>
              <a:t>28-4-2015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EE089-914A-4541-9344-3AA35997E13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92816-5883-4114-A8F7-82A9EF3416C5}" type="datetimeFigureOut">
              <a:rPr lang="nl-NL"/>
              <a:pPr>
                <a:defRPr/>
              </a:pPr>
              <a:t>28-4-2015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CB89B-750B-40D8-8CFE-6CCDD2FC49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90605-A3AD-47A4-9110-3BCE2A38AF40}" type="datetimeFigureOut">
              <a:rPr lang="nl-NL"/>
              <a:pPr>
                <a:defRPr/>
              </a:pPr>
              <a:t>28-4-2015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B6A4D-AD6E-4311-A9CB-22B5A806E47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F3D7C-5492-40CC-84A0-667110EA8736}" type="datetimeFigureOut">
              <a:rPr lang="nl-NL"/>
              <a:pPr>
                <a:defRPr/>
              </a:pPr>
              <a:t>28-4-2015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FE488-0C04-40BF-BF59-82D0CAC5ADD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6E58D-A785-49F7-B9B8-AA6768395ED2}" type="datetimeFigureOut">
              <a:rPr lang="nl-NL"/>
              <a:pPr>
                <a:defRPr/>
              </a:pPr>
              <a:t>28-4-2015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3B201-30BB-4CAA-B302-FE153F4BFC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59D5F-CB42-467C-A6AC-2732BF9AD1BF}" type="datetimeFigureOut">
              <a:rPr lang="nl-NL"/>
              <a:pPr>
                <a:defRPr/>
              </a:pPr>
              <a:t>28-4-2015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A0184-0C1A-4C34-9B3C-66B5388AC0B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18000"/>
              </a:schemeClr>
            </a:gs>
            <a:gs pos="100000">
              <a:schemeClr val="tx2">
                <a:lumMod val="18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B0976A-DF74-42A9-9591-5FB1DD748E49}" type="datetimeFigureOut">
              <a:rPr lang="nl-NL"/>
              <a:pPr>
                <a:defRPr/>
              </a:pPr>
              <a:t>28-4-2015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0D10C5-3169-4DE0-A173-5E157661452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bg1">
                <a:gamma/>
                <a:shade val="46275"/>
                <a:invGamma/>
                <a:lumMod val="0"/>
              </a:schemeClr>
            </a:gs>
            <a:gs pos="100000">
              <a:schemeClr val="bg1">
                <a:lumMod val="3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</p:grpSp>
      <p:sp>
        <p:nvSpPr>
          <p:cNvPr id="4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grpSp>
        <p:nvGrpSpPr>
          <p:cNvPr id="3076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grpSp>
          <p:nvGrpSpPr>
            <p:cNvPr id="309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l-NL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07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 dirty="0">
                <a:solidFill>
                  <a:srgbClr val="FFFFFF"/>
                </a:solidFill>
              </a:endParaRPr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307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2A50DC2-9142-4A9F-9796-585DF737CD69}" type="slidenum">
              <a:rPr lang="nl-NL">
                <a:solidFill>
                  <a:srgbClr val="FFFFFF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15474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18000"/>
              </a:schemeClr>
            </a:gs>
            <a:gs pos="100000">
              <a:schemeClr val="tx2">
                <a:lumMod val="18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B0976A-DF74-42A9-9591-5FB1DD748E49}" type="datetimeFigureOut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28-4-2015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0D10C5-3169-4DE0-A173-5E157661452A}" type="slidenum">
              <a:rPr lang="nl-N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018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2.emf"/><Relationship Id="rId5" Type="http://schemas.microsoft.com/office/2007/relationships/hdphoto" Target="../media/hdphoto3.wdp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051720" y="2420888"/>
            <a:ext cx="6400800" cy="1752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Energie: Grootheden en eenheden</a:t>
            </a:r>
          </a:p>
        </p:txBody>
      </p:sp>
      <p:pic>
        <p:nvPicPr>
          <p:cNvPr id="102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ep 8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7" name="Rechthoek 6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Rechthoek 7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Energie</a:t>
              </a:r>
              <a:endParaRPr lang="nl-NL" sz="4800" dirty="0"/>
            </a:p>
          </p:txBody>
        </p:sp>
        <p:pic>
          <p:nvPicPr>
            <p:cNvPr id="5" name="Afbeelding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4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1403648" y="1200151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16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755576" y="1200151"/>
            <a:ext cx="3816424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Opdracht 1</a:t>
            </a:r>
          </a:p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Joppe heeft een computer met een vermogen van 300W. De energie meter geeft aan dat hij 12 kWh aan energie verbruikt heeft. Bereken hoelang hij op de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computer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gespeeld heeft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eaLnBrk="1" hangingPunct="1"/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Opdracht 2</a:t>
            </a:r>
          </a:p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Janneke heeft een stofzuiger van 1500W. Ze stofzuigt een half uur per dag. Bereken hoeveel energie ze gebruikt heeft in een jaar.</a:t>
            </a:r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78" name="Groep 77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79" name="Rechthoek 78"/>
            <p:cNvSpPr/>
            <p:nvPr/>
          </p:nvSpPr>
          <p:spPr>
            <a:xfrm>
              <a:off x="0" y="19050"/>
              <a:ext cx="685800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0" name="Rechthoek 79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Opgave</a:t>
              </a:r>
              <a:endParaRPr lang="nl-NL" sz="4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81" name="Afbeelding 8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82" name="TextBox 3"/>
          <p:cNvSpPr txBox="1">
            <a:spLocks noChangeArrowheads="1"/>
          </p:cNvSpPr>
          <p:nvPr/>
        </p:nvSpPr>
        <p:spPr bwMode="auto">
          <a:xfrm>
            <a:off x="5283641" y="905753"/>
            <a:ext cx="381642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Opdracht 3</a:t>
            </a:r>
          </a:p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Een </a:t>
            </a:r>
            <a:r>
              <a:rPr lang="nl-NL" sz="2000" dirty="0" err="1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bouwlamp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heeft 64 kWh energie verbruikt in 128h. Bereken het vermogen van de lamp.</a:t>
            </a:r>
          </a:p>
        </p:txBody>
      </p:sp>
    </p:spTree>
    <p:extLst>
      <p:ext uri="{BB962C8B-B14F-4D97-AF65-F5344CB8AC3E}">
        <p14:creationId xmlns:p14="http://schemas.microsoft.com/office/powerpoint/2010/main" val="26317087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/>
      <p:bldP spid="8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755576" y="1254239"/>
            <a:ext cx="2592288" cy="2246769"/>
          </a:xfrm>
          <a:prstGeom prst="rect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Opdracht 1</a:t>
            </a:r>
          </a:p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12 </a:t>
            </a:r>
            <a:r>
              <a:rPr lang="nl-NL" sz="20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kW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</a:t>
            </a:r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300 W = 0,3</a:t>
            </a:r>
            <a:r>
              <a:rPr lang="nl-NL" sz="20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kW</a:t>
            </a:r>
          </a:p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 = ?</a:t>
            </a:r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12 </a:t>
            </a:r>
            <a:r>
              <a:rPr lang="nl-NL" sz="20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kW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0,3 </a:t>
            </a:r>
            <a:r>
              <a:rPr lang="nl-NL" sz="20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kW</a:t>
            </a:r>
            <a:endParaRPr lang="nl-NL" sz="20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40 h</a:t>
            </a:r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78" name="Groep 77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79" name="Rechthoek 78"/>
            <p:cNvSpPr/>
            <p:nvPr/>
          </p:nvSpPr>
          <p:spPr>
            <a:xfrm>
              <a:off x="0" y="19050"/>
              <a:ext cx="685800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80" name="Rechthoek 79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Opgave</a:t>
              </a:r>
              <a:endParaRPr lang="nl-NL" sz="4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81" name="Afbeelding 8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82" name="TextBox 3"/>
          <p:cNvSpPr txBox="1">
            <a:spLocks noChangeArrowheads="1"/>
          </p:cNvSpPr>
          <p:nvPr/>
        </p:nvSpPr>
        <p:spPr bwMode="auto">
          <a:xfrm>
            <a:off x="6558619" y="1289953"/>
            <a:ext cx="2456711" cy="2246769"/>
          </a:xfrm>
          <a:prstGeom prst="rect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Opdracht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64 </a:t>
            </a:r>
            <a:r>
              <a:rPr lang="nl-NL" sz="20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kW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</a:t>
            </a:r>
          </a:p>
          <a:p>
            <a:pPr eaLnBrk="1" hangingPunct="1"/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 = ?</a:t>
            </a:r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128 h</a:t>
            </a:r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 t</a:t>
            </a: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64 </a:t>
            </a:r>
            <a:r>
              <a:rPr lang="nl-NL" sz="20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kW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/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128h</a:t>
            </a:r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0,5 </a:t>
            </a:r>
            <a:r>
              <a:rPr lang="nl-NL" sz="20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kW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= 500W</a:t>
            </a:r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3563888" y="1254239"/>
            <a:ext cx="2718048" cy="2246769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txBody>
          <a:bodyPr wrap="square">
            <a:spAutoFit/>
          </a:bodyPr>
          <a:lstStyle/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Opdracht 2</a:t>
            </a: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 = ?</a:t>
            </a: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 = 1500W = 1,5 </a:t>
            </a:r>
            <a:r>
              <a:rPr lang="nl-NL" sz="200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kW</a:t>
            </a: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 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365x 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0,5 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182,5h</a:t>
            </a:r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 = P x t</a:t>
            </a: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 = 1,5 </a:t>
            </a:r>
            <a:r>
              <a:rPr lang="nl-NL" sz="200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kW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x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182,5h</a:t>
            </a:r>
            <a:endParaRPr lang="nl-NL" sz="20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/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 = </a:t>
            </a:r>
            <a:r>
              <a:rPr lang="nl-NL" sz="20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273,75 </a:t>
            </a:r>
            <a:r>
              <a:rPr lang="nl-NL" sz="200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kW</a:t>
            </a:r>
            <a:r>
              <a:rPr lang="nl-NL" sz="20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7922520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uiExpand="1" build="p"/>
      <p:bldP spid="8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716411" y="1169338"/>
                <a:ext cx="8427589" cy="4491910"/>
              </a:xfrm>
            </p:spPr>
            <p:txBody>
              <a:bodyPr/>
              <a:lstStyle/>
              <a:p>
                <a:r>
                  <a:rPr lang="nl-NL" sz="24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Als een apparaat van 1000 W één uur aanstaat dan kunnen we de energie bereken die verbruikt is door:</a:t>
                </a:r>
              </a:p>
              <a:p>
                <a:pPr>
                  <a:buNone/>
                  <a:tabLst>
                    <a:tab pos="1162050" algn="l"/>
                  </a:tabLst>
                </a:pP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	E  =   P     	x    	t	</a:t>
                </a:r>
              </a:p>
              <a:p>
                <a:pPr>
                  <a:buNone/>
                  <a:tabLst>
                    <a:tab pos="1162050" algn="l"/>
                  </a:tabLst>
                </a:pPr>
                <a:r>
                  <a:rPr lang="nl-NL" sz="2800" dirty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	</a:t>
                </a: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E  =	1000 W 	x 	1 h	 =	1.000 Wh = 1 </a:t>
                </a:r>
                <a:r>
                  <a:rPr lang="nl-NL" sz="2800" dirty="0" smtClean="0">
                    <a:solidFill>
                      <a:srgbClr val="FF0000"/>
                    </a:solidFill>
                  </a:rPr>
                  <a:t>k</a:t>
                </a: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Wh</a:t>
                </a:r>
              </a:p>
              <a:p>
                <a:pPr>
                  <a:buNone/>
                  <a:tabLst>
                    <a:tab pos="1162050" algn="l"/>
                  </a:tabLst>
                </a:pP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of</a:t>
                </a:r>
              </a:p>
              <a:p>
                <a:pPr>
                  <a:buNone/>
                  <a:tabLst>
                    <a:tab pos="1162050" algn="l"/>
                  </a:tabLst>
                </a:pP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	E  </a:t>
                </a:r>
                <a:r>
                  <a:rPr lang="nl-NL" sz="2800" dirty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=	1000 W 	x 	</a:t>
                </a: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3600s=</a:t>
                </a:r>
                <a:r>
                  <a:rPr lang="nl-NL" sz="2800" dirty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	</a:t>
                </a: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3.600.000 </a:t>
                </a:r>
                <a:r>
                  <a:rPr lang="nl-NL" sz="2800" dirty="0" err="1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Ws</a:t>
                </a:r>
                <a:endParaRPr lang="nl-NL" sz="2800" dirty="0">
                  <a:solidFill>
                    <a:schemeClr val="tx2">
                      <a:lumMod val="20000"/>
                      <a:lumOff val="80000"/>
                    </a:schemeClr>
                  </a:solidFill>
                </a:endParaRPr>
              </a:p>
              <a:p>
                <a:pPr algn="ctr">
                  <a:buNone/>
                  <a:tabLst>
                    <a:tab pos="1885950" algn="l"/>
                  </a:tabLst>
                </a:pPr>
                <a:r>
                  <a:rPr lang="nl-NL" sz="2800" dirty="0" smtClean="0">
                    <a:solidFill>
                      <a:srgbClr val="FFFF00"/>
                    </a:solidFill>
                  </a:rPr>
                  <a:t>1 </a:t>
                </a:r>
                <a:r>
                  <a:rPr lang="nl-NL" sz="2800" dirty="0">
                    <a:solidFill>
                      <a:srgbClr val="FF0000"/>
                    </a:solidFill>
                  </a:rPr>
                  <a:t>k</a:t>
                </a:r>
                <a:r>
                  <a:rPr lang="nl-NL" sz="2800" dirty="0">
                    <a:solidFill>
                      <a:srgbClr val="FFFF00"/>
                    </a:solidFill>
                  </a:rPr>
                  <a:t>Wh = 3,6 </a:t>
                </a:r>
                <a:r>
                  <a:rPr lang="nl-NL" sz="2800" dirty="0" err="1" smtClean="0">
                    <a:solidFill>
                      <a:schemeClr val="accent6">
                        <a:lumMod val="75000"/>
                      </a:schemeClr>
                    </a:solidFill>
                  </a:rPr>
                  <a:t>M</a:t>
                </a:r>
                <a:r>
                  <a:rPr lang="nl-NL" sz="2800" dirty="0" err="1" smtClean="0">
                    <a:solidFill>
                      <a:srgbClr val="FFFF00"/>
                    </a:solidFill>
                  </a:rPr>
                  <a:t>Ws</a:t>
                </a:r>
                <a:endParaRPr lang="nl-NL" sz="2800" dirty="0" smtClean="0">
                  <a:solidFill>
                    <a:srgbClr val="FFFF00"/>
                  </a:solidFill>
                </a:endParaRPr>
              </a:p>
              <a:p>
                <a:pPr algn="ctr">
                  <a:buNone/>
                  <a:tabLst>
                    <a:tab pos="1885950" algn="l"/>
                  </a:tabLst>
                </a:pPr>
                <a:r>
                  <a:rPr lang="nl-NL" sz="2800" dirty="0">
                    <a:solidFill>
                      <a:srgbClr val="FFFF00"/>
                    </a:solidFill>
                  </a:rPr>
                  <a:t>1 </a:t>
                </a:r>
                <a:r>
                  <a:rPr lang="nl-NL" sz="2800" dirty="0" smtClean="0">
                    <a:solidFill>
                      <a:srgbClr val="FFFF00"/>
                    </a:solidFill>
                  </a:rPr>
                  <a:t>Wh </a:t>
                </a:r>
                <a:r>
                  <a:rPr lang="nl-NL" sz="2800" dirty="0">
                    <a:solidFill>
                      <a:srgbClr val="FFFF00"/>
                    </a:solidFill>
                  </a:rPr>
                  <a:t>= </a:t>
                </a:r>
                <a:r>
                  <a:rPr lang="nl-NL" sz="2800" dirty="0" smtClean="0">
                    <a:solidFill>
                      <a:srgbClr val="FFFF00"/>
                    </a:solidFill>
                  </a:rPr>
                  <a:t>3.600 </a:t>
                </a:r>
                <a:r>
                  <a:rPr lang="nl-NL" sz="2800" dirty="0" err="1" smtClean="0">
                    <a:solidFill>
                      <a:srgbClr val="FFFF00"/>
                    </a:solidFill>
                  </a:rPr>
                  <a:t>Ws</a:t>
                </a:r>
                <a:endParaRPr lang="nl-NL" sz="2800" dirty="0" smtClean="0">
                  <a:solidFill>
                    <a:schemeClr val="tx2">
                      <a:lumMod val="20000"/>
                      <a:lumOff val="80000"/>
                    </a:schemeClr>
                  </a:solidFill>
                </a:endParaRPr>
              </a:p>
              <a:p>
                <a:pPr>
                  <a:buNone/>
                  <a:tabLst>
                    <a:tab pos="1885950" algn="l"/>
                  </a:tabLst>
                </a:pPr>
                <a:r>
                  <a:rPr lang="nl-NL" sz="2800" dirty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	</a:t>
                </a: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        </a:t>
                </a:r>
                <a:r>
                  <a:rPr lang="nl-NL" sz="2800" dirty="0" smtClean="0">
                    <a:solidFill>
                      <a:srgbClr val="FF0000"/>
                    </a:solidFill>
                  </a:rPr>
                  <a:t>kilo  = 1.000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nl-NL" sz="2800" dirty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 </a:t>
                </a: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  </a:t>
                </a:r>
                <a:r>
                  <a:rPr lang="nl-NL" sz="2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Mega = 1.000.000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sz="28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r>
                  <a:rPr lang="nl-NL" sz="2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endParaRPr lang="nl-NL" sz="2800" dirty="0" smtClean="0">
                  <a:solidFill>
                    <a:schemeClr val="tx2">
                      <a:lumMod val="20000"/>
                      <a:lumOff val="80000"/>
                    </a:schemeClr>
                  </a:solidFill>
                </a:endParaRPr>
              </a:p>
              <a:p>
                <a:pPr>
                  <a:buNone/>
                  <a:tabLst>
                    <a:tab pos="1885950" algn="l"/>
                  </a:tabLst>
                </a:pP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	</a:t>
                </a:r>
              </a:p>
              <a:p>
                <a:pPr algn="ctr">
                  <a:buNone/>
                  <a:tabLst>
                    <a:tab pos="1885950" algn="l"/>
                  </a:tabLst>
                </a:pPr>
                <a:r>
                  <a:rPr lang="nl-NL" sz="2800" dirty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	</a:t>
                </a:r>
                <a:endParaRPr lang="nl-NL" sz="2800" dirty="0" smtClean="0">
                  <a:solidFill>
                    <a:schemeClr val="tx2">
                      <a:lumMod val="20000"/>
                      <a:lumOff val="80000"/>
                    </a:schemeClr>
                  </a:solidFill>
                </a:endParaRPr>
              </a:p>
              <a:p>
                <a:pPr>
                  <a:buNone/>
                  <a:tabLst>
                    <a:tab pos="1885950" algn="l"/>
                  </a:tabLst>
                </a:pPr>
                <a:r>
                  <a:rPr lang="nl-NL" sz="2800" dirty="0" smtClean="0">
                    <a:solidFill>
                      <a:schemeClr val="tx2">
                        <a:lumMod val="20000"/>
                        <a:lumOff val="80000"/>
                      </a:schemeClr>
                    </a:solidFill>
                  </a:rPr>
                  <a:t>	</a:t>
                </a:r>
                <a:endParaRPr lang="nl-NL" sz="2800" dirty="0">
                  <a:solidFill>
                    <a:schemeClr val="tx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6411" y="1169338"/>
                <a:ext cx="8427589" cy="4491910"/>
              </a:xfrm>
              <a:blipFill rotWithShape="1">
                <a:blip r:embed="rId2"/>
                <a:stretch>
                  <a:fillRect l="-1520" t="-1085" r="-289" b="-203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ep 6"/>
          <p:cNvGrpSpPr/>
          <p:nvPr/>
        </p:nvGrpSpPr>
        <p:grpSpPr>
          <a:xfrm>
            <a:off x="0" y="0"/>
            <a:ext cx="9217025" cy="6845877"/>
            <a:chOff x="-36513" y="19050"/>
            <a:chExt cx="9217025" cy="684587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-36513" y="1905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>
                  <a:solidFill>
                    <a:schemeClr val="bg1"/>
                  </a:solidFill>
                </a:rPr>
                <a:t>kWh of </a:t>
              </a:r>
              <a:r>
                <a:rPr lang="nl-NL" sz="4400" smtClean="0">
                  <a:solidFill>
                    <a:schemeClr val="bg1"/>
                  </a:solidFill>
                </a:rPr>
                <a:t>Ws?</a:t>
              </a:r>
              <a:endParaRPr lang="nl-NL" sz="4400" dirty="0">
                <a:solidFill>
                  <a:schemeClr val="bg1"/>
                </a:solidFill>
              </a:endParaRPr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630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Joule en Watt seconde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 Ws = 1 J</a:t>
            </a:r>
          </a:p>
          <a:p>
            <a:pPr algn="ctr">
              <a:buNone/>
            </a:pP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algn="ctr">
              <a:buNone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3600Ws =</a:t>
            </a: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 Wh</a:t>
            </a:r>
          </a:p>
          <a:p>
            <a:pPr algn="ctr">
              <a:buNone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3.600.000 = 1 kWh</a:t>
            </a:r>
          </a:p>
        </p:txBody>
      </p:sp>
      <p:grpSp>
        <p:nvGrpSpPr>
          <p:cNvPr id="7" name="Groep 6"/>
          <p:cNvGrpSpPr/>
          <p:nvPr/>
        </p:nvGrpSpPr>
        <p:grpSpPr>
          <a:xfrm>
            <a:off x="0" y="0"/>
            <a:ext cx="9217025" cy="6845877"/>
            <a:chOff x="-36513" y="19050"/>
            <a:chExt cx="9217025" cy="684587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-36513" y="1905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>
                  <a:solidFill>
                    <a:schemeClr val="bg1"/>
                  </a:solidFill>
                </a:rPr>
                <a:t>Grootheden en eenheden?</a:t>
              </a:r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43720" y="1201585"/>
            <a:ext cx="3290664" cy="1916832"/>
          </a:xfrm>
        </p:spPr>
        <p:txBody>
          <a:bodyPr/>
          <a:lstStyle/>
          <a:p>
            <a:pPr>
              <a:buNone/>
              <a:tabLst>
                <a:tab pos="1885950" algn="l"/>
              </a:tabLst>
            </a:pPr>
            <a:r>
              <a:rPr lang="nl-NL" dirty="0" smtClean="0">
                <a:solidFill>
                  <a:srgbClr val="FFFF00"/>
                </a:solidFill>
              </a:rPr>
              <a:t>1 Cal = </a:t>
            </a:r>
            <a:r>
              <a:rPr lang="nl-NL" dirty="0">
                <a:solidFill>
                  <a:srgbClr val="FFFF00"/>
                </a:solidFill>
              </a:rPr>
              <a:t>4,1858 </a:t>
            </a:r>
            <a:r>
              <a:rPr lang="nl-NL" dirty="0" smtClean="0">
                <a:solidFill>
                  <a:srgbClr val="FFFF00"/>
                </a:solidFill>
              </a:rPr>
              <a:t>J</a:t>
            </a:r>
          </a:p>
          <a:p>
            <a:pPr>
              <a:buNone/>
              <a:tabLst>
                <a:tab pos="1885950" algn="l"/>
              </a:tabLst>
            </a:pPr>
            <a:r>
              <a:rPr lang="nl-NL" dirty="0" smtClean="0">
                <a:solidFill>
                  <a:srgbClr val="FFFF00"/>
                </a:solidFill>
              </a:rPr>
              <a:t>1 </a:t>
            </a:r>
            <a:r>
              <a:rPr lang="nl-NL" dirty="0" err="1" smtClean="0">
                <a:solidFill>
                  <a:srgbClr val="FFFF00"/>
                </a:solidFill>
              </a:rPr>
              <a:t>Ws</a:t>
            </a:r>
            <a:r>
              <a:rPr lang="nl-NL" dirty="0" smtClean="0">
                <a:solidFill>
                  <a:srgbClr val="FFFF00"/>
                </a:solidFill>
              </a:rPr>
              <a:t> = 1 J</a:t>
            </a:r>
          </a:p>
          <a:p>
            <a:pPr>
              <a:buNone/>
              <a:tabLst>
                <a:tab pos="1885950" algn="l"/>
              </a:tabLst>
            </a:pPr>
            <a:r>
              <a:rPr lang="nl-NL" dirty="0" smtClean="0">
                <a:solidFill>
                  <a:srgbClr val="FFFF00"/>
                </a:solidFill>
              </a:rPr>
              <a:t>1 </a:t>
            </a:r>
            <a:r>
              <a:rPr lang="nl-NL" dirty="0">
                <a:solidFill>
                  <a:srgbClr val="FFFF00"/>
                </a:solidFill>
              </a:rPr>
              <a:t>kWh = 3,6 </a:t>
            </a:r>
            <a:r>
              <a:rPr lang="nl-NL" dirty="0" err="1" smtClean="0">
                <a:solidFill>
                  <a:srgbClr val="FFFF00"/>
                </a:solidFill>
              </a:rPr>
              <a:t>MWs</a:t>
            </a:r>
            <a:endParaRPr lang="nl-NL" dirty="0" smtClean="0">
              <a:solidFill>
                <a:srgbClr val="FFFF00"/>
              </a:solidFill>
            </a:endParaRPr>
          </a:p>
          <a:p>
            <a:pPr>
              <a:buNone/>
              <a:tabLst>
                <a:tab pos="1885950" algn="l"/>
              </a:tabLst>
            </a:pP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 algn="ctr">
              <a:buNone/>
              <a:tabLst>
                <a:tab pos="1885950" algn="l"/>
              </a:tabLst>
            </a:pP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883556" y="1234195"/>
            <a:ext cx="23762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2500 </a:t>
            </a:r>
            <a:r>
              <a:rPr lang="nl-NL" sz="3200" dirty="0" err="1">
                <a:solidFill>
                  <a:schemeClr val="bg2">
                    <a:lumMod val="90000"/>
                  </a:schemeClr>
                </a:solidFill>
              </a:rPr>
              <a:t>W</a:t>
            </a:r>
            <a:r>
              <a:rPr lang="nl-NL" sz="3200" dirty="0" err="1" smtClean="0">
                <a:solidFill>
                  <a:schemeClr val="bg2">
                    <a:lumMod val="90000"/>
                  </a:schemeClr>
                </a:solidFill>
              </a:rPr>
              <a:t>s</a:t>
            </a:r>
            <a:endParaRPr lang="nl-NL" sz="3200" dirty="0" smtClean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2,5 kWh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2500 kJ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7200 kJ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25 Cal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300 kWh</a:t>
            </a:r>
          </a:p>
          <a:p>
            <a:endParaRPr lang="nl-NL" sz="3200" dirty="0" smtClean="0">
              <a:solidFill>
                <a:schemeClr val="bg2">
                  <a:lumMod val="90000"/>
                </a:schemeClr>
              </a:solidFill>
            </a:endParaRPr>
          </a:p>
          <a:p>
            <a:endParaRPr lang="nl-NL" sz="32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971788" y="1234195"/>
            <a:ext cx="23762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=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=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=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=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=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=</a:t>
            </a:r>
          </a:p>
          <a:p>
            <a:endParaRPr lang="nl-NL" sz="32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691868" y="1234195"/>
            <a:ext cx="23762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……..kJ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……..J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……..kWh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……..</a:t>
            </a:r>
            <a:r>
              <a:rPr lang="nl-NL" sz="3200" dirty="0" err="1" smtClean="0">
                <a:solidFill>
                  <a:schemeClr val="bg2">
                    <a:lumMod val="90000"/>
                  </a:schemeClr>
                </a:solidFill>
              </a:rPr>
              <a:t>kWs</a:t>
            </a:r>
            <a:endParaRPr lang="nl-NL" sz="3200" dirty="0" smtClean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……..J</a:t>
            </a:r>
          </a:p>
          <a:p>
            <a:r>
              <a:rPr lang="nl-NL" sz="3200" dirty="0" smtClean="0">
                <a:solidFill>
                  <a:schemeClr val="bg2">
                    <a:lumMod val="90000"/>
                  </a:schemeClr>
                </a:solidFill>
              </a:rPr>
              <a:t>……..J</a:t>
            </a:r>
          </a:p>
          <a:p>
            <a:endParaRPr lang="nl-NL" sz="3200" dirty="0">
              <a:solidFill>
                <a:schemeClr val="bg2">
                  <a:lumMod val="90000"/>
                </a:schemeClr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Grootheden, eenheden, factor en omrekenfactor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inhoud 2"/>
          <p:cNvSpPr txBox="1">
            <a:spLocks/>
          </p:cNvSpPr>
          <p:nvPr/>
        </p:nvSpPr>
        <p:spPr bwMode="auto">
          <a:xfrm>
            <a:off x="3691868" y="1200609"/>
            <a:ext cx="1080120" cy="6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2,5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 algn="ctr"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 bwMode="auto">
          <a:xfrm>
            <a:off x="3691868" y="1704665"/>
            <a:ext cx="1080120" cy="6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9 M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 algn="ctr"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 bwMode="auto">
          <a:xfrm>
            <a:off x="3691868" y="2170299"/>
            <a:ext cx="1368152" cy="6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0,694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 algn="ctr"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 bwMode="auto">
          <a:xfrm>
            <a:off x="3691868" y="2640769"/>
            <a:ext cx="1080120" cy="6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7200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 algn="ctr"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Tijdelijke aanduiding voor inhoud 2"/>
          <p:cNvSpPr txBox="1">
            <a:spLocks/>
          </p:cNvSpPr>
          <p:nvPr/>
        </p:nvSpPr>
        <p:spPr bwMode="auto">
          <a:xfrm>
            <a:off x="3691868" y="3178411"/>
            <a:ext cx="1080120" cy="6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105</a:t>
            </a:r>
            <a:b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4" name="Tijdelijke aanduiding voor inhoud 2"/>
          <p:cNvSpPr txBox="1">
            <a:spLocks/>
          </p:cNvSpPr>
          <p:nvPr/>
        </p:nvSpPr>
        <p:spPr bwMode="auto">
          <a:xfrm>
            <a:off x="3688622" y="3648881"/>
            <a:ext cx="1512168" cy="6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1080 M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15" name="Groep 14"/>
          <p:cNvGrpSpPr/>
          <p:nvPr/>
        </p:nvGrpSpPr>
        <p:grpSpPr>
          <a:xfrm>
            <a:off x="0" y="0"/>
            <a:ext cx="9217025" cy="6845877"/>
            <a:chOff x="-36513" y="19050"/>
            <a:chExt cx="9217025" cy="6845877"/>
          </a:xfrm>
        </p:grpSpPr>
        <p:sp>
          <p:nvSpPr>
            <p:cNvPr id="16" name="Rechthoek 15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Rechthoek 16"/>
            <p:cNvSpPr/>
            <p:nvPr/>
          </p:nvSpPr>
          <p:spPr>
            <a:xfrm>
              <a:off x="-36513" y="1905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>
                  <a:solidFill>
                    <a:schemeClr val="bg1"/>
                  </a:solidFill>
                </a:rPr>
                <a:t>Omrekenen?</a:t>
              </a:r>
              <a:endParaRPr lang="nl-NL" sz="4400" dirty="0">
                <a:solidFill>
                  <a:schemeClr val="bg1"/>
                </a:solidFill>
              </a:endParaRPr>
            </a:p>
          </p:txBody>
        </p:sp>
        <p:pic>
          <p:nvPicPr>
            <p:cNvPr id="18" name="Afbeelding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6904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4400" y="1156493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Rechts onder de grootheid met klein lettertype soort aangeven.</a:t>
            </a:r>
          </a:p>
          <a:p>
            <a:pPr>
              <a:defRPr/>
            </a:pPr>
            <a:endParaRPr lang="nl-NL" sz="16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Voorbeeld:</a:t>
            </a:r>
          </a:p>
          <a:p>
            <a:pPr lvl="1">
              <a:buFont typeface="Arial" charset="0"/>
              <a:buNone/>
              <a:defRPr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Bewegingsenergie		</a:t>
            </a:r>
            <a:r>
              <a:rPr lang="nl-NL" sz="3600" dirty="0" err="1" smtClean="0">
                <a:solidFill>
                  <a:srgbClr val="FFFF00"/>
                </a:solidFill>
              </a:rPr>
              <a:t>E</a:t>
            </a:r>
            <a:r>
              <a:rPr lang="nl-NL" sz="1800" dirty="0" err="1" smtClean="0">
                <a:solidFill>
                  <a:srgbClr val="FFFF00"/>
                </a:solidFill>
              </a:rPr>
              <a:t>bew</a:t>
            </a:r>
            <a:endParaRPr lang="nl-NL" sz="1800" dirty="0" smtClean="0">
              <a:solidFill>
                <a:srgbClr val="FFFF00"/>
              </a:solidFill>
            </a:endParaRPr>
          </a:p>
          <a:p>
            <a:pPr lvl="1">
              <a:buFont typeface="Arial" charset="0"/>
              <a:buNone/>
              <a:defRPr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Elektrische energie		</a:t>
            </a:r>
            <a:r>
              <a:rPr lang="nl-NL" sz="3600" dirty="0" err="1" smtClean="0">
                <a:solidFill>
                  <a:srgbClr val="FFFF00"/>
                </a:solidFill>
              </a:rPr>
              <a:t>E</a:t>
            </a:r>
            <a:r>
              <a:rPr lang="nl-NL" sz="1800" dirty="0" err="1" smtClean="0">
                <a:solidFill>
                  <a:srgbClr val="FFFF00"/>
                </a:solidFill>
              </a:rPr>
              <a:t>el</a:t>
            </a:r>
            <a:endParaRPr lang="nl-NL" dirty="0" smtClean="0">
              <a:solidFill>
                <a:srgbClr val="FFFF00"/>
              </a:solidFill>
            </a:endParaRPr>
          </a:p>
          <a:p>
            <a:pPr lvl="1">
              <a:buFont typeface="Arial" charset="0"/>
              <a:buNone/>
              <a:defRPr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Chemische energie		</a:t>
            </a:r>
            <a:r>
              <a:rPr lang="nl-NL" sz="3600" dirty="0" err="1" smtClean="0">
                <a:solidFill>
                  <a:srgbClr val="FFFF00"/>
                </a:solidFill>
              </a:rPr>
              <a:t>E</a:t>
            </a:r>
            <a:r>
              <a:rPr lang="nl-NL" sz="1800" dirty="0" err="1" smtClean="0">
                <a:solidFill>
                  <a:srgbClr val="FFFF00"/>
                </a:solidFill>
              </a:rPr>
              <a:t>ch</a:t>
            </a:r>
            <a:endParaRPr lang="nl-NL" sz="1800" dirty="0" smtClean="0">
              <a:solidFill>
                <a:srgbClr val="FFFF00"/>
              </a:solidFill>
            </a:endParaRPr>
          </a:p>
          <a:p>
            <a:pPr lvl="1">
              <a:buFont typeface="Arial" charset="0"/>
              <a:buNone/>
              <a:defRPr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Stralingsenergie		</a:t>
            </a:r>
            <a:r>
              <a:rPr lang="nl-NL" sz="3600" dirty="0" err="1" smtClean="0">
                <a:solidFill>
                  <a:srgbClr val="FFFF00"/>
                </a:solidFill>
              </a:rPr>
              <a:t>E</a:t>
            </a:r>
            <a:r>
              <a:rPr lang="nl-NL" sz="1800" dirty="0" err="1" smtClean="0">
                <a:solidFill>
                  <a:srgbClr val="FFFF00"/>
                </a:solidFill>
              </a:rPr>
              <a:t>str</a:t>
            </a:r>
            <a:endParaRPr lang="nl-NL" dirty="0" smtClean="0">
              <a:solidFill>
                <a:srgbClr val="FFFF00"/>
              </a:solidFill>
            </a:endParaRPr>
          </a:p>
          <a:p>
            <a:pPr lvl="1">
              <a:buFont typeface="Arial" charset="0"/>
              <a:buNone/>
              <a:defRPr/>
            </a:pPr>
            <a:endParaRPr lang="nl-NL" dirty="0" smtClean="0">
              <a:solidFill>
                <a:srgbClr val="FFFF00"/>
              </a:solidFill>
            </a:endParaRPr>
          </a:p>
          <a:p>
            <a:pPr lvl="1">
              <a:buFont typeface="Arial" charset="0"/>
              <a:buNone/>
              <a:defRPr/>
            </a:pPr>
            <a:endParaRPr lang="nl-NL" dirty="0" smtClean="0">
              <a:solidFill>
                <a:srgbClr val="FFFF00"/>
              </a:solidFill>
            </a:endParaRPr>
          </a:p>
          <a:p>
            <a:pPr>
              <a:defRPr/>
            </a:pPr>
            <a:endParaRPr lang="nl-NL" dirty="0"/>
          </a:p>
        </p:txBody>
      </p:sp>
      <p:grpSp>
        <p:nvGrpSpPr>
          <p:cNvPr id="7" name="Groep 6"/>
          <p:cNvGrpSpPr/>
          <p:nvPr/>
        </p:nvGrpSpPr>
        <p:grpSpPr>
          <a:xfrm>
            <a:off x="0" y="0"/>
            <a:ext cx="9217025" cy="6845877"/>
            <a:chOff x="-36513" y="19050"/>
            <a:chExt cx="9217025" cy="684587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-36513" y="40366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>
                  <a:solidFill>
                    <a:schemeClr val="bg1"/>
                  </a:solidFill>
                </a:rPr>
                <a:t>Grootheden en eenheden?</a:t>
              </a:r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122" name="TextBox 5"/>
              <p:cNvSpPr txBox="1">
                <a:spLocks noChangeArrowheads="1"/>
              </p:cNvSpPr>
              <p:nvPr/>
            </p:nvSpPr>
            <p:spPr bwMode="auto">
              <a:xfrm>
                <a:off x="-1125314" y="2976860"/>
                <a:ext cx="792956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𝐸𝑛𝑒𝑟𝑔𝑖𝑒</m:t>
                      </m:r>
                      <m:r>
                        <a:rPr lang="nl-NL" sz="2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nl-NL" sz="2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𝑉𝑒𝑟𝑚𝑜𝑔𝑒𝑛</m:t>
                      </m:r>
                      <m:r>
                        <a:rPr lang="nl-NL" sz="2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× </m:t>
                      </m:r>
                      <m:r>
                        <a:rPr lang="nl-NL" sz="2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𝑡𝑖𝑗𝑑</m:t>
                      </m:r>
                    </m:oMath>
                  </m:oMathPara>
                </a14:m>
                <a:endParaRPr lang="nl-NL" sz="2400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>
          <p:sp>
            <p:nvSpPr>
              <p:cNvPr id="5122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125314" y="2976860"/>
                <a:ext cx="7929562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1973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el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3750410"/>
                  </p:ext>
                </p:extLst>
              </p:nvPr>
            </p:nvGraphicFramePr>
            <p:xfrm>
              <a:off x="1675710" y="1214393"/>
              <a:ext cx="5792580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55196"/>
                    <a:gridCol w="1125125"/>
                    <a:gridCol w="1312113"/>
                    <a:gridCol w="441630"/>
                    <a:gridCol w="1158516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Grootheid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Eenheid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Eenheid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Energie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E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NL" sz="180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𝑊</m:t>
                                </m:r>
                                <m:r>
                                  <a:rPr lang="nl-NL" sz="18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nl-NL" dirty="0">
                            <a:solidFill>
                              <a:schemeClr val="tx1"/>
                            </a:solidFill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kWh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Vermogen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P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NL" sz="180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𝑊</m:t>
                                </m:r>
                              </m:oMath>
                            </m:oMathPara>
                          </a14:m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kW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Tijd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t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s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h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el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3750410"/>
                  </p:ext>
                </p:extLst>
              </p:nvPr>
            </p:nvGraphicFramePr>
            <p:xfrm>
              <a:off x="1675710" y="1214393"/>
              <a:ext cx="5792580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55196"/>
                    <a:gridCol w="1125125"/>
                    <a:gridCol w="1312113"/>
                    <a:gridCol w="441630"/>
                    <a:gridCol w="1158516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Grootheid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Eenheid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Eenheid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Energie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E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18981" t="-108197" r="-121759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kWh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Vermogen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P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18981" t="-208197" r="-121759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kW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Tijd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t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s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latin typeface="Tahoma" pitchFamily="34" charset="0"/>
                              <a:ea typeface="Tahoma" pitchFamily="34" charset="0"/>
                              <a:cs typeface="Tahoma" pitchFamily="34" charset="0"/>
                            </a:rPr>
                            <a:t>h</a:t>
                          </a:r>
                          <a:endParaRPr lang="nl-NL" dirty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5"/>
              <p:cNvSpPr txBox="1">
                <a:spLocks noChangeArrowheads="1"/>
              </p:cNvSpPr>
              <p:nvPr/>
            </p:nvSpPr>
            <p:spPr bwMode="auto">
              <a:xfrm>
                <a:off x="594329" y="3789040"/>
                <a:ext cx="4409719" cy="1569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𝐸</m:t>
                      </m:r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𝑃</m:t>
                      </m:r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×</m:t>
                      </m:r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nl-NL" sz="3200" b="0" dirty="0" smtClean="0">
                  <a:solidFill>
                    <a:schemeClr val="bg1"/>
                  </a:solidFill>
                  <a:latin typeface="Tahoma" pitchFamily="34" charset="0"/>
                  <a:ea typeface="Cambria Math"/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𝑃</m:t>
                      </m:r>
                      <m:r>
                        <a:rPr lang="nl-NL" sz="3200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𝐸</m:t>
                      </m:r>
                      <m:r>
                        <a:rPr lang="nl-NL" sz="3200" i="1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:</m:t>
                      </m:r>
                      <m:r>
                        <a:rPr lang="nl-NL" sz="3200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nl-NL" sz="3200" dirty="0">
                  <a:solidFill>
                    <a:schemeClr val="bg1"/>
                  </a:solidFill>
                  <a:latin typeface="Tahoma" pitchFamily="34" charset="0"/>
                  <a:ea typeface="Cambria Math"/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𝑡</m:t>
                      </m:r>
                      <m:r>
                        <a:rPr lang="nl-NL" sz="3200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𝐸</m:t>
                      </m:r>
                      <m:r>
                        <a:rPr lang="nl-NL" sz="3200" i="1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:</m:t>
                      </m:r>
                      <m:r>
                        <a:rPr lang="nl-NL" sz="32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</m:oMath>
                  </m:oMathPara>
                </a14:m>
                <a:endParaRPr lang="nl-NL" sz="3200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mc:Choice>
        <mc:Fallback>
          <p:sp>
            <p:nvSpPr>
              <p:cNvPr id="7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4329" y="3789040"/>
                <a:ext cx="4409719" cy="156966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ep 7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9" name="Rechthoek 8"/>
            <p:cNvSpPr/>
            <p:nvPr/>
          </p:nvSpPr>
          <p:spPr>
            <a:xfrm>
              <a:off x="0" y="19050"/>
              <a:ext cx="685800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" name="Rechthoek 9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Energie</a:t>
              </a:r>
              <a:endParaRPr lang="nl-NL" sz="4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11" name="Afbeelding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2" name="Tijdelijke aanduiding voor inhoud 2"/>
          <p:cNvSpPr>
            <a:spLocks noGrp="1"/>
          </p:cNvSpPr>
          <p:nvPr>
            <p:ph idx="1"/>
          </p:nvPr>
        </p:nvSpPr>
        <p:spPr>
          <a:xfrm>
            <a:off x="5436096" y="2852936"/>
            <a:ext cx="3528392" cy="3273227"/>
          </a:xfrm>
        </p:spPr>
        <p:txBody>
          <a:bodyPr/>
          <a:lstStyle/>
          <a:p>
            <a:pPr algn="ctr">
              <a:buNone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 Ws = 1 J</a:t>
            </a:r>
          </a:p>
          <a:p>
            <a:pPr algn="ctr">
              <a:buNone/>
            </a:pP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algn="ctr">
              <a:buNone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3600Ws =</a:t>
            </a:r>
            <a:r>
              <a:rPr lang="nl-N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 Wh</a:t>
            </a:r>
          </a:p>
          <a:p>
            <a:pPr algn="ctr">
              <a:buNone/>
            </a:pP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3.600.000 = 1 kWh</a:t>
            </a:r>
          </a:p>
        </p:txBody>
      </p:sp>
    </p:spTree>
    <p:extLst>
      <p:ext uri="{BB962C8B-B14F-4D97-AF65-F5344CB8AC3E}">
        <p14:creationId xmlns:p14="http://schemas.microsoft.com/office/powerpoint/2010/main" val="41124523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ep 9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1" name="Rechthoek 10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/>
                <a:t>Vermogen  (P)  </a:t>
              </a:r>
              <a:br>
                <a:rPr lang="nl-NL" sz="4000" dirty="0"/>
              </a:br>
              <a:r>
                <a:rPr lang="nl-NL" sz="4000" dirty="0"/>
                <a:t>in Watt (W)</a:t>
              </a:r>
            </a:p>
          </p:txBody>
        </p:sp>
        <p:pic>
          <p:nvPicPr>
            <p:cNvPr id="13" name="Afbeelding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01824" y="2322892"/>
            <a:ext cx="8442176" cy="4495800"/>
          </a:xfrm>
        </p:spPr>
        <p:txBody>
          <a:bodyPr/>
          <a:lstStyle/>
          <a:p>
            <a:pPr marL="0" lvl="8" indent="0" eaLnBrk="0" hangingPunct="0">
              <a:buNone/>
            </a:pPr>
            <a:r>
              <a:rPr lang="nl-NL" sz="2800" dirty="0"/>
              <a:t>Het </a:t>
            </a:r>
            <a:r>
              <a:rPr lang="nl-NL" sz="2800" u="sng" dirty="0"/>
              <a:t>elektrische vermogen</a:t>
            </a:r>
            <a:r>
              <a:rPr lang="nl-NL" sz="2800" dirty="0"/>
              <a:t> van </a:t>
            </a:r>
            <a:r>
              <a:rPr lang="nl-NL" sz="2800" dirty="0" smtClean="0"/>
              <a:t>een apparaat geeft </a:t>
            </a:r>
            <a:r>
              <a:rPr lang="nl-NL" sz="2800" dirty="0"/>
              <a:t>aan </a:t>
            </a:r>
            <a:r>
              <a:rPr lang="nl-NL" sz="2800" u="sng" dirty="0"/>
              <a:t>in welk tempo</a:t>
            </a:r>
            <a:r>
              <a:rPr lang="nl-NL" sz="2800" dirty="0"/>
              <a:t> </a:t>
            </a:r>
            <a:r>
              <a:rPr lang="nl-NL" sz="2800" dirty="0" smtClean="0"/>
              <a:t>het apparaat elektrische </a:t>
            </a:r>
            <a:r>
              <a:rPr lang="nl-NL" sz="2800" dirty="0"/>
              <a:t>energie </a:t>
            </a:r>
            <a:r>
              <a:rPr lang="nl-NL" sz="2800" dirty="0" smtClean="0"/>
              <a:t>gaat verbruiken; </a:t>
            </a:r>
            <a:endParaRPr lang="nl-NL" sz="2800" dirty="0"/>
          </a:p>
          <a:p>
            <a:pPr>
              <a:buNone/>
            </a:pPr>
            <a:endParaRPr lang="nl-NL" dirty="0" smtClean="0"/>
          </a:p>
          <a:p>
            <a:pPr marL="3543300" lvl="8" indent="0">
              <a:buNone/>
            </a:pPr>
            <a:r>
              <a:rPr lang="nl-NL" dirty="0" smtClean="0"/>
              <a:t>Bij vermogen staat het apparaat niet aan.</a:t>
            </a:r>
          </a:p>
          <a:p>
            <a:pPr marL="3543300" lvl="8" indent="0">
              <a:buNone/>
            </a:pPr>
            <a:endParaRPr lang="nl-NL" dirty="0"/>
          </a:p>
          <a:p>
            <a:pPr marL="3543300" lvl="8" indent="0">
              <a:buNone/>
            </a:pPr>
            <a:r>
              <a:rPr lang="nl-NL" dirty="0" smtClean="0"/>
              <a:t>Het verbruikt dus geen energie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645024"/>
            <a:ext cx="3150096" cy="14726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750" y="790692"/>
            <a:ext cx="2725762" cy="1532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24" y="1200151"/>
            <a:ext cx="1125116" cy="11251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178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ep 1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5" name="Rechthoek 1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/>
                <a:t>Een apparaat heeft een </a:t>
              </a:r>
              <a:r>
                <a:rPr lang="nl-NL" sz="4000" dirty="0" smtClean="0"/>
                <a:t/>
              </a:r>
              <a:br>
                <a:rPr lang="nl-NL" sz="4000" dirty="0" smtClean="0"/>
              </a:br>
              <a:r>
                <a:rPr lang="nl-NL" sz="4000" dirty="0" smtClean="0"/>
                <a:t>Vermogen  </a:t>
              </a:r>
              <a:r>
                <a:rPr lang="nl-NL" sz="4000" dirty="0"/>
                <a:t>(P) </a:t>
              </a:r>
              <a:r>
                <a:rPr lang="nl-NL" sz="4000" dirty="0" smtClean="0"/>
                <a:t>in </a:t>
              </a:r>
              <a:r>
                <a:rPr lang="nl-NL" sz="4000" dirty="0"/>
                <a:t>Watt (W)</a:t>
              </a:r>
            </a:p>
          </p:txBody>
        </p:sp>
        <p:pic>
          <p:nvPicPr>
            <p:cNvPr id="17" name="Afbeelding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24" y="1200894"/>
            <a:ext cx="1125116" cy="11251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itel 1"/>
          <p:cNvSpPr txBox="1">
            <a:spLocks/>
          </p:cNvSpPr>
          <p:nvPr/>
        </p:nvSpPr>
        <p:spPr bwMode="auto">
          <a:xfrm>
            <a:off x="1979712" y="1207311"/>
            <a:ext cx="698477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r>
              <a:rPr lang="nl-NL" sz="3600" dirty="0" smtClean="0">
                <a:solidFill>
                  <a:srgbClr val="E3E3FF"/>
                </a:solidFill>
              </a:rPr>
              <a:t>Een apparaat staat een bepaalde tijd aan (</a:t>
            </a:r>
            <a:r>
              <a:rPr lang="nl-NL" sz="3600" dirty="0" smtClean="0">
                <a:solidFill>
                  <a:srgbClr val="FFFF00"/>
                </a:solidFill>
              </a:rPr>
              <a:t>t</a:t>
            </a:r>
            <a:r>
              <a:rPr lang="nl-NL" sz="3600" dirty="0" smtClean="0">
                <a:solidFill>
                  <a:srgbClr val="E3E3FF"/>
                </a:solidFill>
              </a:rPr>
              <a:t> in </a:t>
            </a:r>
            <a:r>
              <a:rPr lang="nl-NL" sz="3600" dirty="0" smtClean="0">
                <a:solidFill>
                  <a:srgbClr val="FFFF00"/>
                </a:solidFill>
              </a:rPr>
              <a:t>h</a:t>
            </a:r>
            <a:r>
              <a:rPr lang="nl-NL" sz="3600" dirty="0" smtClean="0">
                <a:solidFill>
                  <a:srgbClr val="E3E3FF"/>
                </a:solidFill>
              </a:rPr>
              <a:t> of </a:t>
            </a:r>
            <a:r>
              <a:rPr lang="nl-NL" sz="3600" dirty="0" smtClean="0">
                <a:solidFill>
                  <a:srgbClr val="FFFF00"/>
                </a:solidFill>
              </a:rPr>
              <a:t>t</a:t>
            </a:r>
            <a:r>
              <a:rPr lang="nl-NL" sz="3600" dirty="0" smtClean="0">
                <a:solidFill>
                  <a:srgbClr val="E3E3FF"/>
                </a:solidFill>
              </a:rPr>
              <a:t> in </a:t>
            </a:r>
            <a:r>
              <a:rPr lang="nl-NL" sz="3600" dirty="0" smtClean="0">
                <a:solidFill>
                  <a:srgbClr val="FFFF00"/>
                </a:solidFill>
              </a:rPr>
              <a:t>s</a:t>
            </a:r>
            <a:r>
              <a:rPr lang="nl-NL" sz="3600" dirty="0" smtClean="0">
                <a:solidFill>
                  <a:srgbClr val="E3E3FF"/>
                </a:solidFill>
              </a:rPr>
              <a:t>)</a:t>
            </a:r>
            <a:endParaRPr lang="nl-NL" sz="3600" dirty="0">
              <a:solidFill>
                <a:srgbClr val="E3E3FF"/>
              </a:solidFill>
            </a:endParaRPr>
          </a:p>
        </p:txBody>
      </p:sp>
      <p:sp>
        <p:nvSpPr>
          <p:cNvPr id="13" name="Titel 1"/>
          <p:cNvSpPr txBox="1">
            <a:spLocks/>
          </p:cNvSpPr>
          <p:nvPr/>
        </p:nvSpPr>
        <p:spPr bwMode="auto">
          <a:xfrm>
            <a:off x="1115616" y="3244602"/>
            <a:ext cx="800065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r>
              <a:rPr lang="nl-NL" sz="3600" dirty="0" smtClean="0">
                <a:solidFill>
                  <a:srgbClr val="FFFF00"/>
                </a:solidFill>
              </a:rPr>
              <a:t>Vermogen</a:t>
            </a:r>
            <a:r>
              <a:rPr lang="nl-NL" sz="3600" dirty="0" smtClean="0">
                <a:solidFill>
                  <a:srgbClr val="E3E3FF"/>
                </a:solidFill>
              </a:rPr>
              <a:t> is de hoeveelheid energie die nodig is om het apparaat één seconde te laten werken.</a:t>
            </a:r>
          </a:p>
        </p:txBody>
      </p:sp>
      <p:sp>
        <p:nvSpPr>
          <p:cNvPr id="10" name="AutoShape 4" descr="data:image/jpeg;base64,/9j/4AAQSkZJRgABAQAAAQABAAD/2wCEAAkGBhAPDxAUDxQUFRQREREXDxAQFhYOFg8WFRYVFBQQFBQXJyYeFxkjGRcVKy8gIycqLC0sFh4xNTAtNSc3ODUBCQoKDQwOGA8PGjUkHiUsNTU2MDU1LSwtKTAsLDUvLCosNDU0LzUsLCktLywsLCwsLCwpLCwpLCwsLiksLCw0LP/AABEIAIkAjwMBIgACEQEDEQH/xAAcAAEAAgIDAQAAAAAAAAAAAAAABQYEBwIDCAH/xABHEAABAwICBAgKBgkEAwAAAAABAAIDBBESIQUVMVMGE0FRk5TR0gcUIjJUVZGSoeIzQmFxgdMXI1JicnOxssMkNIPhQ0Sz/8QAGwEBAAMBAQEBAAAAAAAAAAAAAAMEBQIGAQf/xAA2EQABAwEEBwUHBAMAAAAAAAABAAIDBBESUaEFExQVITFTQVKR0eEWIlRhgbHwBkNxwSMyYv/aAAwDAQACEQMRAD8AvnhC4SVFF4t4u5reM43FiaH3w8Xbbs84qnfpJ0jvGdG1Tvhe20f3T/4lrtUZpHB9gK81XVEzJy1riB6Kz/pJ0jvGdG1dLOHlY17pAYQ9ws54hjDnDkBda5/FV5FHrX4qltdR3yrP+knSO8Z0bU/STpHeM6NqrCL5rX4ptdR3yrQPCNpM4sJD8DHyPwRNdgYwXfI7maB/ULI0f4TKtsrTOWyR38tjWhhI52kco5jkdigNGVDabip3OLS6rjwkRvlcYKRzHVPFll7Oe6VjLOA+iyOaw6qkbDJLE0gtieWxuaS4Oi86FzT9YGMs8rl28qmcXtaHArRkdPHCyQPNvb9eS3vofTENXGJIHYm3IPIWkbWuG0HZ7QpALWXgz0HUiTxgOwQnItIv4yBfYDsAOx332yJWzQrTHFzbStimldLGHOFhX1ERdqyiIiIiIiIiIiIqH4SqWCQ03HyvjsJsOCLj8X0V7+ULWy9v2KlHRVF6TL1Y99W/wo+dSfwz/wBYVRlA9oJ4hYFYGa42tBWTqqi9Jl6se+mqqL0mXqx76xkXFxuCq2R90Z+aydVUXpMvVj301VReky9WPfWMiXG4Jdj7oz813t0LQAkiokBO0iksT95x5rO0DRaLppQ+R0kjWm4iFOIml3I5wBOK1tn3KKWPU38sixwR3DXy+LMzliZcuxxAmznWBePO2ZLoNFvJTwgPeAAM+xbe0bw4opZGRMLmk5MxsLG3ywtvsF+T2KxtctCviDJJGA3DeLvdxlF3xRyPwPdm+PE52B1zdpGZV44EcLZcbaeUPkDvonjy3R84eeVn7x2fbcASg9hWlHVEPMcnPFbERcWrku1oIiIiIiIiIiIiKh+EmilldTcVHI/CJsXFsdJhvxNr4QbXsfYqZqap3E/Qy91X7hrfjacXNuLnNg5zbkOgAJsRfafaVAcUOd3vv7VE7msGrLNabVAamqdxP0MvdTU1TuJ+hl7qn+LHO7339qcWOd3vv7Vyq/uKA1NU7ifoZe6mpqncT9DL3VP8WOd3vv7U4sc7vff2onuKA1NU7ifoZe6uqXQNUTlBLYtsQ6Cp/bY8Oa6JzHNILee2exWTixzu99/anFjnd77+1fV2yRrDaFD0XByrnlY3iTH5Ecbf1MtPFFHG0MaPLJOQzNyXOLj+GzuD3BmGhYQy7nu8+V1ru5mi3mt5h7bnNUOolDA4jES2N8jhxjxhjjGKSVzrmzBlnYkktABJXzQ+lZS9zmNliMZaGukdI5ktxdzQ2TC5zRkDcDM5G4uPoParcUgZ/lc3n2raoXIKI0Lp5lQCCMEjRd0ZN7j9tp+s3Z9ouLgXF5YKVazXBwtC+oiIukRERERERFTuGf01P/KqP7qdQStfCOCOSSFronvdgmLSyU0+FodCHA4TnclnsKjNUR+jy9bf2rOnrqaF5ZI8A/NZU9HJLIXN/tQ6KY1Qz0eXrb+1NUM9Hl62/tUG9KLqhRbvmw+6h0Uxqhno8vW39qaoZ6PL1t/am9KLqhN3zYfdQ6KY1Qz0eXrb+1NUM9Hl62/tTelF1Qm75vy1VmuiBddxLWuiLQ9rHz4Htmp6iMuZGC7CTBYkDLFdctG6SE4Jw4bBpu17J2EHFkJY7sc4W8oNJtcXNzZWTVEfo8vW39q+igiYQ51O42I+lqnPabbAWvyIvyFdb1ojwEoU5pJXMDHDl28V80FoB8r45ZLtja5r2WJY+Ug3bcDzWcv7wtyFXVuxQUOn3OFzF5AvidHI2a2VycLRd33DPmBU1BM17Q5pBBFwQQQfuIV2nqIZrdU62xXYYRE26F2IiKypkRERERERFB6V/wB3B/IqP76Zcl16cc5s8Lw0uAimabOjYQXOhI+kc2+TTsWLrF26f0lN+YvzzT1DUzVjnxsJFg+ynhka1thWciwdZO3T+kpvzE1k7dP6Sm/MWHuqt6ZU2uZis5Fg6ydun9JTfmJrJ26f0lN+Ym6q3plNczFZyLB1k7dP6Sm/MTWTt0/pKb8xN1VvTKa5mKzlFaeha91G17WuaayO7XgPaf1cpzacj/0u/WTt0/pKb8xYmkXGYM8maN0cgex8b6Mua4BzdkjnNIs47Qruj6GqgqY5XxmwFcvlYQRaq9wNxMFNdxJe4NkcWsYXg0FPU2dga0OLZHyWcRisSCSrcyUwytENiZXtxw7A4YgHzgDzXNFyTsNgDnZRmidHiENbG0gtaWxvqJKdrIm8rWRwHCy+V8DBit5RKs2joooxZr2ue/N7rgukNuYHIDkHIB+K9VHTTVFcKkWsaBZgXfTD+VXLhdu/gUiFyXAFc16hcIiIiIiIiKrcJ4muqKfE1p/U1HnAO+vT86jvFIt2z3G9ileEYvUQfyaj++nWDgPMV+e6dc/bHAW8h9lqUbWGPiO1dHice7Z7jexPE492z3G9i78B5j7EwHmPsWJfkxKuXI8BkujxOPds9xvYnice7Z7jexd+A8x9iYDzH2JfkxKXI8BkujxOPds9xvYnice7Z7jexd+A8x9iYDzH2JfkxKXI8BkujxOPds9xvYnicf7DPcb2LvwHmPsTAeYpfkxKXI8BksCvjaxn6uOIudJAxuNoDbyzRwguIF7DHf8ABR+iK4zTSMMUbRFe8kYEL2vDyxtmhxeAcMhDiG+ZzlSmko34AWMc8smpX4G4Q5wiqIZXBuIht8LHbSFG6GilifKZYSxjuMc6okwNe88a5zGPwySXs2R/Na2XnLagubE9/wC5e4cePZyFqqva3WAWcLFb9HadIIbUOFyQGS2wB18gx42Nd9oyPMDkp9puqxo/QXHi9Q0iPkicCwyZ3vINob+4dv1hyKztC9lo11SYAajnn9fmsyS5fNzkuSIi0VwiIiIqZw8rDE6nHFwvxNmN5o+Ow2MWTcxa98/uCq2tzuKPq/zKw+Ef6Sl/gqP6wqoLy2kp5GVBDT+WL0mi9H088F+RtptOKztbncUfV/mTW53FH1f5lgos7a5ccgtPdFH3cys7W53FH1f5k1udxR9X+ZYKJtcuOQTdFH3cys7W53FH1f5k1udxR9X+ZYKJtcuOQTdFH3cys7W53FH1f5k1udxR9X+ZYKJtcuOQTdFH3cys7W53FH1f5l9HCF0R4wR0jCzysYgw4LXOK+LJYCxNLj/TVH8mb/5uUkdTK54FvMqOTRVG1hdc5DEq003hGqMbcXFOH7AjfEXgbQ1xJF7fYdivmidMQ1LC+J17ZOBGFzDts4HZly7DyXWpdKRX0jWOzwieYB0hDntdiAOCwyZa+391SXB5lUZv9Jk/D5Rd5mG9wJNvk3HNfM2tmRtMrHxVGpJvDNY0tCx1Nr2+6cONh8VtcFfVxZsXJbixURERFT+HNHFI6nMtTFBhEobx3/kuYycOY2YR7yrGraT1jSew95d3hoP+z/5/8S1jdYtW2Eym+y0/Veu0NouapphIyYtFp4WW/wBhbI1bSesaT495NW0nrGk+PeWt7pdVblP08ytncVR8SfD1WyNW0nrGk+PeTVtJ6xpPj3lre6XS5T9PMpuKo+JPh6rZGraT1jSfHvJq2k9Y0nx7y1vdLpcp+nmU3FUfEnw9VsjVtJ6xpPj3k1bSesaT495a3ul0uU/TzKbiqPiT4eq2Rq2k9Y0nx7y4yaJo3Ah2kKMggggi4IIsQQXLXN0ulynH7eZXw6CqDzqT4eq2NBoeiYABX0gbe5DAG7T5RHlWv96uOidNaLha2OCeAYi0Wa9uKR2TbuP1nHLNaILrZ8yzdK0kcWFjBI94popZpcw2N0jBMLRgOHFtZJGCXEXOPZkrtMWtJcxoGax9I6J1RYySYuJ5CwWCzt5ixej2HJfbrUPArwkup7Q1rnvjuOLl898WwYXcrmW/Ecl9g25G8OAI2EZFaUUrZG2hebrKOWkk1co4/cYhdiIilVVau8NP/pf8/wDiWsbr0ZXfV/h7Fgt5VnTwB8hNq26H9Rv0fFqWxg8TxtWgbpdegEUexjFXvbSXojxPkvP90uvQCJsYxT20l6I8T5Lz/dLr0AibGMU9tJeiPE+S8/3S69AImxjFPbSXojxPkvP90uvQCJsYxT20l6I8T5Lz9ks2Ws41wcGO48wGBpY+7JGup/FG3iwl2IM5GuALsOWWe8n7FzpvOH8Tf6hSxwGP/Vyz6z9SCsLRJCOH/R8uXBVrgT4OGwGOoqximF3MhNi2E5FpJ+s8Z/YCecXWwAupmxq7wrzI2sFgWdUVEtQ/WSm0nL5BfURF0q6//9k="/>
          <p:cNvSpPr>
            <a:spLocks noChangeAspect="1" noChangeArrowheads="1"/>
          </p:cNvSpPr>
          <p:nvPr/>
        </p:nvSpPr>
        <p:spPr bwMode="auto">
          <a:xfrm>
            <a:off x="215900" y="-471488"/>
            <a:ext cx="1362075" cy="130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>
              <a:solidFill>
                <a:srgbClr val="FFFFFF"/>
              </a:solidFill>
            </a:endParaRPr>
          </a:p>
        </p:txBody>
      </p:sp>
      <p:pic>
        <p:nvPicPr>
          <p:cNvPr id="1030" name="Picture 6" descr="http://modules.woonborg.nl/site/upload/gfx/nieuws/energieverbruik.jp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559" r="100000">
                        <a14:foregroundMark x1="5587" y1="50581" x2="62011" y2="50581"/>
                        <a14:foregroundMark x1="5028" y1="7558" x2="71508" y2="91279"/>
                        <a14:foregroundMark x1="6145" y1="93605" x2="78771" y2="93023"/>
                        <a14:foregroundMark x1="6704" y1="80814" x2="72626" y2="76744"/>
                        <a14:foregroundMark x1="57542" y1="67442" x2="63128" y2="64535"/>
                        <a14:foregroundMark x1="76536" y1="89535" x2="78771" y2="95930"/>
                        <a14:foregroundMark x1="36872" y1="6395" x2="75978" y2="9302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996952"/>
            <a:ext cx="170497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680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 descr="http://4.bp.blogspot.com/_GTrGRCwK-OQ/TB_G4NUudWI/AAAAAAAAALg/g-tA8WPnVxo/s1600/infographic+energieverbrui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0"/>
            <a:ext cx="9080500" cy="6239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211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ep 3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35" name="Rechthoek 3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Rechthoek 3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/>
                <a:t>Soorten energie</a:t>
              </a:r>
              <a:endParaRPr lang="nl-NL" sz="4000" dirty="0"/>
            </a:p>
          </p:txBody>
        </p:sp>
        <p:pic>
          <p:nvPicPr>
            <p:cNvPr id="44" name="Afbeelding 4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cxnSp>
        <p:nvCxnSpPr>
          <p:cNvPr id="8" name="Rechte verbindingslijn 7"/>
          <p:cNvCxnSpPr>
            <a:stCxn id="16" idx="6"/>
            <a:endCxn id="14" idx="2"/>
          </p:cNvCxnSpPr>
          <p:nvPr/>
        </p:nvCxnSpPr>
        <p:spPr>
          <a:xfrm flipV="1">
            <a:off x="4269443" y="3078912"/>
            <a:ext cx="576859" cy="114555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>
            <a:stCxn id="19" idx="7"/>
            <a:endCxn id="14" idx="3"/>
          </p:cNvCxnSpPr>
          <p:nvPr/>
        </p:nvCxnSpPr>
        <p:spPr>
          <a:xfrm flipV="1">
            <a:off x="4072925" y="3231664"/>
            <a:ext cx="929324" cy="475372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>
            <a:stCxn id="18" idx="0"/>
            <a:endCxn id="14" idx="4"/>
          </p:cNvCxnSpPr>
          <p:nvPr/>
        </p:nvCxnSpPr>
        <p:spPr>
          <a:xfrm flipV="1">
            <a:off x="5378738" y="3294936"/>
            <a:ext cx="0" cy="611977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>
            <a:stCxn id="15" idx="5"/>
            <a:endCxn id="14" idx="1"/>
          </p:cNvCxnSpPr>
          <p:nvPr/>
        </p:nvCxnSpPr>
        <p:spPr>
          <a:xfrm>
            <a:off x="4074136" y="2610248"/>
            <a:ext cx="928113" cy="315912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>
            <a:stCxn id="17" idx="4"/>
            <a:endCxn id="14" idx="0"/>
          </p:cNvCxnSpPr>
          <p:nvPr/>
        </p:nvCxnSpPr>
        <p:spPr>
          <a:xfrm>
            <a:off x="5378738" y="2280687"/>
            <a:ext cx="0" cy="582201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>
            <a:stCxn id="14" idx="6"/>
            <a:endCxn id="20" idx="2"/>
          </p:cNvCxnSpPr>
          <p:nvPr/>
        </p:nvCxnSpPr>
        <p:spPr>
          <a:xfrm>
            <a:off x="5911174" y="3078912"/>
            <a:ext cx="792248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al 13"/>
          <p:cNvSpPr/>
          <p:nvPr/>
        </p:nvSpPr>
        <p:spPr>
          <a:xfrm>
            <a:off x="4846302" y="2862888"/>
            <a:ext cx="1064872" cy="432048"/>
          </a:xfrm>
          <a:prstGeom prst="ellipse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1600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soorten</a:t>
            </a:r>
          </a:p>
        </p:txBody>
      </p:sp>
      <p:sp>
        <p:nvSpPr>
          <p:cNvPr id="15" name="Ovaal 14"/>
          <p:cNvSpPr/>
          <p:nvPr/>
        </p:nvSpPr>
        <p:spPr>
          <a:xfrm>
            <a:off x="2845019" y="2092976"/>
            <a:ext cx="1440000" cy="60602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beweging</a:t>
            </a:r>
            <a:endParaRPr lang="nl-NL" i="1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Ovaal 15"/>
          <p:cNvSpPr/>
          <p:nvPr/>
        </p:nvSpPr>
        <p:spPr>
          <a:xfrm>
            <a:off x="2829443" y="2890456"/>
            <a:ext cx="1440000" cy="60602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licht</a:t>
            </a:r>
            <a:endParaRPr lang="nl-NL" i="1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Ovaal 16"/>
          <p:cNvSpPr/>
          <p:nvPr/>
        </p:nvSpPr>
        <p:spPr>
          <a:xfrm>
            <a:off x="4658738" y="1674665"/>
            <a:ext cx="1440000" cy="60602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warmte</a:t>
            </a:r>
            <a:endParaRPr lang="nl-NL" i="1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Ovaal 17"/>
          <p:cNvSpPr/>
          <p:nvPr/>
        </p:nvSpPr>
        <p:spPr>
          <a:xfrm>
            <a:off x="4658738" y="3906913"/>
            <a:ext cx="1440000" cy="60602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elektriciteit</a:t>
            </a:r>
          </a:p>
        </p:txBody>
      </p:sp>
      <p:sp>
        <p:nvSpPr>
          <p:cNvPr id="19" name="Ovaal 18"/>
          <p:cNvSpPr/>
          <p:nvPr/>
        </p:nvSpPr>
        <p:spPr>
          <a:xfrm>
            <a:off x="2843808" y="3618286"/>
            <a:ext cx="1440000" cy="60602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chemische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energie</a:t>
            </a:r>
            <a:endParaRPr lang="nl-NL" i="1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Ovaal 19">
            <a:hlinkClick r:id="" action="ppaction://noaction"/>
          </p:cNvPr>
          <p:cNvSpPr/>
          <p:nvPr/>
        </p:nvSpPr>
        <p:spPr>
          <a:xfrm>
            <a:off x="6703422" y="2544164"/>
            <a:ext cx="1692368" cy="106949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2000" b="1" i="1" dirty="0" smtClean="0">
                <a:solidFill>
                  <a:srgbClr val="4F81BD">
                    <a:lumMod val="20000"/>
                    <a:lumOff val="8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energie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800" i="1" dirty="0" smtClean="0">
                <a:solidFill>
                  <a:srgbClr val="4F81B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Wat een machine of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800" i="1" dirty="0" smtClean="0">
                <a:solidFill>
                  <a:srgbClr val="4F81B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levend wezen nodig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800" i="1" dirty="0" smtClean="0">
                <a:solidFill>
                  <a:srgbClr val="4F81B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heeft om iets 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800" i="1" dirty="0" smtClean="0">
                <a:solidFill>
                  <a:srgbClr val="4F81B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kunnen doen.</a:t>
            </a:r>
            <a:endParaRPr lang="nl-NL" i="1" dirty="0">
              <a:solidFill>
                <a:srgbClr val="4F81BD">
                  <a:lumMod val="60000"/>
                  <a:lumOff val="40000"/>
                </a:srgb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Ovaal 20"/>
          <p:cNvSpPr/>
          <p:nvPr/>
        </p:nvSpPr>
        <p:spPr>
          <a:xfrm>
            <a:off x="6307298" y="552495"/>
            <a:ext cx="2484616" cy="1180424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wet van behoud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van energie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800" i="1" dirty="0">
                <a:solidFill>
                  <a:srgbClr val="4F81B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Energie ontstaat niet uit het  </a:t>
            </a:r>
            <a:r>
              <a:rPr lang="nl-NL" sz="800" i="1" dirty="0" smtClean="0">
                <a:solidFill>
                  <a:srgbClr val="4F81B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niets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800" i="1" dirty="0" smtClean="0">
                <a:solidFill>
                  <a:srgbClr val="4F81B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verdwijnt niet in het  niets</a:t>
            </a:r>
          </a:p>
        </p:txBody>
      </p:sp>
      <p:sp>
        <p:nvSpPr>
          <p:cNvPr id="28" name="Ruit 27"/>
          <p:cNvSpPr/>
          <p:nvPr/>
        </p:nvSpPr>
        <p:spPr>
          <a:xfrm>
            <a:off x="0" y="471291"/>
            <a:ext cx="2505915" cy="711925"/>
          </a:xfrm>
          <a:prstGeom prst="diamond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 in J of Cal</a:t>
            </a:r>
          </a:p>
        </p:txBody>
      </p:sp>
      <p:cxnSp>
        <p:nvCxnSpPr>
          <p:cNvPr id="37" name="Rechte verbindingslijn 36"/>
          <p:cNvCxnSpPr>
            <a:stCxn id="21" idx="4"/>
            <a:endCxn id="20" idx="0"/>
          </p:cNvCxnSpPr>
          <p:nvPr/>
        </p:nvCxnSpPr>
        <p:spPr>
          <a:xfrm>
            <a:off x="7549606" y="1732919"/>
            <a:ext cx="0" cy="811245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kstvak 37"/>
          <p:cNvSpPr txBox="1">
            <a:spLocks/>
          </p:cNvSpPr>
          <p:nvPr/>
        </p:nvSpPr>
        <p:spPr>
          <a:xfrm>
            <a:off x="6271374" y="3792855"/>
            <a:ext cx="12801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nl-NL" sz="1600" i="1" dirty="0" smtClean="0">
                <a:solidFill>
                  <a:srgbClr val="4F81BD">
                    <a:lumMod val="20000"/>
                    <a:lumOff val="8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komt van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nl-NL" sz="1600" i="1" dirty="0" smtClean="0">
                <a:solidFill>
                  <a:srgbClr val="4F81BD">
                    <a:lumMod val="20000"/>
                    <a:lumOff val="8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een</a:t>
            </a:r>
          </a:p>
        </p:txBody>
      </p:sp>
      <p:cxnSp>
        <p:nvCxnSpPr>
          <p:cNvPr id="39" name="Rechte verbindingslijn 38"/>
          <p:cNvCxnSpPr>
            <a:stCxn id="40" idx="0"/>
            <a:endCxn id="20" idx="4"/>
          </p:cNvCxnSpPr>
          <p:nvPr/>
        </p:nvCxnSpPr>
        <p:spPr>
          <a:xfrm flipV="1">
            <a:off x="7549606" y="3613660"/>
            <a:ext cx="0" cy="1137647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al 39">
            <a:hlinkClick r:id="" action="ppaction://noaction"/>
          </p:cNvPr>
          <p:cNvSpPr/>
          <p:nvPr/>
        </p:nvSpPr>
        <p:spPr>
          <a:xfrm>
            <a:off x="6829606" y="4751307"/>
            <a:ext cx="1440000" cy="606022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energie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i="1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bron</a:t>
            </a:r>
            <a:endParaRPr lang="nl-NL" i="1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1" name="Ovaal 40"/>
          <p:cNvSpPr/>
          <p:nvPr/>
        </p:nvSpPr>
        <p:spPr>
          <a:xfrm>
            <a:off x="6703421" y="1658612"/>
            <a:ext cx="208019" cy="18131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1000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ebdings"/>
              </a:rPr>
              <a:t></a:t>
            </a:r>
            <a:endParaRPr lang="nl-NL" sz="1000" dirty="0" smtClean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2" name="Ovaal 41"/>
          <p:cNvSpPr/>
          <p:nvPr/>
        </p:nvSpPr>
        <p:spPr>
          <a:xfrm>
            <a:off x="8844611" y="2171379"/>
            <a:ext cx="208019" cy="18131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sz="1000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Webdings"/>
              </a:rPr>
              <a:t></a:t>
            </a:r>
            <a:endParaRPr lang="nl-NL" sz="1000" dirty="0" smtClean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3" name="Tekstvak 42">
            <a:hlinkClick r:id="" action="ppaction://noaction"/>
          </p:cNvPr>
          <p:cNvSpPr txBox="1">
            <a:spLocks/>
          </p:cNvSpPr>
          <p:nvPr/>
        </p:nvSpPr>
        <p:spPr>
          <a:xfrm>
            <a:off x="7518386" y="1839928"/>
            <a:ext cx="16065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nl-NL" sz="1600" i="1" dirty="0" smtClean="0">
                <a:solidFill>
                  <a:srgbClr val="4F81BD">
                    <a:lumMod val="20000"/>
                    <a:lumOff val="8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kan van soort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nl-NL" sz="1600" i="1" dirty="0" smtClean="0">
                <a:solidFill>
                  <a:srgbClr val="4F81BD">
                    <a:lumMod val="20000"/>
                    <a:lumOff val="8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veranderen</a:t>
            </a:r>
          </a:p>
        </p:txBody>
      </p:sp>
      <p:cxnSp>
        <p:nvCxnSpPr>
          <p:cNvPr id="49" name="Rechte verbindingslijn 48"/>
          <p:cNvCxnSpPr/>
          <p:nvPr/>
        </p:nvCxnSpPr>
        <p:spPr>
          <a:xfrm flipV="1">
            <a:off x="2505915" y="4242244"/>
            <a:ext cx="2152823" cy="812074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>
            <a:off x="2339752" y="827253"/>
            <a:ext cx="2363125" cy="1077735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uit 66"/>
          <p:cNvSpPr/>
          <p:nvPr/>
        </p:nvSpPr>
        <p:spPr>
          <a:xfrm>
            <a:off x="39695" y="4698355"/>
            <a:ext cx="2505915" cy="711925"/>
          </a:xfrm>
          <a:prstGeom prst="diamond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 in </a:t>
            </a:r>
            <a:r>
              <a:rPr lang="nl-NL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kWh of </a:t>
            </a:r>
            <a:r>
              <a:rPr lang="nl-NL" dirty="0" err="1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Ws</a:t>
            </a:r>
            <a:endParaRPr lang="nl-NL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8" name="Ruit 67"/>
          <p:cNvSpPr/>
          <p:nvPr/>
        </p:nvSpPr>
        <p:spPr>
          <a:xfrm>
            <a:off x="-2425" y="2028142"/>
            <a:ext cx="2505915" cy="711925"/>
          </a:xfrm>
          <a:prstGeom prst="diamond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nl-NL" dirty="0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 in </a:t>
            </a:r>
            <a:r>
              <a:rPr lang="nl-NL" dirty="0" err="1" smtClean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Nm</a:t>
            </a:r>
            <a:endParaRPr lang="nl-NL" dirty="0" smtClean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0" name="Rechte verbindingslijn 69"/>
          <p:cNvCxnSpPr/>
          <p:nvPr/>
        </p:nvCxnSpPr>
        <p:spPr>
          <a:xfrm>
            <a:off x="2339752" y="2385145"/>
            <a:ext cx="513220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ijdelijke aanduiding voor inhoud 2"/>
          <p:cNvSpPr>
            <a:spLocks noGrp="1"/>
          </p:cNvSpPr>
          <p:nvPr>
            <p:ph idx="1"/>
          </p:nvPr>
        </p:nvSpPr>
        <p:spPr>
          <a:xfrm>
            <a:off x="3598093" y="5433017"/>
            <a:ext cx="2808312" cy="1162623"/>
          </a:xfrm>
        </p:spPr>
        <p:txBody>
          <a:bodyPr/>
          <a:lstStyle/>
          <a:p>
            <a:pPr>
              <a:buNone/>
              <a:tabLst>
                <a:tab pos="1885950" algn="l"/>
              </a:tabLst>
            </a:pPr>
            <a:r>
              <a:rPr lang="nl-NL" sz="2000" dirty="0" smtClean="0">
                <a:solidFill>
                  <a:srgbClr val="FFFF00"/>
                </a:solidFill>
              </a:rPr>
              <a:t>1 Cal = </a:t>
            </a:r>
            <a:r>
              <a:rPr lang="nl-NL" sz="2000" dirty="0">
                <a:solidFill>
                  <a:srgbClr val="FFFF00"/>
                </a:solidFill>
              </a:rPr>
              <a:t>4,1858 </a:t>
            </a:r>
            <a:r>
              <a:rPr lang="nl-NL" sz="2000" dirty="0" smtClean="0">
                <a:solidFill>
                  <a:srgbClr val="FFFF00"/>
                </a:solidFill>
              </a:rPr>
              <a:t>J</a:t>
            </a:r>
          </a:p>
          <a:p>
            <a:pPr>
              <a:buNone/>
              <a:tabLst>
                <a:tab pos="1885950" algn="l"/>
              </a:tabLst>
            </a:pPr>
            <a:r>
              <a:rPr lang="nl-NL" sz="2000" dirty="0" smtClean="0">
                <a:solidFill>
                  <a:srgbClr val="FFFF00"/>
                </a:solidFill>
              </a:rPr>
              <a:t>1 </a:t>
            </a:r>
            <a:r>
              <a:rPr lang="nl-NL" sz="2000" dirty="0" err="1" smtClean="0">
                <a:solidFill>
                  <a:srgbClr val="FFFF00"/>
                </a:solidFill>
              </a:rPr>
              <a:t>Ws</a:t>
            </a:r>
            <a:r>
              <a:rPr lang="nl-NL" sz="2000" dirty="0" smtClean="0">
                <a:solidFill>
                  <a:srgbClr val="FFFF00"/>
                </a:solidFill>
              </a:rPr>
              <a:t> = 1 J</a:t>
            </a:r>
          </a:p>
          <a:p>
            <a:pPr>
              <a:buNone/>
              <a:tabLst>
                <a:tab pos="1885950" algn="l"/>
              </a:tabLst>
            </a:pPr>
            <a:r>
              <a:rPr lang="nl-NL" sz="2000" dirty="0" smtClean="0">
                <a:solidFill>
                  <a:srgbClr val="FFFF00"/>
                </a:solidFill>
              </a:rPr>
              <a:t>1 </a:t>
            </a:r>
            <a:r>
              <a:rPr lang="nl-NL" sz="2000" dirty="0">
                <a:solidFill>
                  <a:srgbClr val="FFFF00"/>
                </a:solidFill>
              </a:rPr>
              <a:t>kWh = 3,6 </a:t>
            </a:r>
            <a:r>
              <a:rPr lang="nl-NL" sz="2000" dirty="0" err="1" smtClean="0">
                <a:solidFill>
                  <a:srgbClr val="FFFF00"/>
                </a:solidFill>
              </a:rPr>
              <a:t>MWs</a:t>
            </a:r>
            <a:endParaRPr lang="nl-NL" sz="2000" dirty="0" smtClean="0">
              <a:solidFill>
                <a:srgbClr val="FFFF00"/>
              </a:solidFill>
            </a:endParaRPr>
          </a:p>
          <a:p>
            <a:pPr>
              <a:buNone/>
              <a:tabLst>
                <a:tab pos="1885950" algn="l"/>
              </a:tabLst>
            </a:pPr>
            <a:r>
              <a:rPr lang="nl-NL" sz="2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nl-NL" sz="2000" dirty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nl-NL" sz="2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 algn="ctr">
              <a:buNone/>
              <a:tabLst>
                <a:tab pos="1885950" algn="l"/>
              </a:tabLst>
            </a:pPr>
            <a:r>
              <a:rPr lang="nl-NL" sz="2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sz="20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>
              <a:buNone/>
              <a:tabLst>
                <a:tab pos="1885950" algn="l"/>
              </a:tabLst>
            </a:pPr>
            <a:r>
              <a:rPr lang="nl-NL" sz="2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sz="2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75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738337" y="911096"/>
            <a:ext cx="8605838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tabLst>
                <a:tab pos="3225800" algn="l"/>
                <a:tab pos="3944938" algn="l"/>
                <a:tab pos="5564188" algn="l"/>
                <a:tab pos="7002463" algn="l"/>
              </a:tabLst>
            </a:pPr>
            <a:endParaRPr lang="nl-NL" sz="3200" dirty="0">
              <a:solidFill>
                <a:srgbClr val="C6D9F1"/>
              </a:solidFill>
            </a:endParaRPr>
          </a:p>
          <a:p>
            <a:pPr>
              <a:buFont typeface="Wingdings" pitchFamily="2" charset="2"/>
              <a:buNone/>
              <a:tabLst>
                <a:tab pos="3225800" algn="l"/>
                <a:tab pos="3944938" algn="l"/>
                <a:tab pos="4927600" algn="l"/>
                <a:tab pos="5564188" algn="l"/>
                <a:tab pos="6186488" algn="l"/>
                <a:tab pos="7002463" algn="l"/>
              </a:tabLst>
            </a:pPr>
            <a:r>
              <a:rPr lang="nl-NL" sz="2800" dirty="0">
                <a:solidFill>
                  <a:srgbClr val="C6D9F1"/>
                </a:solidFill>
              </a:rPr>
              <a:t>Elektrische energie	</a:t>
            </a:r>
            <a:r>
              <a:rPr lang="nl-NL" sz="2800" dirty="0">
                <a:solidFill>
                  <a:srgbClr val="FFFF00"/>
                </a:solidFill>
              </a:rPr>
              <a:t>E</a:t>
            </a:r>
            <a:r>
              <a:rPr lang="nl-NL" sz="2800" dirty="0">
                <a:solidFill>
                  <a:srgbClr val="C6D9F1"/>
                </a:solidFill>
              </a:rPr>
              <a:t>  	in        </a:t>
            </a:r>
            <a:r>
              <a:rPr lang="nl-NL" sz="2800" dirty="0" err="1" smtClean="0">
                <a:solidFill>
                  <a:srgbClr val="FFFF00"/>
                </a:solidFill>
              </a:rPr>
              <a:t>Ws</a:t>
            </a:r>
            <a:r>
              <a:rPr lang="nl-NL" sz="2800" dirty="0" smtClean="0">
                <a:solidFill>
                  <a:srgbClr val="C6D9F1"/>
                </a:solidFill>
              </a:rPr>
              <a:t>  </a:t>
            </a:r>
            <a:r>
              <a:rPr lang="nl-NL" sz="2800" dirty="0">
                <a:solidFill>
                  <a:srgbClr val="C6D9F1"/>
                </a:solidFill>
              </a:rPr>
              <a:t>	of  </a:t>
            </a:r>
            <a:r>
              <a:rPr lang="nl-NL" sz="2800" dirty="0" smtClean="0">
                <a:solidFill>
                  <a:srgbClr val="F79646">
                    <a:lumMod val="75000"/>
                  </a:srgbClr>
                </a:solidFill>
              </a:rPr>
              <a:t>kWh</a:t>
            </a:r>
            <a:br>
              <a:rPr lang="nl-NL" sz="2800" dirty="0" smtClean="0">
                <a:solidFill>
                  <a:srgbClr val="F79646">
                    <a:lumMod val="75000"/>
                  </a:srgbClr>
                </a:solidFill>
              </a:rPr>
            </a:br>
            <a:r>
              <a:rPr lang="nl-NL" sz="2800" dirty="0" smtClean="0">
                <a:solidFill>
                  <a:srgbClr val="F79646">
                    <a:lumMod val="75000"/>
                  </a:srgbClr>
                </a:solidFill>
              </a:rPr>
              <a:t>                                                   </a:t>
            </a:r>
            <a:r>
              <a:rPr lang="nl-NL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watt sec            kilo Watt uur</a:t>
            </a:r>
            <a:endParaRPr lang="nl-NL" dirty="0">
              <a:solidFill>
                <a:srgbClr val="4F81BD">
                  <a:lumMod val="20000"/>
                  <a:lumOff val="80000"/>
                </a:srgbClr>
              </a:solidFill>
            </a:endParaRPr>
          </a:p>
          <a:p>
            <a:pPr>
              <a:buFont typeface="Wingdings" pitchFamily="2" charset="2"/>
              <a:buNone/>
              <a:tabLst>
                <a:tab pos="3225800" algn="l"/>
                <a:tab pos="3944938" algn="l"/>
                <a:tab pos="4927600" algn="l"/>
                <a:tab pos="5564188" algn="l"/>
                <a:tab pos="6186488" algn="l"/>
                <a:tab pos="7002463" algn="l"/>
              </a:tabLst>
            </a:pPr>
            <a:r>
              <a:rPr lang="nl-NL" sz="2800" dirty="0">
                <a:solidFill>
                  <a:srgbClr val="C6D9F1"/>
                </a:solidFill>
              </a:rPr>
              <a:t>Vermogen	</a:t>
            </a:r>
            <a:r>
              <a:rPr lang="nl-NL" sz="2800" dirty="0">
                <a:solidFill>
                  <a:srgbClr val="FFFF00"/>
                </a:solidFill>
              </a:rPr>
              <a:t>P</a:t>
            </a:r>
            <a:r>
              <a:rPr lang="nl-NL" sz="2800" dirty="0">
                <a:solidFill>
                  <a:srgbClr val="C6D9F1"/>
                </a:solidFill>
              </a:rPr>
              <a:t> 	</a:t>
            </a:r>
            <a:r>
              <a:rPr lang="nl-NL" sz="2800" dirty="0" smtClean="0">
                <a:solidFill>
                  <a:srgbClr val="C6D9F1"/>
                </a:solidFill>
              </a:rPr>
              <a:t>in</a:t>
            </a:r>
            <a:r>
              <a:rPr lang="nl-NL" sz="2800" dirty="0">
                <a:solidFill>
                  <a:srgbClr val="C6D9F1"/>
                </a:solidFill>
              </a:rPr>
              <a:t>	 </a:t>
            </a:r>
            <a:r>
              <a:rPr lang="nl-NL" sz="2800" dirty="0" smtClean="0">
                <a:solidFill>
                  <a:srgbClr val="FFFF00"/>
                </a:solidFill>
              </a:rPr>
              <a:t>W</a:t>
            </a:r>
            <a:r>
              <a:rPr lang="nl-NL" sz="2800" dirty="0">
                <a:solidFill>
                  <a:srgbClr val="C6D9F1"/>
                </a:solidFill>
              </a:rPr>
              <a:t>	</a:t>
            </a:r>
            <a:r>
              <a:rPr lang="nl-NL" sz="2800" dirty="0" smtClean="0">
                <a:solidFill>
                  <a:srgbClr val="C6D9F1"/>
                </a:solidFill>
              </a:rPr>
              <a:t>	of  </a:t>
            </a:r>
            <a:r>
              <a:rPr lang="nl-NL" sz="2800" dirty="0" smtClean="0">
                <a:solidFill>
                  <a:srgbClr val="F79646">
                    <a:lumMod val="75000"/>
                  </a:srgbClr>
                </a:solidFill>
              </a:rPr>
              <a:t>kW</a:t>
            </a:r>
            <a:br>
              <a:rPr lang="nl-NL" sz="2800" dirty="0" smtClean="0">
                <a:solidFill>
                  <a:srgbClr val="F79646">
                    <a:lumMod val="75000"/>
                  </a:srgbClr>
                </a:solidFill>
              </a:rPr>
            </a:br>
            <a:r>
              <a:rPr lang="nl-NL" sz="2800" dirty="0" smtClean="0">
                <a:solidFill>
                  <a:srgbClr val="F79646">
                    <a:lumMod val="75000"/>
                  </a:srgbClr>
                </a:solidFill>
              </a:rPr>
              <a:t>                                    </a:t>
            </a:r>
            <a:r>
              <a:rPr lang="nl-NL" sz="4000" dirty="0" smtClean="0">
                <a:solidFill>
                  <a:srgbClr val="F79646">
                    <a:lumMod val="75000"/>
                  </a:srgbClr>
                </a:solidFill>
              </a:rPr>
              <a:t>          </a:t>
            </a:r>
            <a:r>
              <a:rPr lang="nl-NL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watt                  kilo Watt</a:t>
            </a:r>
            <a:endParaRPr lang="nl-NL" dirty="0">
              <a:solidFill>
                <a:srgbClr val="F79646">
                  <a:lumMod val="75000"/>
                </a:srgbClr>
              </a:solidFill>
            </a:endParaRPr>
          </a:p>
          <a:p>
            <a:pPr>
              <a:buFont typeface="Wingdings" pitchFamily="2" charset="2"/>
              <a:buNone/>
              <a:tabLst>
                <a:tab pos="3225800" algn="l"/>
                <a:tab pos="3944938" algn="l"/>
                <a:tab pos="4927600" algn="l"/>
                <a:tab pos="5564188" algn="l"/>
                <a:tab pos="6186488" algn="l"/>
                <a:tab pos="7002463" algn="l"/>
              </a:tabLst>
            </a:pPr>
            <a:r>
              <a:rPr lang="nl-NL" sz="2800" dirty="0">
                <a:solidFill>
                  <a:srgbClr val="C6D9F1"/>
                </a:solidFill>
              </a:rPr>
              <a:t>Tijd	</a:t>
            </a:r>
            <a:r>
              <a:rPr lang="nl-NL" sz="2800" dirty="0">
                <a:solidFill>
                  <a:srgbClr val="FFFF00"/>
                </a:solidFill>
              </a:rPr>
              <a:t>t</a:t>
            </a:r>
            <a:r>
              <a:rPr lang="nl-NL" sz="2800" dirty="0">
                <a:solidFill>
                  <a:srgbClr val="C6D9F1"/>
                </a:solidFill>
              </a:rPr>
              <a:t>	in	</a:t>
            </a:r>
            <a:r>
              <a:rPr lang="nl-NL" sz="2800" dirty="0" smtClean="0">
                <a:solidFill>
                  <a:srgbClr val="C6D9F1"/>
                </a:solidFill>
              </a:rPr>
              <a:t> </a:t>
            </a:r>
            <a:r>
              <a:rPr lang="nl-NL" sz="2800" dirty="0" smtClean="0">
                <a:solidFill>
                  <a:srgbClr val="FFFF00"/>
                </a:solidFill>
              </a:rPr>
              <a:t>s</a:t>
            </a:r>
            <a:r>
              <a:rPr lang="nl-NL" sz="2800" dirty="0">
                <a:solidFill>
                  <a:srgbClr val="C6D9F1"/>
                </a:solidFill>
              </a:rPr>
              <a:t>	</a:t>
            </a:r>
            <a:r>
              <a:rPr lang="nl-NL" sz="2800" dirty="0" smtClean="0">
                <a:solidFill>
                  <a:srgbClr val="C6D9F1"/>
                </a:solidFill>
              </a:rPr>
              <a:t>	of  </a:t>
            </a:r>
            <a:r>
              <a:rPr lang="nl-NL" sz="2800" dirty="0" smtClean="0">
                <a:solidFill>
                  <a:srgbClr val="F79646">
                    <a:lumMod val="75000"/>
                  </a:srgbClr>
                </a:solidFill>
              </a:rPr>
              <a:t>h</a:t>
            </a:r>
            <a:br>
              <a:rPr lang="nl-NL" sz="2800" dirty="0" smtClean="0">
                <a:solidFill>
                  <a:srgbClr val="F79646">
                    <a:lumMod val="75000"/>
                  </a:srgbClr>
                </a:solidFill>
              </a:rPr>
            </a:br>
            <a:r>
              <a:rPr lang="nl-NL" sz="2800" dirty="0" smtClean="0">
                <a:solidFill>
                  <a:srgbClr val="F79646">
                    <a:lumMod val="75000"/>
                  </a:srgbClr>
                </a:solidFill>
              </a:rPr>
              <a:t>                                                   </a:t>
            </a:r>
            <a:r>
              <a:rPr lang="nl-NL" sz="1600" dirty="0" smtClean="0">
                <a:solidFill>
                  <a:srgbClr val="4F81BD">
                    <a:lumMod val="20000"/>
                    <a:lumOff val="80000"/>
                  </a:srgbClr>
                </a:solidFill>
              </a:rPr>
              <a:t>seconde            uur</a:t>
            </a:r>
            <a:r>
              <a:rPr lang="nl-NL" sz="4000" dirty="0">
                <a:solidFill>
                  <a:srgbClr val="4F81BD">
                    <a:lumMod val="20000"/>
                    <a:lumOff val="80000"/>
                  </a:srgbClr>
                </a:solidFill>
              </a:rPr>
              <a:t>	</a:t>
            </a:r>
          </a:p>
          <a:p>
            <a:pPr algn="ctr">
              <a:buFont typeface="Wingdings" pitchFamily="2" charset="2"/>
              <a:buNone/>
              <a:tabLst>
                <a:tab pos="3225800" algn="l"/>
                <a:tab pos="3944938" algn="l"/>
                <a:tab pos="4927600" algn="l"/>
                <a:tab pos="5564188" algn="l"/>
                <a:tab pos="6186488" algn="l"/>
                <a:tab pos="7002463" algn="l"/>
              </a:tabLst>
            </a:pPr>
            <a:r>
              <a:rPr lang="nl-NL" sz="3200" dirty="0">
                <a:solidFill>
                  <a:srgbClr val="FFFF00"/>
                </a:solidFill>
              </a:rPr>
              <a:t>E = P x t</a:t>
            </a:r>
            <a:endParaRPr lang="nl-NL" sz="2400" dirty="0">
              <a:solidFill>
                <a:srgbClr val="C6D9F1"/>
              </a:solidFill>
            </a:endParaRPr>
          </a:p>
          <a:p>
            <a:pPr algn="ctr">
              <a:buFont typeface="Wingdings" pitchFamily="2" charset="2"/>
              <a:buNone/>
              <a:tabLst>
                <a:tab pos="3225800" algn="l"/>
                <a:tab pos="3944938" algn="l"/>
                <a:tab pos="5564188" algn="l"/>
                <a:tab pos="7002463" algn="l"/>
              </a:tabLst>
            </a:pPr>
            <a:endParaRPr lang="nl-NL" sz="3200" dirty="0">
              <a:solidFill>
                <a:srgbClr val="FFFF00"/>
              </a:solidFill>
            </a:endParaRPr>
          </a:p>
          <a:p>
            <a:pPr algn="ctr">
              <a:buFont typeface="Wingdings" pitchFamily="2" charset="2"/>
              <a:buNone/>
              <a:tabLst>
                <a:tab pos="3225800" algn="l"/>
                <a:tab pos="3944938" algn="l"/>
                <a:tab pos="5564188" algn="l"/>
                <a:tab pos="7002463" algn="l"/>
              </a:tabLst>
            </a:pPr>
            <a:endParaRPr lang="nl-NL" sz="3200" dirty="0">
              <a:solidFill>
                <a:srgbClr val="FFFF00"/>
              </a:solidFill>
            </a:endParaRPr>
          </a:p>
        </p:txBody>
      </p:sp>
      <p:grpSp>
        <p:nvGrpSpPr>
          <p:cNvPr id="8" name="Groep 7"/>
          <p:cNvGrpSpPr/>
          <p:nvPr/>
        </p:nvGrpSpPr>
        <p:grpSpPr>
          <a:xfrm>
            <a:off x="0" y="0"/>
            <a:ext cx="9217025" cy="6845877"/>
            <a:chOff x="-36513" y="19050"/>
            <a:chExt cx="9217025" cy="6845877"/>
          </a:xfrm>
        </p:grpSpPr>
        <p:sp>
          <p:nvSpPr>
            <p:cNvPr id="9" name="Rechthoek 8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-36513" y="1905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>
                  <a:solidFill>
                    <a:schemeClr val="bg1"/>
                  </a:solidFill>
                </a:rPr>
                <a:t>Grootheden en eenheden?</a:t>
              </a:r>
            </a:p>
          </p:txBody>
        </p:sp>
        <p:pic>
          <p:nvPicPr>
            <p:cNvPr id="11" name="Afbeelding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3671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jdelijke aanduiding voor inhoud 2"/>
          <p:cNvSpPr>
            <a:spLocks noGrp="1"/>
          </p:cNvSpPr>
          <p:nvPr>
            <p:ph idx="1"/>
          </p:nvPr>
        </p:nvSpPr>
        <p:spPr>
          <a:xfrm>
            <a:off x="738336" y="1600201"/>
            <a:ext cx="3833663" cy="434908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Elektrische energie</a:t>
            </a:r>
            <a:r>
              <a:rPr lang="nl-NL" sz="2400" dirty="0">
                <a:solidFill>
                  <a:srgbClr val="FFFF00"/>
                </a:solidFill>
              </a:rPr>
              <a:t> </a:t>
            </a:r>
            <a:r>
              <a:rPr lang="nl-NL" sz="2400" dirty="0" smtClean="0">
                <a:solidFill>
                  <a:srgbClr val="FFFF00"/>
                </a:solidFill>
              </a:rPr>
              <a:t>  </a:t>
            </a:r>
            <a:r>
              <a:rPr lang="nl-NL" sz="2400" dirty="0">
                <a:solidFill>
                  <a:srgbClr val="FFFF00"/>
                </a:solidFill>
              </a:rPr>
              <a:t/>
            </a:r>
            <a:br>
              <a:rPr lang="nl-NL" sz="2400" dirty="0">
                <a:solidFill>
                  <a:srgbClr val="FFFF00"/>
                </a:solidFill>
              </a:rPr>
            </a:br>
            <a:r>
              <a:rPr lang="nl-NL" sz="2400" dirty="0" smtClean="0">
                <a:solidFill>
                  <a:srgbClr val="FFFF00"/>
                </a:solidFill>
              </a:rPr>
              <a:t>E  </a:t>
            </a: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in  Watt seconde	 </a:t>
            </a:r>
            <a:r>
              <a:rPr lang="nl-NL" sz="2400" dirty="0" err="1" smtClean="0">
                <a:solidFill>
                  <a:srgbClr val="FFFF00"/>
                </a:solidFill>
              </a:rPr>
              <a:t>Ws</a:t>
            </a:r>
            <a:endParaRPr lang="nl-NL" sz="2400" dirty="0" smtClean="0">
              <a:solidFill>
                <a:srgbClr val="FFFF00"/>
              </a:solidFill>
            </a:endParaRPr>
          </a:p>
          <a:p>
            <a:pPr eaLnBrk="1" hangingPunct="1">
              <a:buFont typeface="Arial" charset="0"/>
              <a:buNone/>
            </a:pPr>
            <a:endParaRPr lang="nl-NL" sz="2400" dirty="0" smtClean="0">
              <a:solidFill>
                <a:srgbClr val="FFFF00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nl-NL" sz="2400" dirty="0" smtClean="0">
                <a:solidFill>
                  <a:srgbClr val="FFFF00"/>
                </a:solidFill>
              </a:rPr>
              <a:t>	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48235" y1="19333" x2="49412" y2="33333"/>
                        <a14:foregroundMark x1="24706" y1="95333" x2="43529" y2="88000"/>
                        <a14:foregroundMark x1="65882" y1="96000" x2="61176" y2="94000"/>
                        <a14:foregroundMark x1="74118" y1="87333" x2="63529" y2="88000"/>
                        <a14:foregroundMark x1="78824" y1="16667" x2="78824" y2="16667"/>
                        <a14:backgroundMark x1="48235" y1="94667" x2="44706" y2="99333"/>
                        <a14:backgroundMark x1="55294" y1="96667" x2="64706" y2="90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811" y="2492896"/>
            <a:ext cx="1653753" cy="291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jdelijke aanduiding voor inhoud 2"/>
          <p:cNvSpPr txBox="1">
            <a:spLocks/>
          </p:cNvSpPr>
          <p:nvPr/>
        </p:nvSpPr>
        <p:spPr bwMode="auto">
          <a:xfrm>
            <a:off x="4860032" y="1595184"/>
            <a:ext cx="4114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nl-NL" sz="2800" dirty="0" smtClean="0">
                <a:solidFill>
                  <a:srgbClr val="1F497D">
                    <a:lumMod val="20000"/>
                    <a:lumOff val="80000"/>
                  </a:srgbClr>
                </a:solidFill>
              </a:rPr>
              <a:t>Warmte energie</a:t>
            </a:r>
            <a:r>
              <a:rPr lang="nl-NL" sz="2800" dirty="0" smtClean="0">
                <a:solidFill>
                  <a:srgbClr val="FFFF00"/>
                </a:solidFill>
              </a:rPr>
              <a:t>	 </a:t>
            </a:r>
            <a:br>
              <a:rPr lang="nl-NL" sz="2800" dirty="0" smtClean="0">
                <a:solidFill>
                  <a:srgbClr val="FFFF00"/>
                </a:solidFill>
              </a:rPr>
            </a:br>
            <a:r>
              <a:rPr lang="nl-NL" sz="2800" dirty="0" smtClean="0">
                <a:solidFill>
                  <a:srgbClr val="FFFF00"/>
                </a:solidFill>
              </a:rPr>
              <a:t>Q </a:t>
            </a:r>
            <a:r>
              <a:rPr lang="nl-NL" sz="2800" dirty="0" smtClean="0">
                <a:solidFill>
                  <a:srgbClr val="1F497D">
                    <a:lumMod val="20000"/>
                    <a:lumOff val="80000"/>
                  </a:srgbClr>
                </a:solidFill>
              </a:rPr>
              <a:t>in   	Joule  </a:t>
            </a:r>
            <a:r>
              <a:rPr lang="nl-NL" sz="2800" dirty="0" smtClean="0">
                <a:solidFill>
                  <a:srgbClr val="FFFF00"/>
                </a:solidFill>
              </a:rPr>
              <a:t>J</a:t>
            </a:r>
          </a:p>
          <a:p>
            <a:pPr algn="ctr" eaLnBrk="1" hangingPunct="1">
              <a:buFont typeface="Arial" charset="0"/>
              <a:buNone/>
            </a:pPr>
            <a:r>
              <a:rPr lang="nl-NL" sz="2800" dirty="0" smtClean="0">
                <a:solidFill>
                  <a:srgbClr val="FFFF00"/>
                </a:solidFill>
              </a:rPr>
              <a:t>	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830406"/>
            <a:ext cx="2580878" cy="2580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ijdelijke aanduiding voor inhoud 2"/>
          <p:cNvSpPr txBox="1">
            <a:spLocks/>
          </p:cNvSpPr>
          <p:nvPr/>
        </p:nvSpPr>
        <p:spPr bwMode="auto">
          <a:xfrm>
            <a:off x="3330612" y="3541746"/>
            <a:ext cx="2465524" cy="8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nl-NL" dirty="0" smtClean="0">
                <a:solidFill>
                  <a:srgbClr val="FFFF00"/>
                </a:solidFill>
              </a:rPr>
              <a:t>   1 </a:t>
            </a:r>
            <a:r>
              <a:rPr lang="nl-NL" dirty="0" err="1" smtClean="0">
                <a:solidFill>
                  <a:srgbClr val="FFFF00"/>
                </a:solidFill>
              </a:rPr>
              <a:t>Ws</a:t>
            </a:r>
            <a:r>
              <a:rPr lang="nl-NL" dirty="0" smtClean="0">
                <a:solidFill>
                  <a:srgbClr val="FFFF00"/>
                </a:solidFill>
              </a:rPr>
              <a:t> = 1 J</a:t>
            </a:r>
          </a:p>
          <a:p>
            <a:pPr eaLnBrk="1" hangingPunct="1">
              <a:buFont typeface="Arial" charset="0"/>
              <a:buNone/>
            </a:pPr>
            <a:r>
              <a:rPr lang="nl-NL" dirty="0" smtClean="0">
                <a:solidFill>
                  <a:srgbClr val="FFFF00"/>
                </a:solidFill>
              </a:rPr>
              <a:t>	</a:t>
            </a:r>
          </a:p>
        </p:txBody>
      </p:sp>
      <p:cxnSp>
        <p:nvCxnSpPr>
          <p:cNvPr id="4" name="Rechte verbindingslijn 3"/>
          <p:cNvCxnSpPr/>
          <p:nvPr/>
        </p:nvCxnSpPr>
        <p:spPr>
          <a:xfrm>
            <a:off x="4644008" y="404664"/>
            <a:ext cx="0" cy="235649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0" y="2708920"/>
            <a:ext cx="9144000" cy="7620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6" name="Groep 15"/>
          <p:cNvGrpSpPr/>
          <p:nvPr/>
        </p:nvGrpSpPr>
        <p:grpSpPr>
          <a:xfrm>
            <a:off x="0" y="0"/>
            <a:ext cx="9217025" cy="6845877"/>
            <a:chOff x="-36513" y="19050"/>
            <a:chExt cx="9217025" cy="6845877"/>
          </a:xfrm>
        </p:grpSpPr>
        <p:sp>
          <p:nvSpPr>
            <p:cNvPr id="17" name="Rechthoek 16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Rechthoek 17"/>
            <p:cNvSpPr/>
            <p:nvPr/>
          </p:nvSpPr>
          <p:spPr>
            <a:xfrm>
              <a:off x="-36513" y="1905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>
                  <a:solidFill>
                    <a:schemeClr val="bg1"/>
                  </a:solidFill>
                </a:rPr>
                <a:t>Grootheden en eenheden?</a:t>
              </a:r>
            </a:p>
          </p:txBody>
        </p:sp>
        <p:pic>
          <p:nvPicPr>
            <p:cNvPr id="19" name="Afbeelding 1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1358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km : h 		=&gt;    	km/h</a:t>
            </a:r>
          </a:p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g : cm</a:t>
            </a:r>
            <a:r>
              <a:rPr lang="nl-NL" baseline="50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3</a:t>
            </a: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		=&gt;	g/cm</a:t>
            </a:r>
            <a:r>
              <a:rPr lang="nl-NL" baseline="50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3</a:t>
            </a:r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</a:p>
          <a:p>
            <a:endParaRPr lang="nl-NL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W x s		=&gt;	Ws</a:t>
            </a:r>
          </a:p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kW x s		=&gt;	</a:t>
            </a:r>
            <a:r>
              <a:rPr lang="nl-NL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kWs</a:t>
            </a:r>
            <a:endParaRPr lang="nl-NL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kW x h		=&gt;	kWh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36513" y="0"/>
            <a:ext cx="9180512" cy="6845877"/>
            <a:chOff x="0" y="19050"/>
            <a:chExt cx="9180512" cy="684587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4093" y="1905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>
                  <a:solidFill>
                    <a:schemeClr val="bg1"/>
                  </a:solidFill>
                </a:rPr>
                <a:t>Eenheden </a:t>
              </a:r>
              <a:r>
                <a:rPr lang="nl-NL" sz="4400" dirty="0" smtClean="0">
                  <a:solidFill>
                    <a:schemeClr val="bg1"/>
                  </a:solidFill>
                </a:rPr>
                <a:t>herkennen</a:t>
              </a:r>
              <a:endParaRPr lang="nl-NL" sz="4400" dirty="0">
                <a:solidFill>
                  <a:schemeClr val="bg1"/>
                </a:solidFill>
              </a:endParaRPr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16411" y="1169338"/>
            <a:ext cx="8427589" cy="4491910"/>
          </a:xfrm>
        </p:spPr>
        <p:txBody>
          <a:bodyPr/>
          <a:lstStyle/>
          <a:p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Als een apparaat van 1000 W één uur aanstaat dan kunnen we de energie die verbruikt is bereken door:</a:t>
            </a:r>
          </a:p>
          <a:p>
            <a:pPr>
              <a:buNone/>
              <a:tabLst>
                <a:tab pos="1162050" algn="l"/>
              </a:tabLst>
            </a:pP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E  =   P  x  t	</a:t>
            </a:r>
          </a:p>
          <a:p>
            <a:pPr>
              <a:buNone/>
              <a:tabLst>
                <a:tab pos="1162050" algn="l"/>
              </a:tabLst>
            </a:pPr>
            <a:r>
              <a:rPr lang="nl-NL" sz="28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  =	1000 W x 1 h	 </a:t>
            </a:r>
          </a:p>
          <a:p>
            <a:pPr>
              <a:buNone/>
              <a:tabLst>
                <a:tab pos="1162050" algn="l"/>
              </a:tabLst>
            </a:pPr>
            <a:r>
              <a:rPr lang="nl-NL" sz="28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  =	1.000 Wh = 1 </a:t>
            </a:r>
            <a:r>
              <a:rPr lang="nl-NL" sz="2800" dirty="0" smtClean="0">
                <a:solidFill>
                  <a:srgbClr val="FF0000"/>
                </a:solidFill>
              </a:rPr>
              <a:t>k</a:t>
            </a: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Wh</a:t>
            </a:r>
          </a:p>
          <a:p>
            <a:pPr>
              <a:buNone/>
              <a:tabLst>
                <a:tab pos="1162050" algn="l"/>
              </a:tabLst>
            </a:pPr>
            <a:r>
              <a:rPr lang="nl-NL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nl-NL" sz="28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>
              <a:buNone/>
              <a:tabLst>
                <a:tab pos="1885950" algn="l"/>
              </a:tabLst>
            </a:pP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Je mag zelf een kiezen welke manier</a:t>
            </a:r>
          </a:p>
          <a:p>
            <a:pPr algn="ctr">
              <a:buNone/>
              <a:tabLst>
                <a:tab pos="1885950" algn="l"/>
              </a:tabLst>
            </a:pPr>
            <a:r>
              <a:rPr lang="nl-NL" sz="28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sz="28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>
              <a:buNone/>
              <a:tabLst>
                <a:tab pos="1885950" algn="l"/>
              </a:tabLst>
            </a:pP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sz="28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0" y="0"/>
            <a:ext cx="9217025" cy="6845877"/>
            <a:chOff x="-36513" y="19050"/>
            <a:chExt cx="9217025" cy="684587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-36513" y="1905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>
                  <a:solidFill>
                    <a:schemeClr val="bg1"/>
                  </a:solidFill>
                </a:rPr>
                <a:t>Energie berekenen?</a:t>
              </a:r>
              <a:endParaRPr lang="nl-NL" sz="4400" dirty="0">
                <a:solidFill>
                  <a:schemeClr val="bg1"/>
                </a:solidFill>
              </a:endParaRPr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Tijdelijke aanduiding voor inhoud 2"/>
          <p:cNvSpPr txBox="1">
            <a:spLocks/>
          </p:cNvSpPr>
          <p:nvPr/>
        </p:nvSpPr>
        <p:spPr bwMode="auto">
          <a:xfrm>
            <a:off x="5333746" y="1988840"/>
            <a:ext cx="349188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tabLst>
                <a:tab pos="1162050" algn="l"/>
              </a:tabLst>
            </a:pP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E  =   P  x   t</a:t>
            </a:r>
          </a:p>
          <a:p>
            <a:pPr>
              <a:buFont typeface="Arial" charset="0"/>
              <a:buNone/>
              <a:tabLst>
                <a:tab pos="1162050" algn="l"/>
              </a:tabLst>
            </a:pP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E  =	1 </a:t>
            </a:r>
            <a:r>
              <a:rPr lang="nl-NL" sz="2800" dirty="0" smtClean="0">
                <a:solidFill>
                  <a:srgbClr val="FF0000"/>
                </a:solidFill>
              </a:rPr>
              <a:t>k</a:t>
            </a: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W x 1 h	 </a:t>
            </a:r>
          </a:p>
          <a:p>
            <a:pPr>
              <a:buFont typeface="Arial" charset="0"/>
              <a:buNone/>
              <a:tabLst>
                <a:tab pos="1162050" algn="l"/>
              </a:tabLst>
            </a:pP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E  =	1 </a:t>
            </a:r>
            <a:r>
              <a:rPr lang="nl-NL" sz="2800" dirty="0" smtClean="0">
                <a:solidFill>
                  <a:srgbClr val="FF0000"/>
                </a:solidFill>
              </a:rPr>
              <a:t>k</a:t>
            </a: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Wh</a:t>
            </a:r>
          </a:p>
          <a:p>
            <a:pPr>
              <a:buFont typeface="Arial" charset="0"/>
              <a:buNone/>
              <a:tabLst>
                <a:tab pos="1162050" algn="l"/>
              </a:tabLst>
            </a:pPr>
            <a:r>
              <a:rPr lang="nl-NL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nl-NL" sz="28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 algn="ctr">
              <a:buFont typeface="Arial" charset="0"/>
              <a:buNone/>
              <a:tabLst>
                <a:tab pos="1885950" algn="l"/>
              </a:tabLst>
            </a:pP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</a:p>
          <a:p>
            <a:pPr>
              <a:buFont typeface="Arial" charset="0"/>
              <a:buNone/>
              <a:tabLst>
                <a:tab pos="1885950" algn="l"/>
              </a:tabLst>
            </a:pP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	</a:t>
            </a:r>
            <a:endParaRPr lang="nl-NL" sz="28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971600" y="1988840"/>
            <a:ext cx="3888432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135470" y="1980646"/>
            <a:ext cx="3888432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rgtop">
  <a:themeElements>
    <a:clrScheme name="Berg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Berg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rg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</TotalTime>
  <Words>558</Words>
  <Application>Microsoft Office PowerPoint</Application>
  <PresentationFormat>Diavoorstelling (4:3)</PresentationFormat>
  <Paragraphs>207</Paragraphs>
  <Slides>16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9</vt:i4>
      </vt:variant>
      <vt:variant>
        <vt:lpstr>Thema</vt:lpstr>
      </vt:variant>
      <vt:variant>
        <vt:i4>3</vt:i4>
      </vt:variant>
      <vt:variant>
        <vt:lpstr>Diatitels</vt:lpstr>
      </vt:variant>
      <vt:variant>
        <vt:i4>16</vt:i4>
      </vt:variant>
    </vt:vector>
  </HeadingPairs>
  <TitlesOfParts>
    <vt:vector size="28" baseType="lpstr">
      <vt:lpstr>Arial</vt:lpstr>
      <vt:lpstr>Calibri</vt:lpstr>
      <vt:lpstr>Cambria Math</vt:lpstr>
      <vt:lpstr>Consolas</vt:lpstr>
      <vt:lpstr>Copperplate Gothic Bold</vt:lpstr>
      <vt:lpstr>Tahoma</vt:lpstr>
      <vt:lpstr>Verdana</vt:lpstr>
      <vt:lpstr>Webdings</vt:lpstr>
      <vt:lpstr>Wingdings</vt:lpstr>
      <vt:lpstr>Office-thema</vt:lpstr>
      <vt:lpstr>Bergtop</vt:lpstr>
      <vt:lpstr>1_Office-thema</vt:lpstr>
      <vt:lpstr>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Joule en Watt seconde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 5 Elektriciteit</dc:title>
  <dc:creator>w.tomassen</dc:creator>
  <cp:lastModifiedBy>w.tomassen</cp:lastModifiedBy>
  <cp:revision>75</cp:revision>
  <dcterms:created xsi:type="dcterms:W3CDTF">2009-01-22T19:31:13Z</dcterms:created>
  <dcterms:modified xsi:type="dcterms:W3CDTF">2015-04-28T17:58:23Z</dcterms:modified>
</cp:coreProperties>
</file>