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8" r:id="rId4"/>
    <p:sldId id="292" r:id="rId5"/>
    <p:sldId id="293" r:id="rId6"/>
    <p:sldId id="294" r:id="rId7"/>
    <p:sldId id="295" r:id="rId8"/>
    <p:sldId id="296" r:id="rId9"/>
    <p:sldId id="297" r:id="rId10"/>
    <p:sldId id="306" r:id="rId11"/>
    <p:sldId id="301" r:id="rId12"/>
    <p:sldId id="302" r:id="rId13"/>
    <p:sldId id="303" r:id="rId14"/>
    <p:sldId id="304" r:id="rId15"/>
    <p:sldId id="305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assen" initials="W.T.N.G.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036CF5-7D4E-4B2E-B1B7-D9FC7E830178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864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D7DE0-D043-456B-856D-86CE358360A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314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B3C9-7D11-443E-8498-BA50826235D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52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53E16-75A1-488F-85F1-A0E6308BAA5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80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B28F6-5E4F-4AB3-B1FD-DE3E17F8D0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188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8149-5CC9-437A-9750-CEF4EC271472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829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60942-84FA-4FE7-A734-CAC8BA269A58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32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0ED8-F7C8-4BEC-BD4D-4D029A61328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5FE5-3263-47CF-8D20-F61C000BC9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420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81D86-21F2-4A19-ACA6-6A00493AB5BC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010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58560-4987-4DAD-853B-8F4816862AE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77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E44E9-60A7-4A5C-AF45-C8678C8329D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20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>
                <a:gamma/>
                <a:shade val="46275"/>
                <a:invGamma/>
                <a:lumMod val="0"/>
              </a:schemeClr>
            </a:gs>
            <a:gs pos="100000">
              <a:schemeClr val="bg1">
                <a:lumMod val="3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grpSp>
          <p:nvGrpSpPr>
            <p:cNvPr id="309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7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A50DC2-9142-4A9F-9796-585DF737CD69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8073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5.wmf"/><Relationship Id="rId9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11" Type="http://schemas.openxmlformats.org/officeDocument/2006/relationships/image" Target="../media/image2.e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9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34.wmf"/><Relationship Id="rId3" Type="http://schemas.openxmlformats.org/officeDocument/2006/relationships/image" Target="../media/image2.e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13" Type="http://schemas.openxmlformats.org/officeDocument/2006/relationships/image" Target="../media/image13.wmf"/><Relationship Id="rId3" Type="http://schemas.openxmlformats.org/officeDocument/2006/relationships/control" Target="../activeX/activeX2.xml"/><Relationship Id="rId7" Type="http://schemas.openxmlformats.org/officeDocument/2006/relationships/image" Target="../media/image1.png"/><Relationship Id="rId12" Type="http://schemas.openxmlformats.org/officeDocument/2006/relationships/image" Target="../media/image1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obc-bemmel.nl/" TargetMode="External"/><Relationship Id="rId11" Type="http://schemas.openxmlformats.org/officeDocument/2006/relationships/image" Target="../media/image11.png"/><Relationship Id="rId5" Type="http://schemas.openxmlformats.org/officeDocument/2006/relationships/slideLayout" Target="../slideLayouts/slideLayout2.xml"/><Relationship Id="rId10" Type="http://schemas.microsoft.com/office/2007/relationships/hdphoto" Target="../media/hdphoto1.wdp"/><Relationship Id="rId4" Type="http://schemas.openxmlformats.org/officeDocument/2006/relationships/control" Target="../activeX/activeX3.xml"/><Relationship Id="rId9" Type="http://schemas.openxmlformats.org/officeDocument/2006/relationships/image" Target="../media/image10.png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2.wmf"/><Relationship Id="rId9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52600"/>
          </a:xfrm>
        </p:spPr>
        <p:txBody>
          <a:bodyPr/>
          <a:lstStyle/>
          <a:p>
            <a:r>
              <a:rPr lang="nl-NL" dirty="0" smtClean="0"/>
              <a:t>Rendement 1</a:t>
            </a:r>
            <a:endParaRPr lang="nl-NL" dirty="0"/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Energie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10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270143"/>
              </p:ext>
            </p:extLst>
          </p:nvPr>
        </p:nvGraphicFramePr>
        <p:xfrm>
          <a:off x="2051720" y="213285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Lamp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60 W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0,06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100 %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</a:t>
                      </a:r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58" name="Object 1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096756"/>
              </p:ext>
            </p:extLst>
          </p:nvPr>
        </p:nvGraphicFramePr>
        <p:xfrm>
          <a:off x="3510657" y="2858939"/>
          <a:ext cx="269875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Vergelijking" r:id="rId3" imgW="939600" imgH="393480" progId="Equation.3">
                  <p:embed/>
                </p:oleObj>
              </mc:Choice>
              <mc:Fallback>
                <p:oleObj name="Vergelijking" r:id="rId3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657" y="2858939"/>
                        <a:ext cx="2698750" cy="11303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510137"/>
              </p:ext>
            </p:extLst>
          </p:nvPr>
        </p:nvGraphicFramePr>
        <p:xfrm>
          <a:off x="3971032" y="5110014"/>
          <a:ext cx="1778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Vergelijking" r:id="rId5" imgW="711000" imgH="241200" progId="Equation.3">
                  <p:embed/>
                </p:oleObj>
              </mc:Choice>
              <mc:Fallback>
                <p:oleObj name="Vergelijking" r:id="rId5" imgW="711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032" y="5110014"/>
                        <a:ext cx="1778000" cy="603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11759701"/>
              </p:ext>
            </p:extLst>
          </p:nvPr>
        </p:nvGraphicFramePr>
        <p:xfrm>
          <a:off x="3220145" y="4005114"/>
          <a:ext cx="3281362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Vergelijking" r:id="rId7" imgW="1143000" imgH="393480" progId="Equation.3">
                  <p:embed/>
                </p:oleObj>
              </mc:Choice>
              <mc:Fallback>
                <p:oleObj name="Vergelijking" r:id="rId7" imgW="1143000" imgH="3934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145" y="4005114"/>
                        <a:ext cx="3281362" cy="11303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nl-NL" sz="2800" dirty="0" smtClean="0"/>
              <a:t>Een lamp van 60W </a:t>
            </a:r>
            <a:r>
              <a:rPr lang="nl-NL" sz="2800" dirty="0" smtClean="0"/>
              <a:t>heeft een rendement van 5%. </a:t>
            </a:r>
            <a:r>
              <a:rPr lang="nl-NL" sz="2800" dirty="0" smtClean="0"/>
              <a:t>Bereken het nuttig vermogen.</a:t>
            </a:r>
            <a:endParaRPr lang="nl-NL" sz="2800" dirty="0"/>
          </a:p>
        </p:txBody>
      </p:sp>
      <p:grpSp>
        <p:nvGrpSpPr>
          <p:cNvPr id="11" name="Groep 10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2" name="Rechthoek 11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4" name="Afbeelding 1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674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527348"/>
              </p:ext>
            </p:extLst>
          </p:nvPr>
        </p:nvGraphicFramePr>
        <p:xfrm>
          <a:off x="1972320" y="2204864"/>
          <a:ext cx="6768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/>
                <a:gridCol w="1692188"/>
                <a:gridCol w="1368152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Lamp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12 W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   </a:t>
                      </a:r>
                      <a:r>
                        <a:rPr lang="nl-NL" dirty="0" smtClean="0"/>
                        <a:t>0,12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3W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100 %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  1 %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r>
                        <a:rPr lang="nl-NL" dirty="0" smtClean="0"/>
                        <a:t>%-75%= 25%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58" name="Object 1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9253"/>
              </p:ext>
            </p:extLst>
          </p:nvPr>
        </p:nvGraphicFramePr>
        <p:xfrm>
          <a:off x="6076776" y="3356992"/>
          <a:ext cx="269875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Vergelijking" r:id="rId3" imgW="939600" imgH="393480" progId="Equation.3">
                  <p:embed/>
                </p:oleObj>
              </mc:Choice>
              <mc:Fallback>
                <p:oleObj name="Vergelijking" r:id="rId3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776" y="3356992"/>
                        <a:ext cx="2698750" cy="11303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834368"/>
              </p:ext>
            </p:extLst>
          </p:nvPr>
        </p:nvGraphicFramePr>
        <p:xfrm>
          <a:off x="6537151" y="5608067"/>
          <a:ext cx="1778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Vergelijking" r:id="rId5" imgW="711000" imgH="241200" progId="Equation.3">
                  <p:embed/>
                </p:oleObj>
              </mc:Choice>
              <mc:Fallback>
                <p:oleObj name="Vergelijking" r:id="rId5" imgW="711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151" y="5608067"/>
                        <a:ext cx="1778000" cy="603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44054056"/>
              </p:ext>
            </p:extLst>
          </p:nvPr>
        </p:nvGraphicFramePr>
        <p:xfrm>
          <a:off x="5676726" y="4503167"/>
          <a:ext cx="3500438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Vergelijking" r:id="rId7" imgW="1218960" imgH="393480" progId="Equation.3">
                  <p:embed/>
                </p:oleObj>
              </mc:Choice>
              <mc:Fallback>
                <p:oleObj name="Vergelijking" r:id="rId7" imgW="1218960" imgH="3934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726" y="4503167"/>
                        <a:ext cx="3500438" cy="11303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01038334"/>
              </p:ext>
            </p:extLst>
          </p:nvPr>
        </p:nvGraphicFramePr>
        <p:xfrm>
          <a:off x="676176" y="3429000"/>
          <a:ext cx="4230688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Vergelijking" r:id="rId9" imgW="1473120" imgH="203040" progId="Equation.3">
                  <p:embed/>
                </p:oleObj>
              </mc:Choice>
              <mc:Fallback>
                <p:oleObj name="Vergelijking" r:id="rId9" imgW="1473120" imgH="2030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76" y="3429000"/>
                        <a:ext cx="4230688" cy="5826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4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nl-NL" sz="2800" dirty="0" smtClean="0"/>
              <a:t>Een lamp van </a:t>
            </a:r>
            <a:r>
              <a:rPr lang="nl-NL" sz="2800" dirty="0" smtClean="0"/>
              <a:t>12 W </a:t>
            </a:r>
            <a:r>
              <a:rPr lang="nl-NL" sz="2800" dirty="0" smtClean="0"/>
              <a:t>levert </a:t>
            </a:r>
            <a:r>
              <a:rPr lang="nl-NL" sz="2800" dirty="0" smtClean="0"/>
              <a:t>75</a:t>
            </a:r>
            <a:r>
              <a:rPr lang="nl-NL" sz="2800" dirty="0" smtClean="0"/>
              <a:t>% warmte. Bereken het nuttig vermogen.</a:t>
            </a:r>
            <a:endParaRPr lang="nl-NL" sz="2800" dirty="0"/>
          </a:p>
        </p:txBody>
      </p:sp>
      <p:grpSp>
        <p:nvGrpSpPr>
          <p:cNvPr id="12" name="Groep 11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3" name="Rechthoek 12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6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ep 14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6" name="Rechthoek 15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095177"/>
              </p:ext>
            </p:extLst>
          </p:nvPr>
        </p:nvGraphicFramePr>
        <p:xfrm>
          <a:off x="1733920" y="2195736"/>
          <a:ext cx="701843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609"/>
                <a:gridCol w="1754609"/>
                <a:gridCol w="1418620"/>
                <a:gridCol w="209059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Lamp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    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9W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   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100%</a:t>
                      </a:r>
                      <a:r>
                        <a:rPr lang="nl-NL" baseline="0" dirty="0" smtClean="0"/>
                        <a:t>-75% = 25 %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58" name="Object 1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923461"/>
              </p:ext>
            </p:extLst>
          </p:nvPr>
        </p:nvGraphicFramePr>
        <p:xfrm>
          <a:off x="2586038" y="3300413"/>
          <a:ext cx="257651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Vergelijking" r:id="rId4" imgW="1079280" imgH="419040" progId="Equation.3">
                  <p:embed/>
                </p:oleObj>
              </mc:Choice>
              <mc:Fallback>
                <p:oleObj name="Vergelijking" r:id="rId4" imgW="1079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038" y="3300413"/>
                        <a:ext cx="2576512" cy="1000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274610"/>
              </p:ext>
            </p:extLst>
          </p:nvPr>
        </p:nvGraphicFramePr>
        <p:xfrm>
          <a:off x="3060700" y="5502275"/>
          <a:ext cx="171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Vergelijking" r:id="rId6" imgW="685800" imgH="228600" progId="Equation.3">
                  <p:embed/>
                </p:oleObj>
              </mc:Choice>
              <mc:Fallback>
                <p:oleObj name="Vergelijking" r:id="rId6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5502275"/>
                        <a:ext cx="1714500" cy="5715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78283404"/>
              </p:ext>
            </p:extLst>
          </p:nvPr>
        </p:nvGraphicFramePr>
        <p:xfrm>
          <a:off x="206375" y="3276600"/>
          <a:ext cx="1785938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Vergelijking" r:id="rId8" imgW="622080" imgH="431640" progId="Equation.3">
                  <p:embed/>
                </p:oleObj>
              </mc:Choice>
              <mc:Fallback>
                <p:oleObj name="Vergelijking" r:id="rId8" imgW="62208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3276600"/>
                        <a:ext cx="1785938" cy="1238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40018119"/>
              </p:ext>
            </p:extLst>
          </p:nvPr>
        </p:nvGraphicFramePr>
        <p:xfrm>
          <a:off x="2420938" y="4419600"/>
          <a:ext cx="2857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Vergelijking" r:id="rId10" imgW="1143000" imgH="393480" progId="Equation.3">
                  <p:embed/>
                </p:oleObj>
              </mc:Choice>
              <mc:Fallback>
                <p:oleObj name="Vergelijking" r:id="rId10" imgW="1143000" imgH="3934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4419600"/>
                        <a:ext cx="2857500" cy="984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103116"/>
              </p:ext>
            </p:extLst>
          </p:nvPr>
        </p:nvGraphicFramePr>
        <p:xfrm>
          <a:off x="5910263" y="3276600"/>
          <a:ext cx="3016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Vergelijking" r:id="rId12" imgW="1206360" imgH="241200" progId="Equation.3">
                  <p:embed/>
                </p:oleObj>
              </mc:Choice>
              <mc:Fallback>
                <p:oleObj name="Vergelijking" r:id="rId12" imgW="1206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3276600"/>
                        <a:ext cx="3016250" cy="603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826849"/>
              </p:ext>
            </p:extLst>
          </p:nvPr>
        </p:nvGraphicFramePr>
        <p:xfrm>
          <a:off x="5948363" y="4024313"/>
          <a:ext cx="28781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Vergelijking" r:id="rId14" imgW="1295280" imgH="241200" progId="Equation.3">
                  <p:embed/>
                </p:oleObj>
              </mc:Choice>
              <mc:Fallback>
                <p:oleObj name="Vergelijking" r:id="rId14" imgW="1295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8363" y="4024313"/>
                        <a:ext cx="2878137" cy="5365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167090"/>
              </p:ext>
            </p:extLst>
          </p:nvPr>
        </p:nvGraphicFramePr>
        <p:xfrm>
          <a:off x="6180138" y="4645025"/>
          <a:ext cx="24765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Vergelijking" r:id="rId16" imgW="990360" imgH="241200" progId="Equation.3">
                  <p:embed/>
                </p:oleObj>
              </mc:Choice>
              <mc:Fallback>
                <p:oleObj name="Vergelijking" r:id="rId16" imgW="990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0138" y="4645025"/>
                        <a:ext cx="2476500" cy="603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el 4"/>
          <p:cNvSpPr txBox="1">
            <a:spLocks/>
          </p:cNvSpPr>
          <p:nvPr/>
        </p:nvSpPr>
        <p:spPr bwMode="auto">
          <a:xfrm>
            <a:off x="904654" y="10779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sz="2400" dirty="0" smtClean="0"/>
              <a:t>Een lamp levert 9W licht en 75% warmte. Bereken het toegevoerd vermogen </a:t>
            </a:r>
            <a:r>
              <a:rPr lang="nl-NL" sz="2400" dirty="0" smtClean="0"/>
              <a:t>en ongewenste </a:t>
            </a:r>
          </a:p>
          <a:p>
            <a:r>
              <a:rPr lang="nl-NL" sz="2400" dirty="0" smtClean="0"/>
              <a:t>van </a:t>
            </a:r>
            <a:r>
              <a:rPr lang="nl-NL" sz="2400" dirty="0" smtClean="0"/>
              <a:t>de lamp.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1077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Verhogen rendement.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484" y="1200151"/>
            <a:ext cx="8715375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Door nu de ‘afval energie’ een nieuwe bestemming te geven verhogen we het rendement.</a:t>
            </a:r>
          </a:p>
          <a:p>
            <a:pPr eaLnBrk="1" hangingPunct="1">
              <a:lnSpc>
                <a:spcPct val="90000"/>
              </a:lnSpc>
            </a:pPr>
            <a:endParaRPr lang="nl-NL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sz="2400" dirty="0" smtClean="0"/>
              <a:t>Voorbeelden van rendement verhoging: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sz="2400" dirty="0" smtClean="0"/>
          </a:p>
          <a:p>
            <a:pPr marL="285750" lvl="1" eaLnBrk="1" hangingPunct="1">
              <a:lnSpc>
                <a:spcPct val="90000"/>
              </a:lnSpc>
              <a:buNone/>
            </a:pPr>
            <a:endParaRPr lang="nl-NL" sz="2000" dirty="0" smtClean="0"/>
          </a:p>
          <a:p>
            <a:pPr marL="285750" lvl="1" eaLnBrk="1" hangingPunct="1">
              <a:lnSpc>
                <a:spcPct val="90000"/>
              </a:lnSpc>
            </a:pPr>
            <a:r>
              <a:rPr lang="nl-NL" sz="2000" dirty="0" smtClean="0"/>
              <a:t>Niet nuttige energie </a:t>
            </a:r>
            <a:r>
              <a:rPr lang="nl-NL" sz="2000" dirty="0" smtClean="0">
                <a:solidFill>
                  <a:srgbClr val="FFFF00"/>
                </a:solidFill>
              </a:rPr>
              <a:t>hergebruiken</a:t>
            </a:r>
            <a:r>
              <a:rPr lang="nl-NL" sz="2000" dirty="0" smtClean="0"/>
              <a:t>.</a:t>
            </a:r>
          </a:p>
          <a:p>
            <a:pPr marL="285750" lvl="1" eaLnBrk="1" hangingPunct="1">
              <a:lnSpc>
                <a:spcPct val="90000"/>
              </a:lnSpc>
              <a:buNone/>
            </a:pPr>
            <a:r>
              <a:rPr lang="nl-NL" sz="2000" dirty="0" smtClean="0"/>
              <a:t>	Stadsverwarming of HR ketels.</a:t>
            </a:r>
          </a:p>
          <a:p>
            <a:pPr marL="285750" lvl="1" eaLnBrk="1" hangingPunct="1">
              <a:lnSpc>
                <a:spcPct val="90000"/>
              </a:lnSpc>
            </a:pPr>
            <a:endParaRPr lang="nl-NL" sz="2000" dirty="0" smtClean="0"/>
          </a:p>
          <a:p>
            <a:pPr marL="285750" lvl="1" eaLnBrk="1" hangingPunct="1">
              <a:lnSpc>
                <a:spcPct val="90000"/>
              </a:lnSpc>
            </a:pPr>
            <a:r>
              <a:rPr lang="nl-NL" sz="2000" dirty="0" smtClean="0"/>
              <a:t>Toepassing </a:t>
            </a:r>
            <a:r>
              <a:rPr lang="nl-NL" sz="2000" dirty="0" smtClean="0">
                <a:solidFill>
                  <a:srgbClr val="FFFF00"/>
                </a:solidFill>
              </a:rPr>
              <a:t>nieuwe technieken </a:t>
            </a:r>
            <a:r>
              <a:rPr lang="nl-NL" sz="2000" dirty="0" smtClean="0"/>
              <a:t>zoals bijvoorbeeld energie zuinige lamp.</a:t>
            </a:r>
          </a:p>
          <a:p>
            <a:pPr marL="285750" lvl="1" eaLnBrk="1" hangingPunct="1">
              <a:lnSpc>
                <a:spcPct val="90000"/>
              </a:lnSpc>
            </a:pPr>
            <a:endParaRPr lang="nl-NL" sz="2000" dirty="0" smtClean="0"/>
          </a:p>
          <a:p>
            <a:pPr marL="285750" lvl="1" eaLnBrk="1" hangingPunct="1">
              <a:lnSpc>
                <a:spcPct val="90000"/>
              </a:lnSpc>
            </a:pPr>
            <a:r>
              <a:rPr lang="nl-NL" sz="2000" dirty="0" smtClean="0">
                <a:solidFill>
                  <a:srgbClr val="FFFF00"/>
                </a:solidFill>
              </a:rPr>
              <a:t>Combineren van technieken </a:t>
            </a:r>
            <a:r>
              <a:rPr lang="nl-NL" sz="2000" dirty="0" smtClean="0"/>
              <a:t>zoals zonneboiler, aardwarmte enz. </a:t>
            </a:r>
          </a:p>
          <a:p>
            <a:pPr eaLnBrk="1" hangingPunct="1">
              <a:lnSpc>
                <a:spcPct val="90000"/>
              </a:lnSpc>
            </a:pPr>
            <a:endParaRPr lang="nl-NL" sz="2400" dirty="0" smtClean="0"/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777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6396" y="1200151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nl-NL" sz="3600" dirty="0" smtClean="0"/>
              <a:t>Rendement verhogen door hergebruik ongewenste energie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704484" y="2640733"/>
            <a:ext cx="7705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633046" y="4080595"/>
            <a:ext cx="2160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225434" y="3575770"/>
            <a:ext cx="5256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793634" y="4080595"/>
            <a:ext cx="1223962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225434" y="3575770"/>
            <a:ext cx="1008062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641109" y="2712170"/>
            <a:ext cx="14398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4400" dirty="0">
                <a:solidFill>
                  <a:srgbClr val="FFFFFF"/>
                </a:solidFill>
              </a:rPr>
              <a:t>E</a:t>
            </a:r>
            <a:r>
              <a:rPr lang="nl-NL" sz="2400" dirty="0">
                <a:solidFill>
                  <a:srgbClr val="FFFFFF"/>
                </a:solidFill>
              </a:rPr>
              <a:t>toe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609984" y="2712170"/>
            <a:ext cx="18716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4400" dirty="0">
                <a:solidFill>
                  <a:srgbClr val="FFFFFF"/>
                </a:solidFill>
              </a:rPr>
              <a:t>E</a:t>
            </a:r>
            <a:r>
              <a:rPr lang="nl-NL" sz="2400" dirty="0">
                <a:solidFill>
                  <a:srgbClr val="FFFFFF"/>
                </a:solidFill>
              </a:rPr>
              <a:t>nuttig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 rot="2886222">
            <a:off x="2382471" y="3986933"/>
            <a:ext cx="2447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4400" dirty="0">
                <a:solidFill>
                  <a:srgbClr val="FFFFFF"/>
                </a:solidFill>
              </a:rPr>
              <a:t>E</a:t>
            </a:r>
            <a:r>
              <a:rPr lang="nl-NL" sz="2400" dirty="0">
                <a:solidFill>
                  <a:srgbClr val="FFFFFF"/>
                </a:solidFill>
              </a:rPr>
              <a:t> ongebruikt</a:t>
            </a:r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>
            <a:off x="4233496" y="4583833"/>
            <a:ext cx="4464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4017596" y="5449020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>
            <a:off x="5960696" y="5449020"/>
            <a:ext cx="1008063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54" name="Line 17"/>
          <p:cNvSpPr>
            <a:spLocks noChangeShapeType="1"/>
          </p:cNvSpPr>
          <p:nvPr/>
        </p:nvSpPr>
        <p:spPr bwMode="auto">
          <a:xfrm>
            <a:off x="6536959" y="5233120"/>
            <a:ext cx="21605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55" name="Line 18"/>
          <p:cNvSpPr>
            <a:spLocks noChangeShapeType="1"/>
          </p:cNvSpPr>
          <p:nvPr/>
        </p:nvSpPr>
        <p:spPr bwMode="auto">
          <a:xfrm>
            <a:off x="7113221" y="5520458"/>
            <a:ext cx="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56" name="Line 19"/>
          <p:cNvSpPr>
            <a:spLocks noChangeShapeType="1"/>
          </p:cNvSpPr>
          <p:nvPr/>
        </p:nvSpPr>
        <p:spPr bwMode="auto">
          <a:xfrm>
            <a:off x="6536959" y="5233120"/>
            <a:ext cx="936625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681421" y="4512395"/>
            <a:ext cx="2447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4400" dirty="0">
                <a:solidFill>
                  <a:srgbClr val="FFFFFF"/>
                </a:solidFill>
              </a:rPr>
              <a:t>E</a:t>
            </a:r>
            <a:r>
              <a:rPr lang="nl-NL" sz="2400" dirty="0">
                <a:solidFill>
                  <a:srgbClr val="FFFFFF"/>
                </a:solidFill>
              </a:rPr>
              <a:t>nuttig 2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 rot="2705500">
            <a:off x="5529262" y="4919663"/>
            <a:ext cx="2447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4400" dirty="0">
                <a:solidFill>
                  <a:srgbClr val="FFFFFF"/>
                </a:solidFill>
              </a:rPr>
              <a:t>E</a:t>
            </a:r>
            <a:r>
              <a:rPr lang="nl-NL" sz="2400" dirty="0">
                <a:solidFill>
                  <a:srgbClr val="FFFFFF"/>
                </a:solidFill>
              </a:rPr>
              <a:t>ongewenst</a:t>
            </a:r>
          </a:p>
        </p:txBody>
      </p:sp>
      <p:sp>
        <p:nvSpPr>
          <p:cNvPr id="10259" name="Line 22"/>
          <p:cNvSpPr>
            <a:spLocks noChangeShapeType="1"/>
          </p:cNvSpPr>
          <p:nvPr/>
        </p:nvSpPr>
        <p:spPr bwMode="auto">
          <a:xfrm>
            <a:off x="704484" y="2640733"/>
            <a:ext cx="792162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60" name="Line 23"/>
          <p:cNvSpPr>
            <a:spLocks noChangeShapeType="1"/>
          </p:cNvSpPr>
          <p:nvPr/>
        </p:nvSpPr>
        <p:spPr bwMode="auto">
          <a:xfrm flipH="1">
            <a:off x="633046" y="3359870"/>
            <a:ext cx="8636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61" name="Line 24"/>
          <p:cNvSpPr>
            <a:spLocks noChangeShapeType="1"/>
          </p:cNvSpPr>
          <p:nvPr/>
        </p:nvSpPr>
        <p:spPr bwMode="auto">
          <a:xfrm>
            <a:off x="8410209" y="2640733"/>
            <a:ext cx="64770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62" name="Line 25"/>
          <p:cNvSpPr>
            <a:spLocks noChangeShapeType="1"/>
          </p:cNvSpPr>
          <p:nvPr/>
        </p:nvSpPr>
        <p:spPr bwMode="auto">
          <a:xfrm flipH="1">
            <a:off x="8481646" y="3143970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63" name="Line 26"/>
          <p:cNvSpPr>
            <a:spLocks noChangeShapeType="1"/>
          </p:cNvSpPr>
          <p:nvPr/>
        </p:nvSpPr>
        <p:spPr bwMode="auto">
          <a:xfrm>
            <a:off x="8697546" y="4583833"/>
            <a:ext cx="36036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64" name="Line 27"/>
          <p:cNvSpPr>
            <a:spLocks noChangeShapeType="1"/>
          </p:cNvSpPr>
          <p:nvPr/>
        </p:nvSpPr>
        <p:spPr bwMode="auto">
          <a:xfrm flipH="1">
            <a:off x="8697546" y="4872758"/>
            <a:ext cx="360363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grpSp>
        <p:nvGrpSpPr>
          <p:cNvPr id="28" name="Groep 2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9" name="Rechthoek 2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31" name="Afbeelding 3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462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32" grpId="0"/>
      <p:bldP spid="133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Rendement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Het rendement is het percentage nuttige energie.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Laag rendement     hoger rendement</a:t>
            </a:r>
          </a:p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124" name="Picture 4" descr="https://encrypted-tbn0.gstatic.com/images?q=tbn:ANd9GcSr_QcQEtf-GwFyt_qOy7JaM3MuKO4oTe_npBg-pFEBiNhzz7w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44" y="2897387"/>
            <a:ext cx="3598912" cy="24477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0.gstatic.com/images?q=tbn:ANd9GcRo4z0o-FRGuLr4D1Y2P19BZAWXMAEKncZN989DtCjVVjLN9twnIQ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0" y="4121282"/>
            <a:ext cx="2143125" cy="21431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encrypted-tbn0.gstatic.com/images?q=tbn:ANd9GcSj6DQ9n-A48rmDqXbPSrGZ9kkOdHn9hEidsneSw8p4GqRr8R0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92" y="4595323"/>
            <a:ext cx="2705100" cy="16859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6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6" tooltip="Over Betuwe College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Het energie schema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" name="Tijdelijke aanduiding voor inhoud 2"/>
          <p:cNvSpPr>
            <a:spLocks noGrp="1"/>
          </p:cNvSpPr>
          <p:nvPr>
            <p:ph idx="1"/>
          </p:nvPr>
        </p:nvSpPr>
        <p:spPr>
          <a:xfrm>
            <a:off x="1156612" y="1983140"/>
            <a:ext cx="8229600" cy="449580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9810" l="16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735" y="1114425"/>
            <a:ext cx="4547021" cy="393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24" y="3235876"/>
            <a:ext cx="2482230" cy="232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3083" name="Label6" r:id="rId2" imgW="2305080" imgH="933480"/>
        </mc:Choice>
        <mc:Fallback>
          <p:control name="Label6" r:id="rId2" imgW="2305080" imgH="933480">
            <p:pic>
              <p:nvPicPr>
                <p:cNvPr id="0" name="Label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4213" y="1844675"/>
                  <a:ext cx="2303462" cy="936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84" name="Label7" r:id="rId3" imgW="2619360" imgH="771480"/>
        </mc:Choice>
        <mc:Fallback>
          <p:control name="Label7" r:id="rId3" imgW="2619360" imgH="771480">
            <p:pic>
              <p:nvPicPr>
                <p:cNvPr id="0" name="Label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24625" y="1196975"/>
                  <a:ext cx="2619375" cy="771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85" name="Label8" r:id="rId4" imgW="2619360" imgH="1028880"/>
        </mc:Choice>
        <mc:Fallback>
          <p:control name="Label8" r:id="rId4" imgW="2619360" imgH="1028880">
            <p:pic>
              <p:nvPicPr>
                <p:cNvPr id="0" name="Label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24625" y="3284538"/>
                  <a:ext cx="2619375" cy="10287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988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475974"/>
            <a:ext cx="8948067" cy="4525963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Elektriciteits                                        centrale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932" y="2515762"/>
            <a:ext cx="32670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jntoelichting 2 20"/>
          <p:cNvSpPr/>
          <p:nvPr/>
        </p:nvSpPr>
        <p:spPr>
          <a:xfrm>
            <a:off x="6716614" y="3523874"/>
            <a:ext cx="2448272" cy="90084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8638"/>
              <a:gd name="adj6" fmla="val -80903"/>
            </a:avLst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Beweging naar</a:t>
            </a:r>
          </a:p>
          <a:p>
            <a:pPr algn="ctr"/>
            <a:r>
              <a:rPr lang="nl-NL" dirty="0" smtClean="0"/>
              <a:t>Elektriciteit</a:t>
            </a:r>
          </a:p>
          <a:p>
            <a:pPr algn="ctr"/>
            <a:r>
              <a:rPr lang="nl-NL" dirty="0" smtClean="0"/>
              <a:t>(generator)</a:t>
            </a:r>
            <a:endParaRPr lang="nl-NL" dirty="0"/>
          </a:p>
        </p:txBody>
      </p:sp>
      <p:sp>
        <p:nvSpPr>
          <p:cNvPr id="22" name="Lijntoelichting 2 21"/>
          <p:cNvSpPr/>
          <p:nvPr/>
        </p:nvSpPr>
        <p:spPr>
          <a:xfrm>
            <a:off x="6716614" y="4577118"/>
            <a:ext cx="2448272" cy="90084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0879"/>
              <a:gd name="adj6" fmla="val -48223"/>
            </a:avLst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Elektriciteit naar</a:t>
            </a:r>
          </a:p>
          <a:p>
            <a:pPr algn="ctr"/>
            <a:r>
              <a:rPr lang="nl-NL" dirty="0" smtClean="0"/>
              <a:t>Elektriciteit</a:t>
            </a:r>
          </a:p>
          <a:p>
            <a:pPr algn="ctr"/>
            <a:r>
              <a:rPr lang="nl-NL" dirty="0" smtClean="0"/>
              <a:t>(transformator)</a:t>
            </a:r>
            <a:endParaRPr lang="nl-NL" dirty="0"/>
          </a:p>
        </p:txBody>
      </p:sp>
      <p:sp>
        <p:nvSpPr>
          <p:cNvPr id="23" name="Lijntoelichting 2 22"/>
          <p:cNvSpPr/>
          <p:nvPr/>
        </p:nvSpPr>
        <p:spPr>
          <a:xfrm>
            <a:off x="641699" y="3273917"/>
            <a:ext cx="2448272" cy="900844"/>
          </a:xfrm>
          <a:prstGeom prst="borderCallout2">
            <a:avLst>
              <a:gd name="adj1" fmla="val 21922"/>
              <a:gd name="adj2" fmla="val 106437"/>
              <a:gd name="adj3" fmla="val 21922"/>
              <a:gd name="adj4" fmla="val 116777"/>
              <a:gd name="adj5" fmla="val 113082"/>
              <a:gd name="adj6" fmla="val 17042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Chemische energie</a:t>
            </a:r>
          </a:p>
          <a:p>
            <a:pPr algn="ctr"/>
            <a:r>
              <a:rPr lang="nl-NL" dirty="0" smtClean="0"/>
              <a:t>Naar warmte</a:t>
            </a:r>
          </a:p>
        </p:txBody>
      </p:sp>
      <p:sp>
        <p:nvSpPr>
          <p:cNvPr id="24" name="Lijntoelichting 2 23"/>
          <p:cNvSpPr/>
          <p:nvPr/>
        </p:nvSpPr>
        <p:spPr>
          <a:xfrm>
            <a:off x="623021" y="2279014"/>
            <a:ext cx="2448272" cy="900844"/>
          </a:xfrm>
          <a:prstGeom prst="borderCallout2">
            <a:avLst>
              <a:gd name="adj1" fmla="val 21922"/>
              <a:gd name="adj2" fmla="val 106437"/>
              <a:gd name="adj3" fmla="val 21922"/>
              <a:gd name="adj4" fmla="val 116777"/>
              <a:gd name="adj5" fmla="val 167006"/>
              <a:gd name="adj6" fmla="val 1669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Warmte naar stroming</a:t>
            </a:r>
          </a:p>
          <a:p>
            <a:pPr algn="ctr"/>
            <a:r>
              <a:rPr lang="nl-NL" dirty="0" smtClean="0"/>
              <a:t>(Beweging)</a:t>
            </a:r>
          </a:p>
        </p:txBody>
      </p:sp>
      <p:sp>
        <p:nvSpPr>
          <p:cNvPr id="25" name="Lijntoelichting 2 24"/>
          <p:cNvSpPr/>
          <p:nvPr/>
        </p:nvSpPr>
        <p:spPr>
          <a:xfrm>
            <a:off x="661121" y="4281074"/>
            <a:ext cx="2448272" cy="900844"/>
          </a:xfrm>
          <a:prstGeom prst="borderCallout2">
            <a:avLst>
              <a:gd name="adj1" fmla="val 21922"/>
              <a:gd name="adj2" fmla="val 106437"/>
              <a:gd name="adj3" fmla="val 21922"/>
              <a:gd name="adj4" fmla="val 116777"/>
              <a:gd name="adj5" fmla="val 75018"/>
              <a:gd name="adj6" fmla="val 13774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Stroming naar draaien</a:t>
            </a:r>
          </a:p>
          <a:p>
            <a:pPr algn="ctr"/>
            <a:r>
              <a:rPr lang="nl-NL" dirty="0" smtClean="0"/>
              <a:t>(beweging)</a:t>
            </a:r>
          </a:p>
          <a:p>
            <a:pPr algn="ctr"/>
            <a:r>
              <a:rPr lang="nl-NL" dirty="0" smtClean="0"/>
              <a:t>(Turbine)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931" y="1179776"/>
            <a:ext cx="32670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50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2714612" y="1571612"/>
            <a:ext cx="71438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Rendement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Symbool          in    %</a:t>
            </a:r>
          </a:p>
          <a:p>
            <a:endParaRPr lang="nl-NL" dirty="0" smtClean="0"/>
          </a:p>
          <a:p>
            <a:pPr algn="ctr">
              <a:buNone/>
            </a:pPr>
            <a:r>
              <a:rPr lang="nl-NL" sz="4400" dirty="0" smtClean="0"/>
              <a:t>Rendement is het percentage </a:t>
            </a:r>
          </a:p>
          <a:p>
            <a:pPr algn="ctr">
              <a:buNone/>
            </a:pPr>
            <a:r>
              <a:rPr lang="nl-NL" sz="4400" dirty="0" smtClean="0"/>
              <a:t>nuttige energie.</a:t>
            </a:r>
            <a:endParaRPr lang="nl-NL" sz="4400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204731"/>
              </p:ext>
            </p:extLst>
          </p:nvPr>
        </p:nvGraphicFramePr>
        <p:xfrm>
          <a:off x="2714612" y="1643050"/>
          <a:ext cx="663770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Vergelijking" r:id="rId3" imgW="126720" imgH="164880" progId="Equation.3">
                  <p:embed/>
                </p:oleObj>
              </mc:Choice>
              <mc:Fallback>
                <p:oleObj name="Vergelijking" r:id="rId3" imgW="1267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1643050"/>
                        <a:ext cx="663770" cy="785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1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28626"/>
            <a:ext cx="1835696" cy="245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70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1498" y="505701"/>
            <a:ext cx="891986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nl-NL" dirty="0" smtClean="0"/>
              <a:t>                  </a:t>
            </a:r>
            <a:br>
              <a:rPr lang="nl-NL" dirty="0" smtClean="0"/>
            </a:br>
            <a:r>
              <a:rPr lang="nl-NL" dirty="0" smtClean="0">
                <a:solidFill>
                  <a:srgbClr val="FFFF00"/>
                </a:solidFill>
              </a:rPr>
              <a:t>  Vermogen                   Energie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699827" y="1810233"/>
            <a:ext cx="2870361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699827" y="2441406"/>
            <a:ext cx="1259855" cy="9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2638701" y="2276872"/>
            <a:ext cx="936624" cy="111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1953803" y="2441406"/>
            <a:ext cx="834256" cy="8809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2638701" y="2269015"/>
            <a:ext cx="571638" cy="5752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993688" y="1797466"/>
            <a:ext cx="9601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P</a:t>
            </a:r>
            <a:r>
              <a:rPr lang="nl-NL" sz="1600" dirty="0" smtClean="0">
                <a:solidFill>
                  <a:srgbClr val="FFFFFF"/>
                </a:solidFill>
              </a:rPr>
              <a:t>toe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706191" y="1714626"/>
            <a:ext cx="12339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P</a:t>
            </a:r>
            <a:r>
              <a:rPr lang="nl-NL" sz="1600" dirty="0" smtClean="0">
                <a:solidFill>
                  <a:srgbClr val="FFFFFF"/>
                </a:solidFill>
              </a:rPr>
              <a:t>nuttig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 rot="2849607">
            <a:off x="2110942" y="2605811"/>
            <a:ext cx="1337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2800" dirty="0">
                <a:solidFill>
                  <a:srgbClr val="FFFFFF"/>
                </a:solidFill>
              </a:rPr>
              <a:t>P</a:t>
            </a:r>
            <a:r>
              <a:rPr lang="nl-NL" sz="1400" dirty="0" smtClean="0">
                <a:solidFill>
                  <a:srgbClr val="FFFFFF"/>
                </a:solidFill>
              </a:rPr>
              <a:t>ongewenst</a:t>
            </a:r>
            <a:endParaRPr lang="nl-NL" sz="1400" dirty="0">
              <a:solidFill>
                <a:srgbClr val="FFFFFF"/>
              </a:solidFill>
            </a:endParaRP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587706" y="3636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graphicFrame>
        <p:nvGraphicFramePr>
          <p:cNvPr id="1025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317479"/>
              </p:ext>
            </p:extLst>
          </p:nvPr>
        </p:nvGraphicFramePr>
        <p:xfrm>
          <a:off x="954926" y="3636150"/>
          <a:ext cx="2642787" cy="1116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ergelijking" r:id="rId3" imgW="1079280" imgH="457200" progId="Equation.3">
                  <p:embed/>
                </p:oleObj>
              </mc:Choice>
              <mc:Fallback>
                <p:oleObj name="Vergelijking" r:id="rId3" imgW="1079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926" y="3636150"/>
                        <a:ext cx="2642787" cy="111663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Line 20"/>
          <p:cNvSpPr>
            <a:spLocks noChangeShapeType="1"/>
          </p:cNvSpPr>
          <p:nvPr/>
        </p:nvSpPr>
        <p:spPr bwMode="auto">
          <a:xfrm>
            <a:off x="3568193" y="1797466"/>
            <a:ext cx="299986" cy="209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8" name="Line 21"/>
          <p:cNvSpPr>
            <a:spLocks noChangeShapeType="1"/>
          </p:cNvSpPr>
          <p:nvPr/>
        </p:nvSpPr>
        <p:spPr bwMode="auto">
          <a:xfrm flipH="1">
            <a:off x="3570187" y="2007014"/>
            <a:ext cx="297991" cy="2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9" name="Line 22"/>
          <p:cNvSpPr>
            <a:spLocks noChangeShapeType="1"/>
          </p:cNvSpPr>
          <p:nvPr/>
        </p:nvSpPr>
        <p:spPr bwMode="auto">
          <a:xfrm>
            <a:off x="699827" y="1800413"/>
            <a:ext cx="360039" cy="3527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40" name="Line 23"/>
          <p:cNvSpPr>
            <a:spLocks noChangeShapeType="1"/>
          </p:cNvSpPr>
          <p:nvPr/>
        </p:nvSpPr>
        <p:spPr bwMode="auto">
          <a:xfrm flipH="1">
            <a:off x="699826" y="2153207"/>
            <a:ext cx="360040" cy="28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863631"/>
              </p:ext>
            </p:extLst>
          </p:nvPr>
        </p:nvGraphicFramePr>
        <p:xfrm>
          <a:off x="6352898" y="3636150"/>
          <a:ext cx="27051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Vergelijking" r:id="rId5" imgW="1104840" imgH="457200" progId="Equation.3">
                  <p:embed/>
                </p:oleObj>
              </mc:Choice>
              <mc:Fallback>
                <p:oleObj name="Vergelijking" r:id="rId5" imgW="1104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2898" y="3636150"/>
                        <a:ext cx="2705100" cy="11160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4"/>
          <p:cNvSpPr>
            <a:spLocks noChangeShapeType="1"/>
          </p:cNvSpPr>
          <p:nvPr/>
        </p:nvSpPr>
        <p:spPr bwMode="auto">
          <a:xfrm flipV="1">
            <a:off x="5889646" y="1857859"/>
            <a:ext cx="2870361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>
            <a:off x="5889646" y="2489032"/>
            <a:ext cx="1259855" cy="9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7828520" y="2324498"/>
            <a:ext cx="936624" cy="111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>
            <a:off x="7143622" y="2489032"/>
            <a:ext cx="834256" cy="8809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7828520" y="2316641"/>
            <a:ext cx="571638" cy="5752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183507" y="1845092"/>
            <a:ext cx="9601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E</a:t>
            </a:r>
            <a:r>
              <a:rPr lang="nl-NL" sz="1600" dirty="0" smtClean="0">
                <a:solidFill>
                  <a:srgbClr val="FFFFFF"/>
                </a:solidFill>
              </a:rPr>
              <a:t>toe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7896010" y="1762252"/>
            <a:ext cx="12339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E</a:t>
            </a:r>
            <a:r>
              <a:rPr lang="nl-NL" sz="1600" dirty="0" smtClean="0">
                <a:solidFill>
                  <a:srgbClr val="FFFFFF"/>
                </a:solidFill>
              </a:rPr>
              <a:t>nuttig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 rot="2849607">
            <a:off x="7300761" y="2653437"/>
            <a:ext cx="1337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2800" dirty="0">
                <a:solidFill>
                  <a:srgbClr val="FFFFFF"/>
                </a:solidFill>
              </a:rPr>
              <a:t>E</a:t>
            </a:r>
            <a:r>
              <a:rPr lang="nl-NL" sz="1400" dirty="0" smtClean="0">
                <a:solidFill>
                  <a:srgbClr val="FFFFFF"/>
                </a:solidFill>
              </a:rPr>
              <a:t>ongewenst</a:t>
            </a:r>
            <a:endParaRPr lang="nl-NL" sz="1400" dirty="0">
              <a:solidFill>
                <a:srgbClr val="FFFFFF"/>
              </a:solidFill>
            </a:endParaRPr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8758012" y="1845092"/>
            <a:ext cx="299986" cy="209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0" name="Line 21"/>
          <p:cNvSpPr>
            <a:spLocks noChangeShapeType="1"/>
          </p:cNvSpPr>
          <p:nvPr/>
        </p:nvSpPr>
        <p:spPr bwMode="auto">
          <a:xfrm flipH="1">
            <a:off x="8760006" y="2054640"/>
            <a:ext cx="297991" cy="2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1" name="Line 22"/>
          <p:cNvSpPr>
            <a:spLocks noChangeShapeType="1"/>
          </p:cNvSpPr>
          <p:nvPr/>
        </p:nvSpPr>
        <p:spPr bwMode="auto">
          <a:xfrm>
            <a:off x="5889646" y="1848039"/>
            <a:ext cx="360039" cy="3527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 flipH="1">
            <a:off x="5889645" y="2200833"/>
            <a:ext cx="360040" cy="28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grpSp>
        <p:nvGrpSpPr>
          <p:cNvPr id="46" name="Groep 4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47" name="Rechthoek 4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Rechthoek 4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49" name="Afbeelding 4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546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5575" y="559319"/>
            <a:ext cx="891986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nl-NL" dirty="0" smtClean="0"/>
              <a:t>                  </a:t>
            </a:r>
            <a:br>
              <a:rPr lang="nl-NL" dirty="0" smtClean="0"/>
            </a:br>
            <a:r>
              <a:rPr lang="nl-NL" dirty="0" smtClean="0">
                <a:solidFill>
                  <a:srgbClr val="FFFF00"/>
                </a:solidFill>
              </a:rPr>
              <a:t>  Vermogen                 Energie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911783" y="3689768"/>
            <a:ext cx="8700777" cy="1921524"/>
            <a:chOff x="222844" y="3175073"/>
            <a:chExt cx="9144000" cy="1921524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auto">
            <a:xfrm flipV="1">
              <a:off x="334965" y="3270680"/>
              <a:ext cx="2870361" cy="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29" name="Line 6"/>
            <p:cNvSpPr>
              <a:spLocks noChangeShapeType="1"/>
            </p:cNvSpPr>
            <p:nvPr/>
          </p:nvSpPr>
          <p:spPr bwMode="auto">
            <a:xfrm>
              <a:off x="334965" y="3901853"/>
              <a:ext cx="1259855" cy="90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0" name="Line 7"/>
            <p:cNvSpPr>
              <a:spLocks noChangeShapeType="1"/>
            </p:cNvSpPr>
            <p:nvPr/>
          </p:nvSpPr>
          <p:spPr bwMode="auto">
            <a:xfrm>
              <a:off x="2273839" y="3737319"/>
              <a:ext cx="936624" cy="111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1" name="Line 8"/>
            <p:cNvSpPr>
              <a:spLocks noChangeShapeType="1"/>
            </p:cNvSpPr>
            <p:nvPr/>
          </p:nvSpPr>
          <p:spPr bwMode="auto">
            <a:xfrm>
              <a:off x="1588941" y="3901853"/>
              <a:ext cx="834256" cy="8809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2" name="Line 9"/>
            <p:cNvSpPr>
              <a:spLocks noChangeShapeType="1"/>
            </p:cNvSpPr>
            <p:nvPr/>
          </p:nvSpPr>
          <p:spPr bwMode="auto">
            <a:xfrm>
              <a:off x="2273839" y="3729462"/>
              <a:ext cx="571638" cy="57525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3" name="Text Box 10"/>
            <p:cNvSpPr txBox="1">
              <a:spLocks noChangeArrowheads="1"/>
            </p:cNvSpPr>
            <p:nvPr/>
          </p:nvSpPr>
          <p:spPr bwMode="auto">
            <a:xfrm>
              <a:off x="628826" y="3257913"/>
              <a:ext cx="96011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P</a:t>
              </a:r>
              <a:r>
                <a:rPr lang="nl-NL" sz="1600" dirty="0" smtClean="0">
                  <a:solidFill>
                    <a:srgbClr val="FFFFFF"/>
                  </a:solidFill>
                </a:rPr>
                <a:t>toe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2341329" y="3175073"/>
              <a:ext cx="123399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P</a:t>
              </a:r>
              <a:r>
                <a:rPr lang="nl-NL" sz="1600" dirty="0" smtClean="0">
                  <a:solidFill>
                    <a:srgbClr val="FFFFFF"/>
                  </a:solidFill>
                </a:rPr>
                <a:t>nuttig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 rot="2849607">
              <a:off x="1746080" y="4066258"/>
              <a:ext cx="1337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2800" dirty="0">
                  <a:solidFill>
                    <a:srgbClr val="FFFFFF"/>
                  </a:solidFill>
                </a:rPr>
                <a:t>P</a:t>
              </a:r>
              <a:r>
                <a:rPr lang="nl-NL" sz="1400" dirty="0" smtClean="0">
                  <a:solidFill>
                    <a:srgbClr val="FFFFFF"/>
                  </a:solidFill>
                </a:rPr>
                <a:t>ongewenst</a:t>
              </a:r>
              <a:endParaRPr lang="nl-NL" sz="1400" dirty="0">
                <a:solidFill>
                  <a:srgbClr val="FFFFFF"/>
                </a:solidFill>
              </a:endParaRPr>
            </a:p>
          </p:txBody>
        </p:sp>
        <p:sp>
          <p:nvSpPr>
            <p:cNvPr id="1036" name="Rectangle 19"/>
            <p:cNvSpPr>
              <a:spLocks noChangeArrowheads="1"/>
            </p:cNvSpPr>
            <p:nvPr/>
          </p:nvSpPr>
          <p:spPr bwMode="auto">
            <a:xfrm>
              <a:off x="222844" y="5096597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7" name="Line 20"/>
            <p:cNvSpPr>
              <a:spLocks noChangeShapeType="1"/>
            </p:cNvSpPr>
            <p:nvPr/>
          </p:nvSpPr>
          <p:spPr bwMode="auto">
            <a:xfrm>
              <a:off x="3203331" y="3257913"/>
              <a:ext cx="299986" cy="209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8" name="Line 21"/>
            <p:cNvSpPr>
              <a:spLocks noChangeShapeType="1"/>
            </p:cNvSpPr>
            <p:nvPr/>
          </p:nvSpPr>
          <p:spPr bwMode="auto">
            <a:xfrm flipH="1">
              <a:off x="3205325" y="3467461"/>
              <a:ext cx="297991" cy="292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9" name="Line 22"/>
            <p:cNvSpPr>
              <a:spLocks noChangeShapeType="1"/>
            </p:cNvSpPr>
            <p:nvPr/>
          </p:nvSpPr>
          <p:spPr bwMode="auto">
            <a:xfrm>
              <a:off x="334965" y="3260860"/>
              <a:ext cx="360039" cy="3527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40" name="Line 23"/>
            <p:cNvSpPr>
              <a:spLocks noChangeShapeType="1"/>
            </p:cNvSpPr>
            <p:nvPr/>
          </p:nvSpPr>
          <p:spPr bwMode="auto">
            <a:xfrm flipH="1">
              <a:off x="334964" y="3613654"/>
              <a:ext cx="360040" cy="28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 flipV="1">
              <a:off x="5524784" y="3318306"/>
              <a:ext cx="2870361" cy="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5524784" y="3949479"/>
              <a:ext cx="1259855" cy="90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7463658" y="3784945"/>
              <a:ext cx="936624" cy="111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>
              <a:off x="6778760" y="3949479"/>
              <a:ext cx="834256" cy="8809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>
              <a:off x="7463658" y="3777088"/>
              <a:ext cx="571638" cy="57525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5818645" y="3305539"/>
              <a:ext cx="96011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E</a:t>
              </a:r>
              <a:r>
                <a:rPr lang="nl-NL" sz="1600" dirty="0" smtClean="0">
                  <a:solidFill>
                    <a:srgbClr val="FFFFFF"/>
                  </a:solidFill>
                </a:rPr>
                <a:t>toe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37" name="Text Box 13"/>
            <p:cNvSpPr txBox="1">
              <a:spLocks noChangeArrowheads="1"/>
            </p:cNvSpPr>
            <p:nvPr/>
          </p:nvSpPr>
          <p:spPr bwMode="auto">
            <a:xfrm>
              <a:off x="7531148" y="3222699"/>
              <a:ext cx="123399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E</a:t>
              </a:r>
              <a:r>
                <a:rPr lang="nl-NL" sz="1600" dirty="0" smtClean="0">
                  <a:solidFill>
                    <a:srgbClr val="FFFFFF"/>
                  </a:solidFill>
                </a:rPr>
                <a:t>nuttig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 rot="2849607">
              <a:off x="6935899" y="4113884"/>
              <a:ext cx="1337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2800" dirty="0">
                  <a:solidFill>
                    <a:srgbClr val="FFFFFF"/>
                  </a:solidFill>
                </a:rPr>
                <a:t>E</a:t>
              </a:r>
              <a:r>
                <a:rPr lang="nl-NL" sz="1400" dirty="0" smtClean="0">
                  <a:solidFill>
                    <a:srgbClr val="FFFFFF"/>
                  </a:solidFill>
                </a:rPr>
                <a:t>ongewenst</a:t>
              </a:r>
              <a:endParaRPr lang="nl-NL" sz="1400" dirty="0">
                <a:solidFill>
                  <a:srgbClr val="FFFFFF"/>
                </a:solidFill>
              </a:endParaRPr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8393150" y="3305539"/>
              <a:ext cx="299986" cy="209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0" name="Line 21"/>
            <p:cNvSpPr>
              <a:spLocks noChangeShapeType="1"/>
            </p:cNvSpPr>
            <p:nvPr/>
          </p:nvSpPr>
          <p:spPr bwMode="auto">
            <a:xfrm flipH="1">
              <a:off x="8395144" y="3515087"/>
              <a:ext cx="297991" cy="292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5524784" y="3308486"/>
              <a:ext cx="360039" cy="3527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2" name="Line 23"/>
            <p:cNvSpPr>
              <a:spLocks noChangeShapeType="1"/>
            </p:cNvSpPr>
            <p:nvPr/>
          </p:nvSpPr>
          <p:spPr bwMode="auto">
            <a:xfrm flipH="1">
              <a:off x="5524783" y="3661280"/>
              <a:ext cx="360040" cy="28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94743"/>
              </p:ext>
            </p:extLst>
          </p:nvPr>
        </p:nvGraphicFramePr>
        <p:xfrm>
          <a:off x="796443" y="1999479"/>
          <a:ext cx="36987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04"/>
                <a:gridCol w="1587619"/>
                <a:gridCol w="1232912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Grootheid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Eenheid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P 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 ongewenst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 toe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el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039312"/>
              </p:ext>
            </p:extLst>
          </p:nvPr>
        </p:nvGraphicFramePr>
        <p:xfrm>
          <a:off x="5411413" y="1978045"/>
          <a:ext cx="36987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04"/>
                <a:gridCol w="1587619"/>
                <a:gridCol w="1232912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Grootheid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Eenheid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E 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kWh  of  J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 ongewenst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kWh  of  J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 toe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kWh  of  J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7" name="Groep 4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48" name="Rechthoek 4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Rechthoek 4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50" name="Afbeelding 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52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700" y="741930"/>
            <a:ext cx="891986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nl-NL" dirty="0" smtClean="0"/>
              <a:t>                  </a:t>
            </a:r>
            <a:br>
              <a:rPr lang="nl-NL" dirty="0" smtClean="0"/>
            </a:br>
            <a:r>
              <a:rPr lang="nl-NL" dirty="0" smtClean="0">
                <a:solidFill>
                  <a:srgbClr val="FFFF00"/>
                </a:solidFill>
              </a:rPr>
              <a:t>  </a:t>
            </a:r>
            <a:r>
              <a:rPr lang="nl-NL" sz="3200" dirty="0" smtClean="0">
                <a:solidFill>
                  <a:schemeClr val="tx1">
                    <a:lumMod val="95000"/>
                  </a:schemeClr>
                </a:solidFill>
              </a:rPr>
              <a:t>Vermogen   </a:t>
            </a:r>
            <a:r>
              <a:rPr lang="nl-NL" dirty="0" smtClean="0">
                <a:solidFill>
                  <a:srgbClr val="FFFF00"/>
                </a:solidFill>
              </a:rPr>
              <a:t> Rendement    </a:t>
            </a:r>
            <a:r>
              <a:rPr lang="nl-NL" sz="3200" dirty="0" smtClean="0">
                <a:solidFill>
                  <a:schemeClr val="tx1">
                    <a:lumMod val="95000"/>
                  </a:schemeClr>
                </a:solidFill>
              </a:rPr>
              <a:t>Energie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713821" y="4006483"/>
            <a:ext cx="2870361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713821" y="4637656"/>
            <a:ext cx="1259855" cy="9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2652695" y="4473122"/>
            <a:ext cx="936624" cy="111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1967797" y="4637656"/>
            <a:ext cx="834256" cy="8809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2652695" y="4465265"/>
            <a:ext cx="571638" cy="5752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1007682" y="3993716"/>
            <a:ext cx="9601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P</a:t>
            </a:r>
            <a:r>
              <a:rPr lang="nl-NL" sz="1600" dirty="0" smtClean="0">
                <a:solidFill>
                  <a:srgbClr val="FFFFFF"/>
                </a:solidFill>
              </a:rPr>
              <a:t>toe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720185" y="3910876"/>
            <a:ext cx="12339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P</a:t>
            </a:r>
            <a:r>
              <a:rPr lang="nl-NL" sz="1600" dirty="0" smtClean="0">
                <a:solidFill>
                  <a:srgbClr val="FFFFFF"/>
                </a:solidFill>
              </a:rPr>
              <a:t>nuttig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 rot="2849607">
            <a:off x="2124936" y="4802061"/>
            <a:ext cx="1337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2800" dirty="0">
                <a:solidFill>
                  <a:srgbClr val="FFFFFF"/>
                </a:solidFill>
              </a:rPr>
              <a:t>P</a:t>
            </a:r>
            <a:r>
              <a:rPr lang="nl-NL" sz="1400" dirty="0" smtClean="0">
                <a:solidFill>
                  <a:srgbClr val="FFFFFF"/>
                </a:solidFill>
              </a:rPr>
              <a:t>ongewenst</a:t>
            </a:r>
            <a:endParaRPr lang="nl-NL" sz="1400" dirty="0">
              <a:solidFill>
                <a:srgbClr val="FFFFFF"/>
              </a:solidFill>
            </a:endParaRP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601700" y="583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7" name="Line 20"/>
          <p:cNvSpPr>
            <a:spLocks noChangeShapeType="1"/>
          </p:cNvSpPr>
          <p:nvPr/>
        </p:nvSpPr>
        <p:spPr bwMode="auto">
          <a:xfrm>
            <a:off x="3582187" y="3993716"/>
            <a:ext cx="299986" cy="209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8" name="Line 21"/>
          <p:cNvSpPr>
            <a:spLocks noChangeShapeType="1"/>
          </p:cNvSpPr>
          <p:nvPr/>
        </p:nvSpPr>
        <p:spPr bwMode="auto">
          <a:xfrm flipH="1">
            <a:off x="3584181" y="4203264"/>
            <a:ext cx="297991" cy="2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39" name="Line 22"/>
          <p:cNvSpPr>
            <a:spLocks noChangeShapeType="1"/>
          </p:cNvSpPr>
          <p:nvPr/>
        </p:nvSpPr>
        <p:spPr bwMode="auto">
          <a:xfrm>
            <a:off x="713821" y="3996663"/>
            <a:ext cx="360039" cy="3527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40" name="Line 23"/>
          <p:cNvSpPr>
            <a:spLocks noChangeShapeType="1"/>
          </p:cNvSpPr>
          <p:nvPr/>
        </p:nvSpPr>
        <p:spPr bwMode="auto">
          <a:xfrm flipH="1">
            <a:off x="713820" y="4349457"/>
            <a:ext cx="360040" cy="28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 flipV="1">
            <a:off x="5903640" y="4054109"/>
            <a:ext cx="2870361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>
            <a:off x="5903640" y="4685282"/>
            <a:ext cx="1259855" cy="9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7842514" y="4520748"/>
            <a:ext cx="936624" cy="111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>
            <a:off x="7157616" y="4685282"/>
            <a:ext cx="834256" cy="8809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7842514" y="4512891"/>
            <a:ext cx="571638" cy="5752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197501" y="4041342"/>
            <a:ext cx="9601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E</a:t>
            </a:r>
            <a:r>
              <a:rPr lang="nl-NL" sz="1600" dirty="0" smtClean="0">
                <a:solidFill>
                  <a:srgbClr val="FFFFFF"/>
                </a:solidFill>
              </a:rPr>
              <a:t>toe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7910004" y="3958502"/>
            <a:ext cx="12339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E</a:t>
            </a:r>
            <a:r>
              <a:rPr lang="nl-NL" sz="1600" dirty="0" smtClean="0">
                <a:solidFill>
                  <a:srgbClr val="FFFFFF"/>
                </a:solidFill>
              </a:rPr>
              <a:t>nuttig</a:t>
            </a:r>
            <a:endParaRPr lang="nl-NL" sz="1600" dirty="0">
              <a:solidFill>
                <a:srgbClr val="FFFFFF"/>
              </a:solidFill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 rot="2849607">
            <a:off x="7314755" y="4849687"/>
            <a:ext cx="1337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sz="2800" dirty="0">
                <a:solidFill>
                  <a:srgbClr val="FFFFFF"/>
                </a:solidFill>
              </a:rPr>
              <a:t>E</a:t>
            </a:r>
            <a:r>
              <a:rPr lang="nl-NL" sz="1400" dirty="0" smtClean="0">
                <a:solidFill>
                  <a:srgbClr val="FFFFFF"/>
                </a:solidFill>
              </a:rPr>
              <a:t>ongewenst</a:t>
            </a:r>
            <a:endParaRPr lang="nl-NL" sz="1400" dirty="0">
              <a:solidFill>
                <a:srgbClr val="FFFFFF"/>
              </a:solidFill>
            </a:endParaRPr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8772006" y="4041342"/>
            <a:ext cx="299986" cy="209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0" name="Line 21"/>
          <p:cNvSpPr>
            <a:spLocks noChangeShapeType="1"/>
          </p:cNvSpPr>
          <p:nvPr/>
        </p:nvSpPr>
        <p:spPr bwMode="auto">
          <a:xfrm flipH="1">
            <a:off x="8774000" y="4250890"/>
            <a:ext cx="297991" cy="2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1" name="Line 22"/>
          <p:cNvSpPr>
            <a:spLocks noChangeShapeType="1"/>
          </p:cNvSpPr>
          <p:nvPr/>
        </p:nvSpPr>
        <p:spPr bwMode="auto">
          <a:xfrm>
            <a:off x="5903640" y="4044289"/>
            <a:ext cx="360039" cy="3527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 flipH="1">
            <a:off x="5903639" y="4397083"/>
            <a:ext cx="360040" cy="28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dirty="0">
              <a:solidFill>
                <a:srgbClr val="FFFFFF"/>
              </a:solidFill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618410"/>
              </p:ext>
            </p:extLst>
          </p:nvPr>
        </p:nvGraphicFramePr>
        <p:xfrm>
          <a:off x="713821" y="2204864"/>
          <a:ext cx="36987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04"/>
                <a:gridCol w="1587619"/>
                <a:gridCol w="1232912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Grootheid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In %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P 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 ongewenst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r>
                        <a:rPr lang="nl-NL" baseline="0" dirty="0" smtClean="0"/>
                        <a:t> % -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 toe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100 %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el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17524"/>
              </p:ext>
            </p:extLst>
          </p:nvPr>
        </p:nvGraphicFramePr>
        <p:xfrm>
          <a:off x="5420140" y="2220587"/>
          <a:ext cx="36987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04"/>
                <a:gridCol w="1587619"/>
                <a:gridCol w="1232912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Grootheid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In %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E 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 ongewenst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r>
                        <a:rPr lang="nl-NL" baseline="0" dirty="0" smtClean="0"/>
                        <a:t> % -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 toe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100 %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16914"/>
              </p:ext>
            </p:extLst>
          </p:nvPr>
        </p:nvGraphicFramePr>
        <p:xfrm>
          <a:off x="3367339" y="2580627"/>
          <a:ext cx="36484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Vergelijking" r:id="rId3" imgW="126720" imgH="164880" progId="Equation.3">
                  <p:embed/>
                </p:oleObj>
              </mc:Choice>
              <mc:Fallback>
                <p:oleObj name="Vergelijking" r:id="rId3" imgW="1267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339" y="2580627"/>
                        <a:ext cx="364841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208262"/>
              </p:ext>
            </p:extLst>
          </p:nvPr>
        </p:nvGraphicFramePr>
        <p:xfrm>
          <a:off x="4067944" y="2996526"/>
          <a:ext cx="3635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Vergelijking" r:id="rId5" imgW="126780" imgH="164814" progId="Equation.3">
                  <p:embed/>
                </p:oleObj>
              </mc:Choice>
              <mc:Fallback>
                <p:oleObj name="Vergelijking" r:id="rId5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996526"/>
                        <a:ext cx="3635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808692"/>
              </p:ext>
            </p:extLst>
          </p:nvPr>
        </p:nvGraphicFramePr>
        <p:xfrm>
          <a:off x="8310826" y="2580627"/>
          <a:ext cx="3635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Vergelijking" r:id="rId6" imgW="126780" imgH="164814" progId="Equation.3">
                  <p:embed/>
                </p:oleObj>
              </mc:Choice>
              <mc:Fallback>
                <p:oleObj name="Vergelijking" r:id="rId6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826" y="2580627"/>
                        <a:ext cx="3635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990581"/>
              </p:ext>
            </p:extLst>
          </p:nvPr>
        </p:nvGraphicFramePr>
        <p:xfrm>
          <a:off x="8790512" y="3012675"/>
          <a:ext cx="3635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Vergelijking" r:id="rId7" imgW="126780" imgH="164814" progId="Equation.3">
                  <p:embed/>
                </p:oleObj>
              </mc:Choice>
              <mc:Fallback>
                <p:oleObj name="Vergelijking" r:id="rId7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0512" y="3012675"/>
                        <a:ext cx="3635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Groep 4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48" name="Rechthoek 4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Rechthoek 4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50" name="Afbeelding 4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729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979300"/>
              </p:ext>
            </p:extLst>
          </p:nvPr>
        </p:nvGraphicFramePr>
        <p:xfrm>
          <a:off x="1979712" y="206084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Lamp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60 W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  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3W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  </a:t>
                      </a:r>
                      <a:r>
                        <a:rPr lang="nl-NL" dirty="0" smtClean="0"/>
                        <a:t>1,67 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58" name="Object 1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875034"/>
              </p:ext>
            </p:extLst>
          </p:nvPr>
        </p:nvGraphicFramePr>
        <p:xfrm>
          <a:off x="3439114" y="2780928"/>
          <a:ext cx="2697819" cy="1143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Vergelijking" r:id="rId3" imgW="1079280" imgH="457200" progId="Equation.3">
                  <p:embed/>
                </p:oleObj>
              </mc:Choice>
              <mc:Fallback>
                <p:oleObj name="Vergelijking" r:id="rId3" imgW="1079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9114" y="2780928"/>
                        <a:ext cx="2697819" cy="114300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470357"/>
              </p:ext>
            </p:extLst>
          </p:nvPr>
        </p:nvGraphicFramePr>
        <p:xfrm>
          <a:off x="3471192" y="4005064"/>
          <a:ext cx="26336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Vergelijking" r:id="rId5" imgW="1054080" imgH="393480" progId="Equation.3">
                  <p:embed/>
                </p:oleObj>
              </mc:Choice>
              <mc:Fallback>
                <p:oleObj name="Vergelijking" r:id="rId5" imgW="1054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192" y="4005064"/>
                        <a:ext cx="2633663" cy="984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422854"/>
              </p:ext>
            </p:extLst>
          </p:nvPr>
        </p:nvGraphicFramePr>
        <p:xfrm>
          <a:off x="4184774" y="5085184"/>
          <a:ext cx="1206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Vergelijking" r:id="rId7" imgW="482400" imgH="203040" progId="Equation.3">
                  <p:embed/>
                </p:oleObj>
              </mc:Choice>
              <mc:Fallback>
                <p:oleObj name="Vergelijking" r:id="rId7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774" y="5085184"/>
                        <a:ext cx="1206500" cy="508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4" name="Titel 4"/>
          <p:cNvSpPr txBox="1">
            <a:spLocks/>
          </p:cNvSpPr>
          <p:nvPr/>
        </p:nvSpPr>
        <p:spPr bwMode="auto">
          <a:xfrm>
            <a:off x="914400" y="105273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sz="2800" dirty="0" smtClean="0"/>
              <a:t>Een lamp van 60W levert </a:t>
            </a:r>
            <a:r>
              <a:rPr lang="nl-NL" sz="2800" dirty="0" smtClean="0"/>
              <a:t>3 W </a:t>
            </a:r>
            <a:r>
              <a:rPr lang="nl-NL" sz="2800" dirty="0" smtClean="0"/>
              <a:t>nuttig vermogen.</a:t>
            </a:r>
          </a:p>
          <a:p>
            <a:r>
              <a:rPr lang="nl-NL" sz="2800" dirty="0" smtClean="0"/>
              <a:t>Bereken het nuttig vermogen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3959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ergtop">
  <a:themeElements>
    <a:clrScheme name="Berg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Berg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rg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333</Words>
  <Application>Microsoft Office PowerPoint</Application>
  <PresentationFormat>Diavoorstelling (4:3)</PresentationFormat>
  <Paragraphs>148</Paragraphs>
  <Slides>14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2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Kantoorthema</vt:lpstr>
      <vt:lpstr>Bergtop</vt:lpstr>
      <vt:lpstr>Vergelijking</vt:lpstr>
      <vt:lpstr>Microsoft Vergelijking 3.0</vt:lpstr>
      <vt:lpstr> </vt:lpstr>
      <vt:lpstr>PowerPoint-presentatie</vt:lpstr>
      <vt:lpstr>PowerPoint-presentatie</vt:lpstr>
      <vt:lpstr>PowerPoint-presentatie</vt:lpstr>
      <vt:lpstr>Rendement</vt:lpstr>
      <vt:lpstr>                     Vermogen                   Energie</vt:lpstr>
      <vt:lpstr>                     Vermogen                 Energie</vt:lpstr>
      <vt:lpstr>                     Vermogen    Rendement    Energie</vt:lpstr>
      <vt:lpstr>PowerPoint-presentatie</vt:lpstr>
      <vt:lpstr>Een lamp van 60W heeft een rendement van 5%. Bereken het nuttig vermogen.</vt:lpstr>
      <vt:lpstr>Een lamp van 12 W levert 75% warmte. Bereken het nuttig vermogen.</vt:lpstr>
      <vt:lpstr>PowerPoint-presentatie</vt:lpstr>
      <vt:lpstr>Verhogen rendement.</vt:lpstr>
      <vt:lpstr>Rendement verhogen door hergebruik ongewenste energie</vt:lpstr>
    </vt:vector>
  </TitlesOfParts>
  <Company>Over Betuwe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Jolanda  Oomen-Peters</cp:lastModifiedBy>
  <cp:revision>59</cp:revision>
  <dcterms:created xsi:type="dcterms:W3CDTF">2012-11-17T11:22:06Z</dcterms:created>
  <dcterms:modified xsi:type="dcterms:W3CDTF">2014-04-24T11:16:35Z</dcterms:modified>
</cp:coreProperties>
</file>