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8" r:id="rId4"/>
    <p:sldId id="292" r:id="rId5"/>
    <p:sldId id="293" r:id="rId6"/>
    <p:sldId id="294" r:id="rId7"/>
    <p:sldId id="295" r:id="rId8"/>
    <p:sldId id="296" r:id="rId9"/>
    <p:sldId id="297" r:id="rId10"/>
    <p:sldId id="306" r:id="rId11"/>
    <p:sldId id="301" r:id="rId12"/>
    <p:sldId id="302" r:id="rId13"/>
    <p:sldId id="303" r:id="rId14"/>
    <p:sldId id="304" r:id="rId15"/>
    <p:sldId id="305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assen" initials="W.T.N.G.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28C0"/>
    <a:srgbClr val="0000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24-4-2014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428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24-4-2014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7625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24-4-2014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9046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 dirty="0">
                <a:solidFill>
                  <a:srgbClr val="FFFFFF"/>
                </a:solidFill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nl-NL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nl-NL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nl-NL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nl-NL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nl-NL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 dirty="0">
                <a:solidFill>
                  <a:srgbClr val="FFFFFF"/>
                </a:solidFill>
              </a:endParaRPr>
            </a:p>
          </p:txBody>
        </p:sp>
      </p:grpSp>
      <p:sp>
        <p:nvSpPr>
          <p:cNvPr id="514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36CF5-7D4E-4B2E-B1B7-D9FC7E830178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8643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D7DE0-D043-456B-856D-86CE358360AF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3143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6B3C9-7D11-443E-8498-BA50826235DE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552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53E16-75A1-488F-85F1-A0E6308BAA57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380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B28F6-5E4F-4AB3-B1FD-DE3E17F8D00E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1886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D8149-5CC9-437A-9750-CEF4EC271472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8295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60942-84FA-4FE7-A734-CAC8BA269A58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532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90ED8-F7C8-4BEC-BD4D-4D029A61328B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623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24-4-2014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36489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dirty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55FE5-3263-47CF-8D20-F61C000BC9AA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4201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81D86-21F2-4A19-ACA6-6A00493AB5BC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0102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58560-4987-4DAD-853B-8F4816862AE6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7771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E44E9-60A7-4A5C-AF45-C8678C8329D0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206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24-4-2014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7524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24-4-2014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3159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24-4-2014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6713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24-4-2014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654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24-4-2014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6889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24-4-2014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4534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24-4-2014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1536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DD41F-3552-4E80-945D-76C8A88F509B}" type="datetimeFigureOut">
              <a:rPr lang="nl-NL" smtClean="0"/>
              <a:t>24-4-2014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9668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chemeClr val="bg1">
                <a:gamma/>
                <a:shade val="46275"/>
                <a:invGamma/>
                <a:lumMod val="0"/>
              </a:schemeClr>
            </a:gs>
            <a:gs pos="100000">
              <a:schemeClr val="bg1">
                <a:lumMod val="3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 dirty="0">
                <a:solidFill>
                  <a:srgbClr val="FFFFFF"/>
                </a:solidFill>
              </a:endParaRPr>
            </a:p>
          </p:txBody>
        </p:sp>
      </p:grpSp>
      <p:sp>
        <p:nvSpPr>
          <p:cNvPr id="41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grpSp>
        <p:nvGrpSpPr>
          <p:cNvPr id="3076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41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grpSp>
          <p:nvGrpSpPr>
            <p:cNvPr id="309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41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nl-NL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1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nl-NL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nl-NL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nl-NL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nl-NL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07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41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 dirty="0">
                <a:solidFill>
                  <a:srgbClr val="FFFFFF"/>
                </a:solidFill>
              </a:endParaRPr>
            </a:p>
          </p:txBody>
        </p:sp>
      </p:grpSp>
      <p:sp>
        <p:nvSpPr>
          <p:cNvPr id="41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307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A50DC2-9142-4A9F-9796-585DF737CD69}" type="slidenum">
              <a:rPr lang="nl-NL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nl-N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80734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bc-bemmel.nl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5.wmf"/><Relationship Id="rId9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6.wmf"/><Relationship Id="rId11" Type="http://schemas.openxmlformats.org/officeDocument/2006/relationships/image" Target="../media/image2.e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9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34.wmf"/><Relationship Id="rId3" Type="http://schemas.openxmlformats.org/officeDocument/2006/relationships/image" Target="../media/image2.emf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22.bin"/><Relationship Id="rId17" Type="http://schemas.openxmlformats.org/officeDocument/2006/relationships/image" Target="../media/image36.w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24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33.wmf"/><Relationship Id="rId5" Type="http://schemas.openxmlformats.org/officeDocument/2006/relationships/image" Target="../media/image30.wmf"/><Relationship Id="rId15" Type="http://schemas.openxmlformats.org/officeDocument/2006/relationships/image" Target="../media/image35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32.wmf"/><Relationship Id="rId14" Type="http://schemas.openxmlformats.org/officeDocument/2006/relationships/oleObject" Target="../embeddings/oleObject23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hyperlink" Target="http://www.obc-bemmel.nl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13" Type="http://schemas.openxmlformats.org/officeDocument/2006/relationships/image" Target="../media/image13.wmf"/><Relationship Id="rId3" Type="http://schemas.openxmlformats.org/officeDocument/2006/relationships/control" Target="../activeX/activeX2.xml"/><Relationship Id="rId7" Type="http://schemas.openxmlformats.org/officeDocument/2006/relationships/image" Target="../media/image1.png"/><Relationship Id="rId12" Type="http://schemas.openxmlformats.org/officeDocument/2006/relationships/image" Target="../media/image12.w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hyperlink" Target="http://www.obc-bemmel.nl/" TargetMode="External"/><Relationship Id="rId11" Type="http://schemas.openxmlformats.org/officeDocument/2006/relationships/image" Target="../media/image11.png"/><Relationship Id="rId5" Type="http://schemas.openxmlformats.org/officeDocument/2006/relationships/slideLayout" Target="../slideLayouts/slideLayout2.xml"/><Relationship Id="rId10" Type="http://schemas.microsoft.com/office/2007/relationships/hdphoto" Target="../media/hdphoto1.wdp"/><Relationship Id="rId4" Type="http://schemas.openxmlformats.org/officeDocument/2006/relationships/control" Target="../activeX/activeX3.xml"/><Relationship Id="rId9" Type="http://schemas.openxmlformats.org/officeDocument/2006/relationships/image" Target="../media/image10.png"/><Relationship Id="rId14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bc-bemmel.nl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image" Target="../media/image18.png"/><Relationship Id="rId4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2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22.wmf"/><Relationship Id="rId9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1752600"/>
          </a:xfrm>
        </p:spPr>
        <p:txBody>
          <a:bodyPr/>
          <a:lstStyle/>
          <a:p>
            <a:r>
              <a:rPr lang="nl-NL" dirty="0" smtClean="0"/>
              <a:t>Rendement 1</a:t>
            </a:r>
            <a:endParaRPr lang="nl-NL" dirty="0"/>
          </a:p>
        </p:txBody>
      </p:sp>
      <p:pic>
        <p:nvPicPr>
          <p:cNvPr id="1026" name="Picture 2" descr="Over Betuwe College">
            <a:hlinkClick r:id="rId2" tooltip="Over Betuwe Colle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457200"/>
            <a:ext cx="3619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ep 8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7" name="Rechthoek 6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Rechthoek 7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800" dirty="0" smtClean="0"/>
                <a:t>Energie</a:t>
              </a:r>
              <a:endParaRPr lang="nl-NL" sz="4800" dirty="0"/>
            </a:p>
          </p:txBody>
        </p:sp>
        <p:pic>
          <p:nvPicPr>
            <p:cNvPr id="5" name="Afbeelding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4" name="AutoShape 4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0" y="-4857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" name="Tijdelijke aanduiding voor inhoud 8"/>
          <p:cNvSpPr txBox="1">
            <a:spLocks/>
          </p:cNvSpPr>
          <p:nvPr/>
        </p:nvSpPr>
        <p:spPr>
          <a:xfrm>
            <a:off x="1403648" y="1200151"/>
            <a:ext cx="728315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</a:pPr>
            <a:endParaRPr lang="nl-NL" sz="1400" dirty="0" smtClean="0">
              <a:latin typeface="Copperplate Gothic Bold" pitchFamily="34" charset="0"/>
              <a:cs typeface="Consolas" pitchFamily="49" charset="0"/>
            </a:endParaRPr>
          </a:p>
          <a:p>
            <a:pPr>
              <a:buSzPct val="100000"/>
              <a:buFont typeface="Arial" pitchFamily="34" charset="0"/>
              <a:buBlip>
                <a:blip r:embed="rId5"/>
              </a:buBlip>
            </a:pPr>
            <a:endParaRPr lang="nl-NL" sz="1800" dirty="0">
              <a:latin typeface="Copperplate Gothic Bold" pitchFamily="34" charset="0"/>
              <a:cs typeface="Consolas" pitchFamily="49" charset="0"/>
            </a:endParaRPr>
          </a:p>
        </p:txBody>
      </p:sp>
      <p:sp>
        <p:nvSpPr>
          <p:cNvPr id="10" name="AutoShape 2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155575" y="-10287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071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270143"/>
              </p:ext>
            </p:extLst>
          </p:nvPr>
        </p:nvGraphicFramePr>
        <p:xfrm>
          <a:off x="2051720" y="2132856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Lamp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60 W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0,06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3W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%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100 %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1 %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5</a:t>
                      </a:r>
                      <a:r>
                        <a:rPr lang="nl-NL" dirty="0" smtClean="0"/>
                        <a:t>%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258" name="Object 18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4096756"/>
              </p:ext>
            </p:extLst>
          </p:nvPr>
        </p:nvGraphicFramePr>
        <p:xfrm>
          <a:off x="3510657" y="2858939"/>
          <a:ext cx="2698750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Vergelijking" r:id="rId3" imgW="939600" imgH="393480" progId="Equation.3">
                  <p:embed/>
                </p:oleObj>
              </mc:Choice>
              <mc:Fallback>
                <p:oleObj name="Vergelijking" r:id="rId3" imgW="939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0657" y="2858939"/>
                        <a:ext cx="2698750" cy="11303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1510137"/>
              </p:ext>
            </p:extLst>
          </p:nvPr>
        </p:nvGraphicFramePr>
        <p:xfrm>
          <a:off x="3971032" y="5110014"/>
          <a:ext cx="17780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name="Vergelijking" r:id="rId5" imgW="711000" imgH="241200" progId="Equation.3">
                  <p:embed/>
                </p:oleObj>
              </mc:Choice>
              <mc:Fallback>
                <p:oleObj name="Vergelijking" r:id="rId5" imgW="7110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1032" y="5110014"/>
                        <a:ext cx="1778000" cy="6032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511759701"/>
              </p:ext>
            </p:extLst>
          </p:nvPr>
        </p:nvGraphicFramePr>
        <p:xfrm>
          <a:off x="3220145" y="4005114"/>
          <a:ext cx="3281362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Vergelijking" r:id="rId7" imgW="1143000" imgH="393480" progId="Equation.3">
                  <p:embed/>
                </p:oleObj>
              </mc:Choice>
              <mc:Fallback>
                <p:oleObj name="Vergelijking" r:id="rId7" imgW="1143000" imgH="39348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0145" y="4005114"/>
                        <a:ext cx="3281362" cy="11303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914400" y="1052736"/>
            <a:ext cx="8229600" cy="1143000"/>
          </a:xfrm>
        </p:spPr>
        <p:txBody>
          <a:bodyPr/>
          <a:lstStyle/>
          <a:p>
            <a:r>
              <a:rPr lang="nl-NL" sz="2800" dirty="0" smtClean="0"/>
              <a:t>Een lamp van 60W </a:t>
            </a:r>
            <a:r>
              <a:rPr lang="nl-NL" sz="2800" dirty="0" smtClean="0"/>
              <a:t>heeft een rendement van 5%. </a:t>
            </a:r>
            <a:r>
              <a:rPr lang="nl-NL" sz="2800" dirty="0" smtClean="0"/>
              <a:t>Bereken het nuttig vermogen.</a:t>
            </a:r>
            <a:endParaRPr lang="nl-NL" sz="2800" dirty="0"/>
          </a:p>
        </p:txBody>
      </p:sp>
      <p:grpSp>
        <p:nvGrpSpPr>
          <p:cNvPr id="11" name="Groep 10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2" name="Rechthoek 11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Rechthoek 12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smtClean="0"/>
                <a:t>Energie omzetting</a:t>
              </a:r>
              <a:endParaRPr lang="nl-NL" sz="4400" dirty="0"/>
            </a:p>
          </p:txBody>
        </p:sp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26745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527348"/>
              </p:ext>
            </p:extLst>
          </p:nvPr>
        </p:nvGraphicFramePr>
        <p:xfrm>
          <a:off x="1972320" y="2204864"/>
          <a:ext cx="676875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2188"/>
                <a:gridCol w="1692188"/>
                <a:gridCol w="1368152"/>
                <a:gridCol w="2016224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Lamp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12 W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     </a:t>
                      </a:r>
                      <a:r>
                        <a:rPr lang="nl-NL" dirty="0" smtClean="0"/>
                        <a:t>0,12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3W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%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100 %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    1 %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100</a:t>
                      </a:r>
                      <a:r>
                        <a:rPr lang="nl-NL" dirty="0" smtClean="0"/>
                        <a:t>%-75%= 25%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258" name="Object 18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29253"/>
              </p:ext>
            </p:extLst>
          </p:nvPr>
        </p:nvGraphicFramePr>
        <p:xfrm>
          <a:off x="6076776" y="3356992"/>
          <a:ext cx="2698750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Vergelijking" r:id="rId3" imgW="939600" imgH="393480" progId="Equation.3">
                  <p:embed/>
                </p:oleObj>
              </mc:Choice>
              <mc:Fallback>
                <p:oleObj name="Vergelijking" r:id="rId3" imgW="939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6776" y="3356992"/>
                        <a:ext cx="2698750" cy="11303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834368"/>
              </p:ext>
            </p:extLst>
          </p:nvPr>
        </p:nvGraphicFramePr>
        <p:xfrm>
          <a:off x="6537151" y="5608067"/>
          <a:ext cx="17780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Vergelijking" r:id="rId5" imgW="711000" imgH="241200" progId="Equation.3">
                  <p:embed/>
                </p:oleObj>
              </mc:Choice>
              <mc:Fallback>
                <p:oleObj name="Vergelijking" r:id="rId5" imgW="7110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7151" y="5608067"/>
                        <a:ext cx="1778000" cy="6032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44054056"/>
              </p:ext>
            </p:extLst>
          </p:nvPr>
        </p:nvGraphicFramePr>
        <p:xfrm>
          <a:off x="5676726" y="4503167"/>
          <a:ext cx="3500438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name="Vergelijking" r:id="rId7" imgW="1218960" imgH="393480" progId="Equation.3">
                  <p:embed/>
                </p:oleObj>
              </mc:Choice>
              <mc:Fallback>
                <p:oleObj name="Vergelijking" r:id="rId7" imgW="1218960" imgH="39348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6726" y="4503167"/>
                        <a:ext cx="3500438" cy="11303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901038334"/>
              </p:ext>
            </p:extLst>
          </p:nvPr>
        </p:nvGraphicFramePr>
        <p:xfrm>
          <a:off x="676176" y="3429000"/>
          <a:ext cx="4230688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name="Vergelijking" r:id="rId9" imgW="1473120" imgH="203040" progId="Equation.3">
                  <p:embed/>
                </p:oleObj>
              </mc:Choice>
              <mc:Fallback>
                <p:oleObj name="Vergelijking" r:id="rId9" imgW="1473120" imgH="20304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176" y="3429000"/>
                        <a:ext cx="4230688" cy="58261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el 4"/>
          <p:cNvSpPr>
            <a:spLocks noGrp="1"/>
          </p:cNvSpPr>
          <p:nvPr>
            <p:ph type="title"/>
          </p:nvPr>
        </p:nvSpPr>
        <p:spPr>
          <a:xfrm>
            <a:off x="914400" y="1052736"/>
            <a:ext cx="8229600" cy="1143000"/>
          </a:xfrm>
        </p:spPr>
        <p:txBody>
          <a:bodyPr/>
          <a:lstStyle/>
          <a:p>
            <a:r>
              <a:rPr lang="nl-NL" sz="2800" dirty="0" smtClean="0"/>
              <a:t>Een lamp van </a:t>
            </a:r>
            <a:r>
              <a:rPr lang="nl-NL" sz="2800" dirty="0" smtClean="0"/>
              <a:t>12 W </a:t>
            </a:r>
            <a:r>
              <a:rPr lang="nl-NL" sz="2800" dirty="0" smtClean="0"/>
              <a:t>levert </a:t>
            </a:r>
            <a:r>
              <a:rPr lang="nl-NL" sz="2800" dirty="0" smtClean="0"/>
              <a:t>75</a:t>
            </a:r>
            <a:r>
              <a:rPr lang="nl-NL" sz="2800" dirty="0" smtClean="0"/>
              <a:t>% warmte. Bereken het nuttig vermogen.</a:t>
            </a:r>
            <a:endParaRPr lang="nl-NL" sz="2800" dirty="0"/>
          </a:p>
        </p:txBody>
      </p:sp>
      <p:grpSp>
        <p:nvGrpSpPr>
          <p:cNvPr id="12" name="Groep 11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3" name="Rechthoek 12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Rechthoek 13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smtClean="0"/>
                <a:t>Energie omzetting</a:t>
              </a:r>
              <a:endParaRPr lang="nl-NL" sz="4400" dirty="0"/>
            </a:p>
          </p:txBody>
        </p:sp>
        <p:pic>
          <p:nvPicPr>
            <p:cNvPr id="15" name="Afbeelding 14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96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ep 14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6" name="Rechthoek 15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" name="Rechthoek 16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smtClean="0"/>
                <a:t>Energie omzetting</a:t>
              </a:r>
              <a:endParaRPr lang="nl-NL" sz="4400" dirty="0"/>
            </a:p>
          </p:txBody>
        </p:sp>
        <p:pic>
          <p:nvPicPr>
            <p:cNvPr id="18" name="Afbeelding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095177"/>
              </p:ext>
            </p:extLst>
          </p:nvPr>
        </p:nvGraphicFramePr>
        <p:xfrm>
          <a:off x="1733920" y="2195736"/>
          <a:ext cx="701843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4609"/>
                <a:gridCol w="1754609"/>
                <a:gridCol w="1418620"/>
                <a:gridCol w="209059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Lamp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?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     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 9W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%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     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100%</a:t>
                      </a:r>
                      <a:r>
                        <a:rPr lang="nl-NL" baseline="0" dirty="0" smtClean="0"/>
                        <a:t>-75% = 25 %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258" name="Object 18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5923461"/>
              </p:ext>
            </p:extLst>
          </p:nvPr>
        </p:nvGraphicFramePr>
        <p:xfrm>
          <a:off x="2586038" y="3300413"/>
          <a:ext cx="2576512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1" name="Vergelijking" r:id="rId4" imgW="1079280" imgH="419040" progId="Equation.3">
                  <p:embed/>
                </p:oleObj>
              </mc:Choice>
              <mc:Fallback>
                <p:oleObj name="Vergelijking" r:id="rId4" imgW="10792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6038" y="3300413"/>
                        <a:ext cx="2576512" cy="10001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0274610"/>
              </p:ext>
            </p:extLst>
          </p:nvPr>
        </p:nvGraphicFramePr>
        <p:xfrm>
          <a:off x="3060700" y="5502275"/>
          <a:ext cx="1714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2" name="Vergelijking" r:id="rId6" imgW="685800" imgH="228600" progId="Equation.3">
                  <p:embed/>
                </p:oleObj>
              </mc:Choice>
              <mc:Fallback>
                <p:oleObj name="Vergelijking" r:id="rId6" imgW="685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0700" y="5502275"/>
                        <a:ext cx="1714500" cy="5715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978283404"/>
              </p:ext>
            </p:extLst>
          </p:nvPr>
        </p:nvGraphicFramePr>
        <p:xfrm>
          <a:off x="206375" y="3276600"/>
          <a:ext cx="1785938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3" name="Vergelijking" r:id="rId8" imgW="622080" imgH="431640" progId="Equation.3">
                  <p:embed/>
                </p:oleObj>
              </mc:Choice>
              <mc:Fallback>
                <p:oleObj name="Vergelijking" r:id="rId8" imgW="622080" imgH="43164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" y="3276600"/>
                        <a:ext cx="1785938" cy="12382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040018119"/>
              </p:ext>
            </p:extLst>
          </p:nvPr>
        </p:nvGraphicFramePr>
        <p:xfrm>
          <a:off x="2420938" y="4419600"/>
          <a:ext cx="28575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4" name="Vergelijking" r:id="rId10" imgW="1143000" imgH="393480" progId="Equation.3">
                  <p:embed/>
                </p:oleObj>
              </mc:Choice>
              <mc:Fallback>
                <p:oleObj name="Vergelijking" r:id="rId10" imgW="1143000" imgH="39348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0938" y="4419600"/>
                        <a:ext cx="2857500" cy="9842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9103116"/>
              </p:ext>
            </p:extLst>
          </p:nvPr>
        </p:nvGraphicFramePr>
        <p:xfrm>
          <a:off x="5910263" y="3276600"/>
          <a:ext cx="301625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5" name="Vergelijking" r:id="rId12" imgW="1206360" imgH="241200" progId="Equation.3">
                  <p:embed/>
                </p:oleObj>
              </mc:Choice>
              <mc:Fallback>
                <p:oleObj name="Vergelijking" r:id="rId12" imgW="12063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0263" y="3276600"/>
                        <a:ext cx="3016250" cy="6032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7826849"/>
              </p:ext>
            </p:extLst>
          </p:nvPr>
        </p:nvGraphicFramePr>
        <p:xfrm>
          <a:off x="5948363" y="4024313"/>
          <a:ext cx="2878137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6" name="Vergelijking" r:id="rId14" imgW="1295280" imgH="241200" progId="Equation.3">
                  <p:embed/>
                </p:oleObj>
              </mc:Choice>
              <mc:Fallback>
                <p:oleObj name="Vergelijking" r:id="rId14" imgW="12952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8363" y="4024313"/>
                        <a:ext cx="2878137" cy="5365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6167090"/>
              </p:ext>
            </p:extLst>
          </p:nvPr>
        </p:nvGraphicFramePr>
        <p:xfrm>
          <a:off x="6180138" y="4645025"/>
          <a:ext cx="24765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7" name="Vergelijking" r:id="rId16" imgW="990360" imgH="241200" progId="Equation.3">
                  <p:embed/>
                </p:oleObj>
              </mc:Choice>
              <mc:Fallback>
                <p:oleObj name="Vergelijking" r:id="rId16" imgW="9903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0138" y="4645025"/>
                        <a:ext cx="2476500" cy="6032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itel 4"/>
          <p:cNvSpPr txBox="1">
            <a:spLocks/>
          </p:cNvSpPr>
          <p:nvPr/>
        </p:nvSpPr>
        <p:spPr bwMode="auto">
          <a:xfrm>
            <a:off x="904654" y="10779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r>
              <a:rPr lang="nl-NL" sz="2400" dirty="0" smtClean="0"/>
              <a:t>Een lamp levert 9W licht en 75% warmte. Bereken het toegevoerd vermogen </a:t>
            </a:r>
            <a:r>
              <a:rPr lang="nl-NL" sz="2400" dirty="0" smtClean="0"/>
              <a:t>en ongewenste </a:t>
            </a:r>
          </a:p>
          <a:p>
            <a:r>
              <a:rPr lang="nl-NL" sz="2400" dirty="0" smtClean="0"/>
              <a:t>van </a:t>
            </a:r>
            <a:r>
              <a:rPr lang="nl-NL" sz="2400" dirty="0" smtClean="0"/>
              <a:t>de lamp.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61077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smtClean="0"/>
              <a:t>Verhogen rendement.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7484" y="1200151"/>
            <a:ext cx="8715375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l-NL" sz="2400" dirty="0" smtClean="0"/>
              <a:t>Door nu de ‘afval energie’ een nieuwe bestemming te geven verhogen we het rendement.</a:t>
            </a:r>
          </a:p>
          <a:p>
            <a:pPr eaLnBrk="1" hangingPunct="1">
              <a:lnSpc>
                <a:spcPct val="90000"/>
              </a:lnSpc>
            </a:pPr>
            <a:endParaRPr lang="nl-NL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nl-NL" sz="2400" dirty="0" smtClean="0"/>
              <a:t>Voorbeelden van rendement verhoging: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nl-NL" sz="2400" dirty="0" smtClean="0"/>
          </a:p>
          <a:p>
            <a:pPr marL="285750" lvl="1" eaLnBrk="1" hangingPunct="1">
              <a:lnSpc>
                <a:spcPct val="90000"/>
              </a:lnSpc>
              <a:buNone/>
            </a:pPr>
            <a:endParaRPr lang="nl-NL" sz="2000" dirty="0" smtClean="0"/>
          </a:p>
          <a:p>
            <a:pPr marL="285750" lvl="1" eaLnBrk="1" hangingPunct="1">
              <a:lnSpc>
                <a:spcPct val="90000"/>
              </a:lnSpc>
            </a:pPr>
            <a:r>
              <a:rPr lang="nl-NL" sz="2000" dirty="0" smtClean="0"/>
              <a:t>Niet nuttige energie </a:t>
            </a:r>
            <a:r>
              <a:rPr lang="nl-NL" sz="2000" dirty="0" smtClean="0">
                <a:solidFill>
                  <a:srgbClr val="FFFF00"/>
                </a:solidFill>
              </a:rPr>
              <a:t>hergebruiken</a:t>
            </a:r>
            <a:r>
              <a:rPr lang="nl-NL" sz="2000" dirty="0" smtClean="0"/>
              <a:t>.</a:t>
            </a:r>
          </a:p>
          <a:p>
            <a:pPr marL="285750" lvl="1" eaLnBrk="1" hangingPunct="1">
              <a:lnSpc>
                <a:spcPct val="90000"/>
              </a:lnSpc>
              <a:buNone/>
            </a:pPr>
            <a:r>
              <a:rPr lang="nl-NL" sz="2000" dirty="0" smtClean="0"/>
              <a:t>	Stadsverwarming of HR ketels.</a:t>
            </a:r>
          </a:p>
          <a:p>
            <a:pPr marL="285750" lvl="1" eaLnBrk="1" hangingPunct="1">
              <a:lnSpc>
                <a:spcPct val="90000"/>
              </a:lnSpc>
            </a:pPr>
            <a:endParaRPr lang="nl-NL" sz="2000" dirty="0" smtClean="0"/>
          </a:p>
          <a:p>
            <a:pPr marL="285750" lvl="1" eaLnBrk="1" hangingPunct="1">
              <a:lnSpc>
                <a:spcPct val="90000"/>
              </a:lnSpc>
            </a:pPr>
            <a:r>
              <a:rPr lang="nl-NL" sz="2000" dirty="0" smtClean="0"/>
              <a:t>Toepassing </a:t>
            </a:r>
            <a:r>
              <a:rPr lang="nl-NL" sz="2000" dirty="0" smtClean="0">
                <a:solidFill>
                  <a:srgbClr val="FFFF00"/>
                </a:solidFill>
              </a:rPr>
              <a:t>nieuwe technieken </a:t>
            </a:r>
            <a:r>
              <a:rPr lang="nl-NL" sz="2000" dirty="0" smtClean="0"/>
              <a:t>zoals bijvoorbeeld energie zuinige lamp.</a:t>
            </a:r>
          </a:p>
          <a:p>
            <a:pPr marL="285750" lvl="1" eaLnBrk="1" hangingPunct="1">
              <a:lnSpc>
                <a:spcPct val="90000"/>
              </a:lnSpc>
            </a:pPr>
            <a:endParaRPr lang="nl-NL" sz="2000" dirty="0" smtClean="0"/>
          </a:p>
          <a:p>
            <a:pPr marL="285750" lvl="1" eaLnBrk="1" hangingPunct="1">
              <a:lnSpc>
                <a:spcPct val="90000"/>
              </a:lnSpc>
            </a:pPr>
            <a:r>
              <a:rPr lang="nl-NL" sz="2000" dirty="0" smtClean="0">
                <a:solidFill>
                  <a:srgbClr val="FFFF00"/>
                </a:solidFill>
              </a:rPr>
              <a:t>Combineren van technieken </a:t>
            </a:r>
            <a:r>
              <a:rPr lang="nl-NL" sz="2000" dirty="0" smtClean="0"/>
              <a:t>zoals zonneboiler, aardwarmte enz. </a:t>
            </a:r>
          </a:p>
          <a:p>
            <a:pPr eaLnBrk="1" hangingPunct="1">
              <a:lnSpc>
                <a:spcPct val="90000"/>
              </a:lnSpc>
            </a:pPr>
            <a:endParaRPr lang="nl-NL" sz="2400" dirty="0" smtClean="0"/>
          </a:p>
        </p:txBody>
      </p:sp>
      <p:grpSp>
        <p:nvGrpSpPr>
          <p:cNvPr id="7" name="Groep 6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8" name="Rechthoek 7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smtClean="0"/>
                <a:t>Energie omzetting</a:t>
              </a:r>
              <a:endParaRPr lang="nl-NL" sz="4400" dirty="0"/>
            </a:p>
          </p:txBody>
        </p:sp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7776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6396" y="1200151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nl-NL" sz="3600" dirty="0" smtClean="0"/>
              <a:t>Rendement verhogen door hergebruik ongewenste energie</a:t>
            </a: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704484" y="2640733"/>
            <a:ext cx="77057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633046" y="4080595"/>
            <a:ext cx="21605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3225434" y="3575770"/>
            <a:ext cx="52562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2793634" y="4080595"/>
            <a:ext cx="1223962" cy="1368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3225434" y="3575770"/>
            <a:ext cx="1008062" cy="1008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641109" y="2712170"/>
            <a:ext cx="14398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sz="4400" dirty="0">
                <a:solidFill>
                  <a:srgbClr val="FFFFFF"/>
                </a:solidFill>
              </a:rPr>
              <a:t>E</a:t>
            </a:r>
            <a:r>
              <a:rPr lang="nl-NL" sz="2400" dirty="0">
                <a:solidFill>
                  <a:srgbClr val="FFFFFF"/>
                </a:solidFill>
              </a:rPr>
              <a:t>toe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6609984" y="2712170"/>
            <a:ext cx="18716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sz="4400" dirty="0">
                <a:solidFill>
                  <a:srgbClr val="FFFFFF"/>
                </a:solidFill>
              </a:rPr>
              <a:t>E</a:t>
            </a:r>
            <a:r>
              <a:rPr lang="nl-NL" sz="2400" dirty="0">
                <a:solidFill>
                  <a:srgbClr val="FFFFFF"/>
                </a:solidFill>
              </a:rPr>
              <a:t>nuttig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 rot="2886222">
            <a:off x="2382471" y="3986933"/>
            <a:ext cx="24479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sz="4400" dirty="0">
                <a:solidFill>
                  <a:srgbClr val="FFFFFF"/>
                </a:solidFill>
              </a:rPr>
              <a:t>E</a:t>
            </a:r>
            <a:r>
              <a:rPr lang="nl-NL" sz="2400" dirty="0">
                <a:solidFill>
                  <a:srgbClr val="FFFFFF"/>
                </a:solidFill>
              </a:rPr>
              <a:t> ongebruikt</a:t>
            </a:r>
          </a:p>
        </p:txBody>
      </p:sp>
      <p:sp>
        <p:nvSpPr>
          <p:cNvPr id="10251" name="Line 14"/>
          <p:cNvSpPr>
            <a:spLocks noChangeShapeType="1"/>
          </p:cNvSpPr>
          <p:nvPr/>
        </p:nvSpPr>
        <p:spPr bwMode="auto">
          <a:xfrm>
            <a:off x="4233496" y="4583833"/>
            <a:ext cx="44640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10252" name="Line 15"/>
          <p:cNvSpPr>
            <a:spLocks noChangeShapeType="1"/>
          </p:cNvSpPr>
          <p:nvPr/>
        </p:nvSpPr>
        <p:spPr bwMode="auto">
          <a:xfrm>
            <a:off x="4017596" y="5449020"/>
            <a:ext cx="1943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10253" name="Line 16"/>
          <p:cNvSpPr>
            <a:spLocks noChangeShapeType="1"/>
          </p:cNvSpPr>
          <p:nvPr/>
        </p:nvSpPr>
        <p:spPr bwMode="auto">
          <a:xfrm>
            <a:off x="5960696" y="5449020"/>
            <a:ext cx="1008063" cy="1008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10254" name="Line 17"/>
          <p:cNvSpPr>
            <a:spLocks noChangeShapeType="1"/>
          </p:cNvSpPr>
          <p:nvPr/>
        </p:nvSpPr>
        <p:spPr bwMode="auto">
          <a:xfrm>
            <a:off x="6536959" y="5233120"/>
            <a:ext cx="21605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10255" name="Line 18"/>
          <p:cNvSpPr>
            <a:spLocks noChangeShapeType="1"/>
          </p:cNvSpPr>
          <p:nvPr/>
        </p:nvSpPr>
        <p:spPr bwMode="auto">
          <a:xfrm>
            <a:off x="7113221" y="5520458"/>
            <a:ext cx="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10256" name="Line 19"/>
          <p:cNvSpPr>
            <a:spLocks noChangeShapeType="1"/>
          </p:cNvSpPr>
          <p:nvPr/>
        </p:nvSpPr>
        <p:spPr bwMode="auto">
          <a:xfrm>
            <a:off x="6536959" y="5233120"/>
            <a:ext cx="936625" cy="1008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6681421" y="4512395"/>
            <a:ext cx="24479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sz="4400" dirty="0">
                <a:solidFill>
                  <a:srgbClr val="FFFFFF"/>
                </a:solidFill>
              </a:rPr>
              <a:t>E</a:t>
            </a:r>
            <a:r>
              <a:rPr lang="nl-NL" sz="2400" dirty="0">
                <a:solidFill>
                  <a:srgbClr val="FFFFFF"/>
                </a:solidFill>
              </a:rPr>
              <a:t>nuttig 2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 rot="2705500">
            <a:off x="5529262" y="4919663"/>
            <a:ext cx="24479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sz="4400" dirty="0">
                <a:solidFill>
                  <a:srgbClr val="FFFFFF"/>
                </a:solidFill>
              </a:rPr>
              <a:t>E</a:t>
            </a:r>
            <a:r>
              <a:rPr lang="nl-NL" sz="2400" dirty="0">
                <a:solidFill>
                  <a:srgbClr val="FFFFFF"/>
                </a:solidFill>
              </a:rPr>
              <a:t>ongewenst</a:t>
            </a:r>
          </a:p>
        </p:txBody>
      </p:sp>
      <p:sp>
        <p:nvSpPr>
          <p:cNvPr id="10259" name="Line 22"/>
          <p:cNvSpPr>
            <a:spLocks noChangeShapeType="1"/>
          </p:cNvSpPr>
          <p:nvPr/>
        </p:nvSpPr>
        <p:spPr bwMode="auto">
          <a:xfrm>
            <a:off x="704484" y="2640733"/>
            <a:ext cx="792162" cy="719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10260" name="Line 23"/>
          <p:cNvSpPr>
            <a:spLocks noChangeShapeType="1"/>
          </p:cNvSpPr>
          <p:nvPr/>
        </p:nvSpPr>
        <p:spPr bwMode="auto">
          <a:xfrm flipH="1">
            <a:off x="633046" y="3359870"/>
            <a:ext cx="86360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10261" name="Line 24"/>
          <p:cNvSpPr>
            <a:spLocks noChangeShapeType="1"/>
          </p:cNvSpPr>
          <p:nvPr/>
        </p:nvSpPr>
        <p:spPr bwMode="auto">
          <a:xfrm>
            <a:off x="8410209" y="2640733"/>
            <a:ext cx="647700" cy="503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10262" name="Line 25"/>
          <p:cNvSpPr>
            <a:spLocks noChangeShapeType="1"/>
          </p:cNvSpPr>
          <p:nvPr/>
        </p:nvSpPr>
        <p:spPr bwMode="auto">
          <a:xfrm flipH="1">
            <a:off x="8481646" y="3143970"/>
            <a:ext cx="5762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10263" name="Line 26"/>
          <p:cNvSpPr>
            <a:spLocks noChangeShapeType="1"/>
          </p:cNvSpPr>
          <p:nvPr/>
        </p:nvSpPr>
        <p:spPr bwMode="auto">
          <a:xfrm>
            <a:off x="8697546" y="4583833"/>
            <a:ext cx="360363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10264" name="Line 27"/>
          <p:cNvSpPr>
            <a:spLocks noChangeShapeType="1"/>
          </p:cNvSpPr>
          <p:nvPr/>
        </p:nvSpPr>
        <p:spPr bwMode="auto">
          <a:xfrm flipH="1">
            <a:off x="8697546" y="4872758"/>
            <a:ext cx="360363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grpSp>
        <p:nvGrpSpPr>
          <p:cNvPr id="28" name="Groep 27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29" name="Rechthoek 28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Rechthoek 29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smtClean="0"/>
                <a:t>Energie omzetting</a:t>
              </a:r>
              <a:endParaRPr lang="nl-NL" sz="4400" dirty="0"/>
            </a:p>
          </p:txBody>
        </p:sp>
        <p:pic>
          <p:nvPicPr>
            <p:cNvPr id="31" name="Afbeelding 3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44620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/>
      <p:bldP spid="13332" grpId="0"/>
      <p:bldP spid="133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Picture 2" descr="Over Betuwe College">
            <a:hlinkClick r:id="rId2" tooltip="Over Betuwe Colle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457200"/>
            <a:ext cx="3619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ep 6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8" name="Rechthoek 7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 smtClean="0"/>
                <a:t>Rendement</a:t>
              </a:r>
              <a:endParaRPr lang="nl-NL" sz="4400" dirty="0"/>
            </a:p>
          </p:txBody>
        </p:sp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11" name="AutoShape 4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0" y="-4857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" name="AutoShape 6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152400" y="-3333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21" name="Tijdelijke aanduiding voor inhoud 8"/>
          <p:cNvSpPr txBox="1">
            <a:spLocks/>
          </p:cNvSpPr>
          <p:nvPr/>
        </p:nvSpPr>
        <p:spPr>
          <a:xfrm>
            <a:off x="762000" y="1200151"/>
            <a:ext cx="83820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  <a:buFont typeface="Arial" pitchFamily="34" charset="0"/>
              <a:buBlip>
                <a:blip r:embed="rId5"/>
              </a:buBlip>
            </a:pPr>
            <a:r>
              <a:rPr lang="nl-NL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  <a:cs typeface="Consolas" pitchFamily="49" charset="0"/>
              </a:rPr>
              <a:t>Het rendement is het percentage nuttige energie.</a:t>
            </a:r>
          </a:p>
          <a:p>
            <a:pPr>
              <a:buSzPct val="100000"/>
              <a:buFont typeface="Arial" pitchFamily="34" charset="0"/>
              <a:buBlip>
                <a:blip r:embed="rId5"/>
              </a:buBlip>
            </a:pPr>
            <a:r>
              <a:rPr lang="nl-NL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  <a:cs typeface="Consolas" pitchFamily="49" charset="0"/>
              </a:rPr>
              <a:t>Laag rendement     hoger rendement</a:t>
            </a:r>
          </a:p>
          <a:p>
            <a:pPr marL="0" indent="0">
              <a:buSzPct val="100000"/>
              <a:buNone/>
            </a:pPr>
            <a:endParaRPr lang="nl-NL" sz="3600" dirty="0" smtClean="0">
              <a:solidFill>
                <a:schemeClr val="accent1">
                  <a:lumMod val="20000"/>
                  <a:lumOff val="80000"/>
                </a:schemeClr>
              </a:solidFill>
              <a:latin typeface="Century Schoolbook" pitchFamily="18" charset="0"/>
              <a:cs typeface="Consolas" pitchFamily="49" charset="0"/>
            </a:endParaRPr>
          </a:p>
          <a:p>
            <a:pPr marL="0" indent="0">
              <a:buSzPct val="100000"/>
              <a:buNone/>
            </a:pPr>
            <a:endParaRPr lang="nl-NL" sz="3600" dirty="0" smtClean="0">
              <a:solidFill>
                <a:schemeClr val="accent1">
                  <a:lumMod val="20000"/>
                  <a:lumOff val="80000"/>
                </a:schemeClr>
              </a:solidFill>
              <a:latin typeface="Century Schoolbook" pitchFamily="18" charset="0"/>
              <a:cs typeface="Consolas" pitchFamily="49" charset="0"/>
            </a:endParaRPr>
          </a:p>
        </p:txBody>
      </p:sp>
      <p:sp>
        <p:nvSpPr>
          <p:cNvPr id="3" name="AutoShape 2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155575" y="-10287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" name="AutoShape 4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307975" y="-8763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AutoShape 6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460375" y="-7239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5124" name="Picture 4" descr="https://encrypted-tbn0.gstatic.com/images?q=tbn:ANd9GcSr_QcQEtf-GwFyt_qOy7JaM3MuKO4oTe_npBg-pFEBiNhzz7wW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544" y="2897387"/>
            <a:ext cx="3598912" cy="244779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s://encrypted-tbn0.gstatic.com/images?q=tbn:ANd9GcRo4z0o-FRGuLr4D1Y2P19BZAWXMAEKncZN989DtCjVVjLN9twnIQ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850" y="4121282"/>
            <a:ext cx="2143125" cy="21431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s://encrypted-tbn0.gstatic.com/images?q=tbn:ANd9GcSj6DQ9n-A48rmDqXbPSrGZ9kkOdHn9hEidsneSw8p4GqRr8R0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92" y="4595323"/>
            <a:ext cx="2705100" cy="16859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768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Picture 2" descr="Over Betuwe College">
            <a:hlinkClick r:id="rId6" tooltip="Over Betuwe College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457200"/>
            <a:ext cx="3619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ep 6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8" name="Rechthoek 7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 smtClean="0"/>
                <a:t>Het energie schema</a:t>
              </a:r>
              <a:endParaRPr lang="nl-NL" sz="4400" dirty="0"/>
            </a:p>
          </p:txBody>
        </p:sp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11" name="AutoShape 4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0" y="-4857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" name="AutoShape 6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152400" y="-3333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" name="AutoShape 2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155575" y="-10287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" name="AutoShape 4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307975" y="-8763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AutoShape 6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460375" y="-7239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7" name="Tijdelijke aanduiding voor inhoud 2"/>
          <p:cNvSpPr>
            <a:spLocks noGrp="1"/>
          </p:cNvSpPr>
          <p:nvPr>
            <p:ph idx="1"/>
          </p:nvPr>
        </p:nvSpPr>
        <p:spPr>
          <a:xfrm>
            <a:off x="1156612" y="1983140"/>
            <a:ext cx="8229600" cy="4495800"/>
          </a:xfrm>
        </p:spPr>
        <p:txBody>
          <a:bodyPr/>
          <a:lstStyle/>
          <a:p>
            <a:endParaRPr lang="nl-NL" dirty="0"/>
          </a:p>
        </p:txBody>
      </p:sp>
      <p:pic>
        <p:nvPicPr>
          <p:cNvPr id="18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99810" l="165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5735" y="1114425"/>
            <a:ext cx="4547021" cy="3932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924" y="3235876"/>
            <a:ext cx="2482230" cy="2325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3083" name="Label6" r:id="rId2" imgW="2305080" imgH="933480"/>
        </mc:Choice>
        <mc:Fallback>
          <p:control name="Label6" r:id="rId2" imgW="2305080" imgH="933480">
            <p:pic>
              <p:nvPicPr>
                <p:cNvPr id="0" name="Label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4213" y="1844675"/>
                  <a:ext cx="2303462" cy="9366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4" name="Label7" r:id="rId3" imgW="2619360" imgH="771480"/>
        </mc:Choice>
        <mc:Fallback>
          <p:control name="Label7" r:id="rId3" imgW="2619360" imgH="771480">
            <p:pic>
              <p:nvPicPr>
                <p:cNvPr id="0" name="Label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524625" y="1196975"/>
                  <a:ext cx="2619375" cy="7715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5" name="Label8" r:id="rId4" imgW="2619360" imgH="1028880"/>
        </mc:Choice>
        <mc:Fallback>
          <p:control name="Label8" r:id="rId4" imgW="2619360" imgH="1028880">
            <p:pic>
              <p:nvPicPr>
                <p:cNvPr id="0" name="Label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524625" y="3284538"/>
                  <a:ext cx="2619375" cy="10287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29882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Over Betuwe College">
            <a:hlinkClick r:id="rId2" tooltip="Over Betuwe Colle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457200"/>
            <a:ext cx="3619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ep 6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8" name="Rechthoek 7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smtClean="0"/>
                <a:t>Energie omzetting</a:t>
              </a:r>
              <a:endParaRPr lang="nl-NL" sz="4400" dirty="0"/>
            </a:p>
          </p:txBody>
        </p:sp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11" name="AutoShape 4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0" y="-4857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" name="AutoShape 6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152400" y="-3333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" name="AutoShape 2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155575" y="-10287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" name="AutoShape 4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307975" y="-8763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AutoShape 6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460375" y="-7239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6" name="Tijdelijke aanduiding voor inhoud 2"/>
          <p:cNvSpPr>
            <a:spLocks noGrp="1"/>
          </p:cNvSpPr>
          <p:nvPr>
            <p:ph idx="1"/>
          </p:nvPr>
        </p:nvSpPr>
        <p:spPr>
          <a:xfrm>
            <a:off x="611560" y="1475974"/>
            <a:ext cx="8948067" cy="4525963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Elektriciteits                                        centrale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932" y="2515762"/>
            <a:ext cx="3267075" cy="346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Lijntoelichting 2 20"/>
          <p:cNvSpPr/>
          <p:nvPr/>
        </p:nvSpPr>
        <p:spPr>
          <a:xfrm>
            <a:off x="6716614" y="3523874"/>
            <a:ext cx="2448272" cy="90084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78638"/>
              <a:gd name="adj6" fmla="val -80903"/>
            </a:avLst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Beweging naar</a:t>
            </a:r>
          </a:p>
          <a:p>
            <a:pPr algn="ctr"/>
            <a:r>
              <a:rPr lang="nl-NL" dirty="0" smtClean="0"/>
              <a:t>Elektriciteit</a:t>
            </a:r>
          </a:p>
          <a:p>
            <a:pPr algn="ctr"/>
            <a:r>
              <a:rPr lang="nl-NL" dirty="0" smtClean="0"/>
              <a:t>(generator)</a:t>
            </a:r>
            <a:endParaRPr lang="nl-NL" dirty="0"/>
          </a:p>
        </p:txBody>
      </p:sp>
      <p:sp>
        <p:nvSpPr>
          <p:cNvPr id="22" name="Lijntoelichting 2 21"/>
          <p:cNvSpPr/>
          <p:nvPr/>
        </p:nvSpPr>
        <p:spPr>
          <a:xfrm>
            <a:off x="6716614" y="4577118"/>
            <a:ext cx="2448272" cy="90084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90879"/>
              <a:gd name="adj6" fmla="val -48223"/>
            </a:avLst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Elektriciteit naar</a:t>
            </a:r>
          </a:p>
          <a:p>
            <a:pPr algn="ctr"/>
            <a:r>
              <a:rPr lang="nl-NL" dirty="0" smtClean="0"/>
              <a:t>Elektriciteit</a:t>
            </a:r>
          </a:p>
          <a:p>
            <a:pPr algn="ctr"/>
            <a:r>
              <a:rPr lang="nl-NL" dirty="0" smtClean="0"/>
              <a:t>(transformator)</a:t>
            </a:r>
            <a:endParaRPr lang="nl-NL" dirty="0"/>
          </a:p>
        </p:txBody>
      </p:sp>
      <p:sp>
        <p:nvSpPr>
          <p:cNvPr id="23" name="Lijntoelichting 2 22"/>
          <p:cNvSpPr/>
          <p:nvPr/>
        </p:nvSpPr>
        <p:spPr>
          <a:xfrm>
            <a:off x="641699" y="3273917"/>
            <a:ext cx="2448272" cy="900844"/>
          </a:xfrm>
          <a:prstGeom prst="borderCallout2">
            <a:avLst>
              <a:gd name="adj1" fmla="val 21922"/>
              <a:gd name="adj2" fmla="val 106437"/>
              <a:gd name="adj3" fmla="val 21922"/>
              <a:gd name="adj4" fmla="val 116777"/>
              <a:gd name="adj5" fmla="val 113082"/>
              <a:gd name="adj6" fmla="val 170423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Chemische energie</a:t>
            </a:r>
          </a:p>
          <a:p>
            <a:pPr algn="ctr"/>
            <a:r>
              <a:rPr lang="nl-NL" dirty="0" smtClean="0"/>
              <a:t>Naar warmte</a:t>
            </a:r>
          </a:p>
        </p:txBody>
      </p:sp>
      <p:sp>
        <p:nvSpPr>
          <p:cNvPr id="24" name="Lijntoelichting 2 23"/>
          <p:cNvSpPr/>
          <p:nvPr/>
        </p:nvSpPr>
        <p:spPr>
          <a:xfrm>
            <a:off x="623021" y="2279014"/>
            <a:ext cx="2448272" cy="900844"/>
          </a:xfrm>
          <a:prstGeom prst="borderCallout2">
            <a:avLst>
              <a:gd name="adj1" fmla="val 21922"/>
              <a:gd name="adj2" fmla="val 106437"/>
              <a:gd name="adj3" fmla="val 21922"/>
              <a:gd name="adj4" fmla="val 116777"/>
              <a:gd name="adj5" fmla="val 167006"/>
              <a:gd name="adj6" fmla="val 1669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Warmte naar stroming</a:t>
            </a:r>
          </a:p>
          <a:p>
            <a:pPr algn="ctr"/>
            <a:r>
              <a:rPr lang="nl-NL" dirty="0" smtClean="0"/>
              <a:t>(Beweging)</a:t>
            </a:r>
          </a:p>
        </p:txBody>
      </p:sp>
      <p:sp>
        <p:nvSpPr>
          <p:cNvPr id="25" name="Lijntoelichting 2 24"/>
          <p:cNvSpPr/>
          <p:nvPr/>
        </p:nvSpPr>
        <p:spPr>
          <a:xfrm>
            <a:off x="661121" y="4281074"/>
            <a:ext cx="2448272" cy="900844"/>
          </a:xfrm>
          <a:prstGeom prst="borderCallout2">
            <a:avLst>
              <a:gd name="adj1" fmla="val 21922"/>
              <a:gd name="adj2" fmla="val 106437"/>
              <a:gd name="adj3" fmla="val 21922"/>
              <a:gd name="adj4" fmla="val 116777"/>
              <a:gd name="adj5" fmla="val 75018"/>
              <a:gd name="adj6" fmla="val 137743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Stroming naar draaien</a:t>
            </a:r>
          </a:p>
          <a:p>
            <a:pPr algn="ctr"/>
            <a:r>
              <a:rPr lang="nl-NL" dirty="0" smtClean="0"/>
              <a:t>(beweging)</a:t>
            </a:r>
          </a:p>
          <a:p>
            <a:pPr algn="ctr"/>
            <a:r>
              <a:rPr lang="nl-NL" dirty="0" smtClean="0"/>
              <a:t>(Turbine)</a:t>
            </a: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931" y="1179776"/>
            <a:ext cx="326707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506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fgeronde rechthoek 4"/>
          <p:cNvSpPr/>
          <p:nvPr/>
        </p:nvSpPr>
        <p:spPr>
          <a:xfrm>
            <a:off x="2714612" y="1571612"/>
            <a:ext cx="714380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Rendement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Symbool          in    %</a:t>
            </a:r>
          </a:p>
          <a:p>
            <a:endParaRPr lang="nl-NL" dirty="0" smtClean="0"/>
          </a:p>
          <a:p>
            <a:pPr algn="ctr">
              <a:buNone/>
            </a:pPr>
            <a:r>
              <a:rPr lang="nl-NL" sz="4400" dirty="0" smtClean="0"/>
              <a:t>Rendement is het percentage </a:t>
            </a:r>
          </a:p>
          <a:p>
            <a:pPr algn="ctr">
              <a:buNone/>
            </a:pPr>
            <a:r>
              <a:rPr lang="nl-NL" sz="4400" dirty="0" smtClean="0"/>
              <a:t>nuttige energie.</a:t>
            </a:r>
            <a:endParaRPr lang="nl-NL" sz="4400" dirty="0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1204731"/>
              </p:ext>
            </p:extLst>
          </p:nvPr>
        </p:nvGraphicFramePr>
        <p:xfrm>
          <a:off x="2714612" y="1643050"/>
          <a:ext cx="663770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Vergelijking" r:id="rId3" imgW="126720" imgH="164880" progId="Equation.3">
                  <p:embed/>
                </p:oleObj>
              </mc:Choice>
              <mc:Fallback>
                <p:oleObj name="Vergelijking" r:id="rId3" imgW="12672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12" y="1643050"/>
                        <a:ext cx="663770" cy="7858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613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28626"/>
            <a:ext cx="1835696" cy="245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Groep 9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1" name="Rechthoek 10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Rechthoek 11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smtClean="0"/>
                <a:t>Energie omzetting</a:t>
              </a:r>
              <a:endParaRPr lang="nl-NL" sz="4400" dirty="0"/>
            </a:p>
          </p:txBody>
        </p:sp>
        <p:pic>
          <p:nvPicPr>
            <p:cNvPr id="13" name="Afbeelding 1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270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81498" y="505701"/>
            <a:ext cx="891986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nl-NL" dirty="0" smtClean="0"/>
              <a:t>                  </a:t>
            </a:r>
            <a:br>
              <a:rPr lang="nl-NL" dirty="0" smtClean="0"/>
            </a:br>
            <a:r>
              <a:rPr lang="nl-NL" dirty="0" smtClean="0">
                <a:solidFill>
                  <a:srgbClr val="FFFF00"/>
                </a:solidFill>
              </a:rPr>
              <a:t>  Vermogen                   Energie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699827" y="1810233"/>
            <a:ext cx="2870361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1029" name="Line 6"/>
          <p:cNvSpPr>
            <a:spLocks noChangeShapeType="1"/>
          </p:cNvSpPr>
          <p:nvPr/>
        </p:nvSpPr>
        <p:spPr bwMode="auto">
          <a:xfrm>
            <a:off x="699827" y="2441406"/>
            <a:ext cx="1259855" cy="90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1030" name="Line 7"/>
          <p:cNvSpPr>
            <a:spLocks noChangeShapeType="1"/>
          </p:cNvSpPr>
          <p:nvPr/>
        </p:nvSpPr>
        <p:spPr bwMode="auto">
          <a:xfrm>
            <a:off x="2638701" y="2276872"/>
            <a:ext cx="936624" cy="1114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1953803" y="2441406"/>
            <a:ext cx="834256" cy="88099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1032" name="Line 9"/>
          <p:cNvSpPr>
            <a:spLocks noChangeShapeType="1"/>
          </p:cNvSpPr>
          <p:nvPr/>
        </p:nvSpPr>
        <p:spPr bwMode="auto">
          <a:xfrm>
            <a:off x="2638701" y="2269015"/>
            <a:ext cx="571638" cy="57525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1033" name="Text Box 10"/>
          <p:cNvSpPr txBox="1">
            <a:spLocks noChangeArrowheads="1"/>
          </p:cNvSpPr>
          <p:nvPr/>
        </p:nvSpPr>
        <p:spPr bwMode="auto">
          <a:xfrm>
            <a:off x="993688" y="1797466"/>
            <a:ext cx="96011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sz="3200" dirty="0" smtClean="0">
                <a:solidFill>
                  <a:srgbClr val="FFFFFF"/>
                </a:solidFill>
              </a:rPr>
              <a:t>P</a:t>
            </a:r>
            <a:r>
              <a:rPr lang="nl-NL" sz="1600" dirty="0" smtClean="0">
                <a:solidFill>
                  <a:srgbClr val="FFFFFF"/>
                </a:solidFill>
              </a:rPr>
              <a:t>toe</a:t>
            </a:r>
            <a:endParaRPr lang="nl-NL" sz="1600" dirty="0">
              <a:solidFill>
                <a:srgbClr val="FFFFFF"/>
              </a:solidFill>
            </a:endParaRP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2706191" y="1714626"/>
            <a:ext cx="12339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sz="3200" dirty="0" smtClean="0">
                <a:solidFill>
                  <a:srgbClr val="FFFFFF"/>
                </a:solidFill>
              </a:rPr>
              <a:t>P</a:t>
            </a:r>
            <a:r>
              <a:rPr lang="nl-NL" sz="1600" dirty="0" smtClean="0">
                <a:solidFill>
                  <a:srgbClr val="FFFFFF"/>
                </a:solidFill>
              </a:rPr>
              <a:t>nuttig</a:t>
            </a:r>
            <a:endParaRPr lang="nl-NL" sz="1600" dirty="0">
              <a:solidFill>
                <a:srgbClr val="FFFFFF"/>
              </a:solidFill>
            </a:endParaRP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 rot="2849607">
            <a:off x="2110942" y="2605811"/>
            <a:ext cx="13376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sz="2800" dirty="0">
                <a:solidFill>
                  <a:srgbClr val="FFFFFF"/>
                </a:solidFill>
              </a:rPr>
              <a:t>P</a:t>
            </a:r>
            <a:r>
              <a:rPr lang="nl-NL" sz="1400" dirty="0" smtClean="0">
                <a:solidFill>
                  <a:srgbClr val="FFFFFF"/>
                </a:solidFill>
              </a:rPr>
              <a:t>ongewenst</a:t>
            </a:r>
            <a:endParaRPr lang="nl-NL" sz="1400" dirty="0">
              <a:solidFill>
                <a:srgbClr val="FFFFFF"/>
              </a:solidFill>
            </a:endParaRPr>
          </a:p>
        </p:txBody>
      </p:sp>
      <p:sp>
        <p:nvSpPr>
          <p:cNvPr id="1036" name="Rectangle 19"/>
          <p:cNvSpPr>
            <a:spLocks noChangeArrowheads="1"/>
          </p:cNvSpPr>
          <p:nvPr/>
        </p:nvSpPr>
        <p:spPr bwMode="auto">
          <a:xfrm>
            <a:off x="587706" y="3636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graphicFrame>
        <p:nvGraphicFramePr>
          <p:cNvPr id="1025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2317479"/>
              </p:ext>
            </p:extLst>
          </p:nvPr>
        </p:nvGraphicFramePr>
        <p:xfrm>
          <a:off x="954926" y="3636150"/>
          <a:ext cx="2642787" cy="1116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Vergelijking" r:id="rId3" imgW="1079280" imgH="457200" progId="Equation.3">
                  <p:embed/>
                </p:oleObj>
              </mc:Choice>
              <mc:Fallback>
                <p:oleObj name="Vergelijking" r:id="rId3" imgW="10792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4926" y="3636150"/>
                        <a:ext cx="2642787" cy="111663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7" name="Line 20"/>
          <p:cNvSpPr>
            <a:spLocks noChangeShapeType="1"/>
          </p:cNvSpPr>
          <p:nvPr/>
        </p:nvSpPr>
        <p:spPr bwMode="auto">
          <a:xfrm>
            <a:off x="3568193" y="1797466"/>
            <a:ext cx="299986" cy="2095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1038" name="Line 21"/>
          <p:cNvSpPr>
            <a:spLocks noChangeShapeType="1"/>
          </p:cNvSpPr>
          <p:nvPr/>
        </p:nvSpPr>
        <p:spPr bwMode="auto">
          <a:xfrm flipH="1">
            <a:off x="3570187" y="2007014"/>
            <a:ext cx="297991" cy="2923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1039" name="Line 22"/>
          <p:cNvSpPr>
            <a:spLocks noChangeShapeType="1"/>
          </p:cNvSpPr>
          <p:nvPr/>
        </p:nvSpPr>
        <p:spPr bwMode="auto">
          <a:xfrm>
            <a:off x="699827" y="1800413"/>
            <a:ext cx="360039" cy="35279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1040" name="Line 23"/>
          <p:cNvSpPr>
            <a:spLocks noChangeShapeType="1"/>
          </p:cNvSpPr>
          <p:nvPr/>
        </p:nvSpPr>
        <p:spPr bwMode="auto">
          <a:xfrm flipH="1">
            <a:off x="699826" y="2153207"/>
            <a:ext cx="360040" cy="28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8863631"/>
              </p:ext>
            </p:extLst>
          </p:nvPr>
        </p:nvGraphicFramePr>
        <p:xfrm>
          <a:off x="6352898" y="3636150"/>
          <a:ext cx="2705100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Vergelijking" r:id="rId5" imgW="1104840" imgH="457200" progId="Equation.3">
                  <p:embed/>
                </p:oleObj>
              </mc:Choice>
              <mc:Fallback>
                <p:oleObj name="Vergelijking" r:id="rId5" imgW="11048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2898" y="3636150"/>
                        <a:ext cx="2705100" cy="111601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Line 4"/>
          <p:cNvSpPr>
            <a:spLocks noChangeShapeType="1"/>
          </p:cNvSpPr>
          <p:nvPr/>
        </p:nvSpPr>
        <p:spPr bwMode="auto">
          <a:xfrm flipV="1">
            <a:off x="5889646" y="1857859"/>
            <a:ext cx="2870361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32" name="Line 6"/>
          <p:cNvSpPr>
            <a:spLocks noChangeShapeType="1"/>
          </p:cNvSpPr>
          <p:nvPr/>
        </p:nvSpPr>
        <p:spPr bwMode="auto">
          <a:xfrm>
            <a:off x="5889646" y="2489032"/>
            <a:ext cx="1259855" cy="90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33" name="Line 7"/>
          <p:cNvSpPr>
            <a:spLocks noChangeShapeType="1"/>
          </p:cNvSpPr>
          <p:nvPr/>
        </p:nvSpPr>
        <p:spPr bwMode="auto">
          <a:xfrm>
            <a:off x="7828520" y="2324498"/>
            <a:ext cx="936624" cy="1114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34" name="Line 8"/>
          <p:cNvSpPr>
            <a:spLocks noChangeShapeType="1"/>
          </p:cNvSpPr>
          <p:nvPr/>
        </p:nvSpPr>
        <p:spPr bwMode="auto">
          <a:xfrm>
            <a:off x="7143622" y="2489032"/>
            <a:ext cx="834256" cy="88099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35" name="Line 9"/>
          <p:cNvSpPr>
            <a:spLocks noChangeShapeType="1"/>
          </p:cNvSpPr>
          <p:nvPr/>
        </p:nvSpPr>
        <p:spPr bwMode="auto">
          <a:xfrm>
            <a:off x="7828520" y="2316641"/>
            <a:ext cx="571638" cy="57525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6183507" y="1845092"/>
            <a:ext cx="96011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sz="3200" dirty="0" smtClean="0">
                <a:solidFill>
                  <a:srgbClr val="FFFFFF"/>
                </a:solidFill>
              </a:rPr>
              <a:t>E</a:t>
            </a:r>
            <a:r>
              <a:rPr lang="nl-NL" sz="1600" dirty="0" smtClean="0">
                <a:solidFill>
                  <a:srgbClr val="FFFFFF"/>
                </a:solidFill>
              </a:rPr>
              <a:t>toe</a:t>
            </a:r>
            <a:endParaRPr lang="nl-NL" sz="1600" dirty="0">
              <a:solidFill>
                <a:srgbClr val="FFFFFF"/>
              </a:solidFill>
            </a:endParaRPr>
          </a:p>
        </p:txBody>
      </p:sp>
      <p:sp>
        <p:nvSpPr>
          <p:cNvPr id="37" name="Text Box 13"/>
          <p:cNvSpPr txBox="1">
            <a:spLocks noChangeArrowheads="1"/>
          </p:cNvSpPr>
          <p:nvPr/>
        </p:nvSpPr>
        <p:spPr bwMode="auto">
          <a:xfrm>
            <a:off x="7896010" y="1762252"/>
            <a:ext cx="12339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sz="3200" dirty="0" smtClean="0">
                <a:solidFill>
                  <a:srgbClr val="FFFFFF"/>
                </a:solidFill>
              </a:rPr>
              <a:t>E</a:t>
            </a:r>
            <a:r>
              <a:rPr lang="nl-NL" sz="1600" dirty="0" smtClean="0">
                <a:solidFill>
                  <a:srgbClr val="FFFFFF"/>
                </a:solidFill>
              </a:rPr>
              <a:t>nuttig</a:t>
            </a:r>
            <a:endParaRPr lang="nl-NL" sz="1600" dirty="0">
              <a:solidFill>
                <a:srgbClr val="FFFFFF"/>
              </a:solidFill>
            </a:endParaRPr>
          </a:p>
        </p:txBody>
      </p:sp>
      <p:sp>
        <p:nvSpPr>
          <p:cNvPr id="38" name="Text Box 14"/>
          <p:cNvSpPr txBox="1">
            <a:spLocks noChangeArrowheads="1"/>
          </p:cNvSpPr>
          <p:nvPr/>
        </p:nvSpPr>
        <p:spPr bwMode="auto">
          <a:xfrm rot="2849607">
            <a:off x="7300761" y="2653437"/>
            <a:ext cx="13376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sz="2800" dirty="0">
                <a:solidFill>
                  <a:srgbClr val="FFFFFF"/>
                </a:solidFill>
              </a:rPr>
              <a:t>E</a:t>
            </a:r>
            <a:r>
              <a:rPr lang="nl-NL" sz="1400" dirty="0" smtClean="0">
                <a:solidFill>
                  <a:srgbClr val="FFFFFF"/>
                </a:solidFill>
              </a:rPr>
              <a:t>ongewenst</a:t>
            </a:r>
            <a:endParaRPr lang="nl-NL" sz="1400" dirty="0">
              <a:solidFill>
                <a:srgbClr val="FFFFFF"/>
              </a:solidFill>
            </a:endParaRPr>
          </a:p>
        </p:txBody>
      </p:sp>
      <p:sp>
        <p:nvSpPr>
          <p:cNvPr id="39" name="Line 20"/>
          <p:cNvSpPr>
            <a:spLocks noChangeShapeType="1"/>
          </p:cNvSpPr>
          <p:nvPr/>
        </p:nvSpPr>
        <p:spPr bwMode="auto">
          <a:xfrm>
            <a:off x="8758012" y="1845092"/>
            <a:ext cx="299986" cy="2095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40" name="Line 21"/>
          <p:cNvSpPr>
            <a:spLocks noChangeShapeType="1"/>
          </p:cNvSpPr>
          <p:nvPr/>
        </p:nvSpPr>
        <p:spPr bwMode="auto">
          <a:xfrm flipH="1">
            <a:off x="8760006" y="2054640"/>
            <a:ext cx="297991" cy="2923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41" name="Line 22"/>
          <p:cNvSpPr>
            <a:spLocks noChangeShapeType="1"/>
          </p:cNvSpPr>
          <p:nvPr/>
        </p:nvSpPr>
        <p:spPr bwMode="auto">
          <a:xfrm>
            <a:off x="5889646" y="1848039"/>
            <a:ext cx="360039" cy="35279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42" name="Line 23"/>
          <p:cNvSpPr>
            <a:spLocks noChangeShapeType="1"/>
          </p:cNvSpPr>
          <p:nvPr/>
        </p:nvSpPr>
        <p:spPr bwMode="auto">
          <a:xfrm flipH="1">
            <a:off x="5889645" y="2200833"/>
            <a:ext cx="360040" cy="28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grpSp>
        <p:nvGrpSpPr>
          <p:cNvPr id="46" name="Groep 45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47" name="Rechthoek 46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8" name="Rechthoek 47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smtClean="0"/>
                <a:t>Energie omzetting</a:t>
              </a:r>
              <a:endParaRPr lang="nl-NL" sz="4400" dirty="0"/>
            </a:p>
          </p:txBody>
        </p:sp>
        <p:pic>
          <p:nvPicPr>
            <p:cNvPr id="49" name="Afbeelding 4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65467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4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05575" y="559319"/>
            <a:ext cx="891986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nl-NL" dirty="0" smtClean="0"/>
              <a:t>                  </a:t>
            </a:r>
            <a:br>
              <a:rPr lang="nl-NL" dirty="0" smtClean="0"/>
            </a:br>
            <a:r>
              <a:rPr lang="nl-NL" dirty="0" smtClean="0">
                <a:solidFill>
                  <a:srgbClr val="FFFF00"/>
                </a:solidFill>
              </a:rPr>
              <a:t>  Vermogen                 Energie</a:t>
            </a:r>
          </a:p>
        </p:txBody>
      </p:sp>
      <p:grpSp>
        <p:nvGrpSpPr>
          <p:cNvPr id="3" name="Groep 2"/>
          <p:cNvGrpSpPr/>
          <p:nvPr/>
        </p:nvGrpSpPr>
        <p:grpSpPr>
          <a:xfrm>
            <a:off x="911783" y="3689768"/>
            <a:ext cx="8700777" cy="1921524"/>
            <a:chOff x="222844" y="3175073"/>
            <a:chExt cx="9144000" cy="1921524"/>
          </a:xfrm>
        </p:grpSpPr>
        <p:sp>
          <p:nvSpPr>
            <p:cNvPr id="1028" name="Line 4"/>
            <p:cNvSpPr>
              <a:spLocks noChangeShapeType="1"/>
            </p:cNvSpPr>
            <p:nvPr/>
          </p:nvSpPr>
          <p:spPr bwMode="auto">
            <a:xfrm flipV="1">
              <a:off x="334965" y="3270680"/>
              <a:ext cx="2870361" cy="63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1029" name="Line 6"/>
            <p:cNvSpPr>
              <a:spLocks noChangeShapeType="1"/>
            </p:cNvSpPr>
            <p:nvPr/>
          </p:nvSpPr>
          <p:spPr bwMode="auto">
            <a:xfrm>
              <a:off x="334965" y="3901853"/>
              <a:ext cx="1259855" cy="902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1030" name="Line 7"/>
            <p:cNvSpPr>
              <a:spLocks noChangeShapeType="1"/>
            </p:cNvSpPr>
            <p:nvPr/>
          </p:nvSpPr>
          <p:spPr bwMode="auto">
            <a:xfrm>
              <a:off x="2273839" y="3737319"/>
              <a:ext cx="936624" cy="111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1031" name="Line 8"/>
            <p:cNvSpPr>
              <a:spLocks noChangeShapeType="1"/>
            </p:cNvSpPr>
            <p:nvPr/>
          </p:nvSpPr>
          <p:spPr bwMode="auto">
            <a:xfrm>
              <a:off x="1588941" y="3901853"/>
              <a:ext cx="834256" cy="88099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1032" name="Line 9"/>
            <p:cNvSpPr>
              <a:spLocks noChangeShapeType="1"/>
            </p:cNvSpPr>
            <p:nvPr/>
          </p:nvSpPr>
          <p:spPr bwMode="auto">
            <a:xfrm>
              <a:off x="2273839" y="3729462"/>
              <a:ext cx="571638" cy="57525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1033" name="Text Box 10"/>
            <p:cNvSpPr txBox="1">
              <a:spLocks noChangeArrowheads="1"/>
            </p:cNvSpPr>
            <p:nvPr/>
          </p:nvSpPr>
          <p:spPr bwMode="auto">
            <a:xfrm>
              <a:off x="628826" y="3257913"/>
              <a:ext cx="960115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sz="3200" dirty="0" smtClean="0">
                  <a:solidFill>
                    <a:srgbClr val="FFFFFF"/>
                  </a:solidFill>
                </a:rPr>
                <a:t>P</a:t>
              </a:r>
              <a:r>
                <a:rPr lang="nl-NL" sz="1600" dirty="0" smtClean="0">
                  <a:solidFill>
                    <a:srgbClr val="FFFFFF"/>
                  </a:solidFill>
                </a:rPr>
                <a:t>toe</a:t>
              </a:r>
              <a:endParaRPr lang="nl-NL" sz="1600" dirty="0">
                <a:solidFill>
                  <a:srgbClr val="FFFFFF"/>
                </a:solidFill>
              </a:endParaRPr>
            </a:p>
          </p:txBody>
        </p:sp>
        <p:sp>
          <p:nvSpPr>
            <p:cNvPr id="10253" name="Text Box 13"/>
            <p:cNvSpPr txBox="1">
              <a:spLocks noChangeArrowheads="1"/>
            </p:cNvSpPr>
            <p:nvPr/>
          </p:nvSpPr>
          <p:spPr bwMode="auto">
            <a:xfrm>
              <a:off x="2341329" y="3175073"/>
              <a:ext cx="123399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sz="3200" dirty="0" smtClean="0">
                  <a:solidFill>
                    <a:srgbClr val="FFFFFF"/>
                  </a:solidFill>
                </a:rPr>
                <a:t>P</a:t>
              </a:r>
              <a:r>
                <a:rPr lang="nl-NL" sz="1600" dirty="0" smtClean="0">
                  <a:solidFill>
                    <a:srgbClr val="FFFFFF"/>
                  </a:solidFill>
                </a:rPr>
                <a:t>nuttig</a:t>
              </a:r>
              <a:endParaRPr lang="nl-NL" sz="1600" dirty="0">
                <a:solidFill>
                  <a:srgbClr val="FFFFFF"/>
                </a:solidFill>
              </a:endParaRPr>
            </a:p>
          </p:txBody>
        </p:sp>
        <p:sp>
          <p:nvSpPr>
            <p:cNvPr id="10254" name="Text Box 14"/>
            <p:cNvSpPr txBox="1">
              <a:spLocks noChangeArrowheads="1"/>
            </p:cNvSpPr>
            <p:nvPr/>
          </p:nvSpPr>
          <p:spPr bwMode="auto">
            <a:xfrm rot="2849607">
              <a:off x="1746080" y="4066258"/>
              <a:ext cx="133769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sz="2800" dirty="0">
                  <a:solidFill>
                    <a:srgbClr val="FFFFFF"/>
                  </a:solidFill>
                </a:rPr>
                <a:t>P</a:t>
              </a:r>
              <a:r>
                <a:rPr lang="nl-NL" sz="1400" dirty="0" smtClean="0">
                  <a:solidFill>
                    <a:srgbClr val="FFFFFF"/>
                  </a:solidFill>
                </a:rPr>
                <a:t>ongewenst</a:t>
              </a:r>
              <a:endParaRPr lang="nl-NL" sz="1400" dirty="0">
                <a:solidFill>
                  <a:srgbClr val="FFFFFF"/>
                </a:solidFill>
              </a:endParaRPr>
            </a:p>
          </p:txBody>
        </p:sp>
        <p:sp>
          <p:nvSpPr>
            <p:cNvPr id="1036" name="Rectangle 19"/>
            <p:cNvSpPr>
              <a:spLocks noChangeArrowheads="1"/>
            </p:cNvSpPr>
            <p:nvPr/>
          </p:nvSpPr>
          <p:spPr bwMode="auto">
            <a:xfrm>
              <a:off x="222844" y="5096597"/>
              <a:ext cx="914400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1037" name="Line 20"/>
            <p:cNvSpPr>
              <a:spLocks noChangeShapeType="1"/>
            </p:cNvSpPr>
            <p:nvPr/>
          </p:nvSpPr>
          <p:spPr bwMode="auto">
            <a:xfrm>
              <a:off x="3203331" y="3257913"/>
              <a:ext cx="299986" cy="2095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1038" name="Line 21"/>
            <p:cNvSpPr>
              <a:spLocks noChangeShapeType="1"/>
            </p:cNvSpPr>
            <p:nvPr/>
          </p:nvSpPr>
          <p:spPr bwMode="auto">
            <a:xfrm flipH="1">
              <a:off x="3205325" y="3467461"/>
              <a:ext cx="297991" cy="2923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1039" name="Line 22"/>
            <p:cNvSpPr>
              <a:spLocks noChangeShapeType="1"/>
            </p:cNvSpPr>
            <p:nvPr/>
          </p:nvSpPr>
          <p:spPr bwMode="auto">
            <a:xfrm>
              <a:off x="334965" y="3260860"/>
              <a:ext cx="360039" cy="35279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1040" name="Line 23"/>
            <p:cNvSpPr>
              <a:spLocks noChangeShapeType="1"/>
            </p:cNvSpPr>
            <p:nvPr/>
          </p:nvSpPr>
          <p:spPr bwMode="auto">
            <a:xfrm flipH="1">
              <a:off x="334964" y="3613654"/>
              <a:ext cx="360040" cy="28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31" name="Line 4"/>
            <p:cNvSpPr>
              <a:spLocks noChangeShapeType="1"/>
            </p:cNvSpPr>
            <p:nvPr/>
          </p:nvSpPr>
          <p:spPr bwMode="auto">
            <a:xfrm flipV="1">
              <a:off x="5524784" y="3318306"/>
              <a:ext cx="2870361" cy="63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32" name="Line 6"/>
            <p:cNvSpPr>
              <a:spLocks noChangeShapeType="1"/>
            </p:cNvSpPr>
            <p:nvPr/>
          </p:nvSpPr>
          <p:spPr bwMode="auto">
            <a:xfrm>
              <a:off x="5524784" y="3949479"/>
              <a:ext cx="1259855" cy="902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33" name="Line 7"/>
            <p:cNvSpPr>
              <a:spLocks noChangeShapeType="1"/>
            </p:cNvSpPr>
            <p:nvPr/>
          </p:nvSpPr>
          <p:spPr bwMode="auto">
            <a:xfrm>
              <a:off x="7463658" y="3784945"/>
              <a:ext cx="936624" cy="111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34" name="Line 8"/>
            <p:cNvSpPr>
              <a:spLocks noChangeShapeType="1"/>
            </p:cNvSpPr>
            <p:nvPr/>
          </p:nvSpPr>
          <p:spPr bwMode="auto">
            <a:xfrm>
              <a:off x="6778760" y="3949479"/>
              <a:ext cx="834256" cy="88099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35" name="Line 9"/>
            <p:cNvSpPr>
              <a:spLocks noChangeShapeType="1"/>
            </p:cNvSpPr>
            <p:nvPr/>
          </p:nvSpPr>
          <p:spPr bwMode="auto">
            <a:xfrm>
              <a:off x="7463658" y="3777088"/>
              <a:ext cx="571638" cy="57525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36" name="Text Box 10"/>
            <p:cNvSpPr txBox="1">
              <a:spLocks noChangeArrowheads="1"/>
            </p:cNvSpPr>
            <p:nvPr/>
          </p:nvSpPr>
          <p:spPr bwMode="auto">
            <a:xfrm>
              <a:off x="5818645" y="3305539"/>
              <a:ext cx="960115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sz="3200" dirty="0" smtClean="0">
                  <a:solidFill>
                    <a:srgbClr val="FFFFFF"/>
                  </a:solidFill>
                </a:rPr>
                <a:t>E</a:t>
              </a:r>
              <a:r>
                <a:rPr lang="nl-NL" sz="1600" dirty="0" smtClean="0">
                  <a:solidFill>
                    <a:srgbClr val="FFFFFF"/>
                  </a:solidFill>
                </a:rPr>
                <a:t>toe</a:t>
              </a:r>
              <a:endParaRPr lang="nl-NL" sz="1600" dirty="0">
                <a:solidFill>
                  <a:srgbClr val="FFFFFF"/>
                </a:solidFill>
              </a:endParaRPr>
            </a:p>
          </p:txBody>
        </p:sp>
        <p:sp>
          <p:nvSpPr>
            <p:cNvPr id="37" name="Text Box 13"/>
            <p:cNvSpPr txBox="1">
              <a:spLocks noChangeArrowheads="1"/>
            </p:cNvSpPr>
            <p:nvPr/>
          </p:nvSpPr>
          <p:spPr bwMode="auto">
            <a:xfrm>
              <a:off x="7531148" y="3222699"/>
              <a:ext cx="123399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sz="3200" dirty="0" smtClean="0">
                  <a:solidFill>
                    <a:srgbClr val="FFFFFF"/>
                  </a:solidFill>
                </a:rPr>
                <a:t>E</a:t>
              </a:r>
              <a:r>
                <a:rPr lang="nl-NL" sz="1600" dirty="0" smtClean="0">
                  <a:solidFill>
                    <a:srgbClr val="FFFFFF"/>
                  </a:solidFill>
                </a:rPr>
                <a:t>nuttig</a:t>
              </a:r>
              <a:endParaRPr lang="nl-NL" sz="1600" dirty="0">
                <a:solidFill>
                  <a:srgbClr val="FFFFFF"/>
                </a:solidFill>
              </a:endParaRPr>
            </a:p>
          </p:txBody>
        </p:sp>
        <p:sp>
          <p:nvSpPr>
            <p:cNvPr id="38" name="Text Box 14"/>
            <p:cNvSpPr txBox="1">
              <a:spLocks noChangeArrowheads="1"/>
            </p:cNvSpPr>
            <p:nvPr/>
          </p:nvSpPr>
          <p:spPr bwMode="auto">
            <a:xfrm rot="2849607">
              <a:off x="6935899" y="4113884"/>
              <a:ext cx="133769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sz="2800" dirty="0">
                  <a:solidFill>
                    <a:srgbClr val="FFFFFF"/>
                  </a:solidFill>
                </a:rPr>
                <a:t>E</a:t>
              </a:r>
              <a:r>
                <a:rPr lang="nl-NL" sz="1400" dirty="0" smtClean="0">
                  <a:solidFill>
                    <a:srgbClr val="FFFFFF"/>
                  </a:solidFill>
                </a:rPr>
                <a:t>ongewenst</a:t>
              </a:r>
              <a:endParaRPr lang="nl-NL" sz="1400" dirty="0">
                <a:solidFill>
                  <a:srgbClr val="FFFFFF"/>
                </a:solidFill>
              </a:endParaRPr>
            </a:p>
          </p:txBody>
        </p:sp>
        <p:sp>
          <p:nvSpPr>
            <p:cNvPr id="39" name="Line 20"/>
            <p:cNvSpPr>
              <a:spLocks noChangeShapeType="1"/>
            </p:cNvSpPr>
            <p:nvPr/>
          </p:nvSpPr>
          <p:spPr bwMode="auto">
            <a:xfrm>
              <a:off x="8393150" y="3305539"/>
              <a:ext cx="299986" cy="2095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40" name="Line 21"/>
            <p:cNvSpPr>
              <a:spLocks noChangeShapeType="1"/>
            </p:cNvSpPr>
            <p:nvPr/>
          </p:nvSpPr>
          <p:spPr bwMode="auto">
            <a:xfrm flipH="1">
              <a:off x="8395144" y="3515087"/>
              <a:ext cx="297991" cy="2923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41" name="Line 22"/>
            <p:cNvSpPr>
              <a:spLocks noChangeShapeType="1"/>
            </p:cNvSpPr>
            <p:nvPr/>
          </p:nvSpPr>
          <p:spPr bwMode="auto">
            <a:xfrm>
              <a:off x="5524784" y="3308486"/>
              <a:ext cx="360039" cy="35279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42" name="Line 23"/>
            <p:cNvSpPr>
              <a:spLocks noChangeShapeType="1"/>
            </p:cNvSpPr>
            <p:nvPr/>
          </p:nvSpPr>
          <p:spPr bwMode="auto">
            <a:xfrm flipH="1">
              <a:off x="5524783" y="3661280"/>
              <a:ext cx="360040" cy="28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dirty="0">
                <a:solidFill>
                  <a:srgbClr val="FFFFFF"/>
                </a:solidFill>
              </a:endParaRPr>
            </a:p>
          </p:txBody>
        </p:sp>
      </p:grp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294743"/>
              </p:ext>
            </p:extLst>
          </p:nvPr>
        </p:nvGraphicFramePr>
        <p:xfrm>
          <a:off x="796443" y="1999479"/>
          <a:ext cx="369873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204"/>
                <a:gridCol w="1587619"/>
                <a:gridCol w="1232912"/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Grootheid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Eenheid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P nut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W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P ongewenst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W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Totaal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P toe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W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3" name="Tabel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039312"/>
              </p:ext>
            </p:extLst>
          </p:nvPr>
        </p:nvGraphicFramePr>
        <p:xfrm>
          <a:off x="5411413" y="1978045"/>
          <a:ext cx="369873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204"/>
                <a:gridCol w="1587619"/>
                <a:gridCol w="1232912"/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Grootheid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Eenheid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E nut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kWh  of  J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 ongewenst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kWh  of  J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Totaal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 toe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kWh  of  J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7" name="Groep 46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48" name="Rechthoek 47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9" name="Rechthoek 48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smtClean="0"/>
                <a:t>Energie omzetting</a:t>
              </a:r>
              <a:endParaRPr lang="nl-NL" sz="4400" dirty="0"/>
            </a:p>
          </p:txBody>
        </p:sp>
        <p:pic>
          <p:nvPicPr>
            <p:cNvPr id="50" name="Afbeelding 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8526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1700" y="741930"/>
            <a:ext cx="891986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nl-NL" dirty="0" smtClean="0"/>
              <a:t>                  </a:t>
            </a:r>
            <a:br>
              <a:rPr lang="nl-NL" dirty="0" smtClean="0"/>
            </a:br>
            <a:r>
              <a:rPr lang="nl-NL" dirty="0" smtClean="0">
                <a:solidFill>
                  <a:srgbClr val="FFFF00"/>
                </a:solidFill>
              </a:rPr>
              <a:t>  </a:t>
            </a:r>
            <a:r>
              <a:rPr lang="nl-NL" sz="3200" dirty="0" smtClean="0">
                <a:solidFill>
                  <a:schemeClr val="tx1">
                    <a:lumMod val="95000"/>
                  </a:schemeClr>
                </a:solidFill>
              </a:rPr>
              <a:t>Vermogen   </a:t>
            </a:r>
            <a:r>
              <a:rPr lang="nl-NL" dirty="0" smtClean="0">
                <a:solidFill>
                  <a:srgbClr val="FFFF00"/>
                </a:solidFill>
              </a:rPr>
              <a:t> Rendement    </a:t>
            </a:r>
            <a:r>
              <a:rPr lang="nl-NL" sz="3200" dirty="0" smtClean="0">
                <a:solidFill>
                  <a:schemeClr val="tx1">
                    <a:lumMod val="95000"/>
                  </a:schemeClr>
                </a:solidFill>
              </a:rPr>
              <a:t>Energie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713821" y="4006483"/>
            <a:ext cx="2870361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1029" name="Line 6"/>
          <p:cNvSpPr>
            <a:spLocks noChangeShapeType="1"/>
          </p:cNvSpPr>
          <p:nvPr/>
        </p:nvSpPr>
        <p:spPr bwMode="auto">
          <a:xfrm>
            <a:off x="713821" y="4637656"/>
            <a:ext cx="1259855" cy="90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1030" name="Line 7"/>
          <p:cNvSpPr>
            <a:spLocks noChangeShapeType="1"/>
          </p:cNvSpPr>
          <p:nvPr/>
        </p:nvSpPr>
        <p:spPr bwMode="auto">
          <a:xfrm>
            <a:off x="2652695" y="4473122"/>
            <a:ext cx="936624" cy="1114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1967797" y="4637656"/>
            <a:ext cx="834256" cy="88099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1032" name="Line 9"/>
          <p:cNvSpPr>
            <a:spLocks noChangeShapeType="1"/>
          </p:cNvSpPr>
          <p:nvPr/>
        </p:nvSpPr>
        <p:spPr bwMode="auto">
          <a:xfrm>
            <a:off x="2652695" y="4465265"/>
            <a:ext cx="571638" cy="57525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1033" name="Text Box 10"/>
          <p:cNvSpPr txBox="1">
            <a:spLocks noChangeArrowheads="1"/>
          </p:cNvSpPr>
          <p:nvPr/>
        </p:nvSpPr>
        <p:spPr bwMode="auto">
          <a:xfrm>
            <a:off x="1007682" y="3993716"/>
            <a:ext cx="96011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sz="3200" dirty="0" smtClean="0">
                <a:solidFill>
                  <a:srgbClr val="FFFFFF"/>
                </a:solidFill>
              </a:rPr>
              <a:t>P</a:t>
            </a:r>
            <a:r>
              <a:rPr lang="nl-NL" sz="1600" dirty="0" smtClean="0">
                <a:solidFill>
                  <a:srgbClr val="FFFFFF"/>
                </a:solidFill>
              </a:rPr>
              <a:t>toe</a:t>
            </a:r>
            <a:endParaRPr lang="nl-NL" sz="1600" dirty="0">
              <a:solidFill>
                <a:srgbClr val="FFFFFF"/>
              </a:solidFill>
            </a:endParaRP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2720185" y="3910876"/>
            <a:ext cx="12339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sz="3200" dirty="0" smtClean="0">
                <a:solidFill>
                  <a:srgbClr val="FFFFFF"/>
                </a:solidFill>
              </a:rPr>
              <a:t>P</a:t>
            </a:r>
            <a:r>
              <a:rPr lang="nl-NL" sz="1600" dirty="0" smtClean="0">
                <a:solidFill>
                  <a:srgbClr val="FFFFFF"/>
                </a:solidFill>
              </a:rPr>
              <a:t>nuttig</a:t>
            </a:r>
            <a:endParaRPr lang="nl-NL" sz="1600" dirty="0">
              <a:solidFill>
                <a:srgbClr val="FFFFFF"/>
              </a:solidFill>
            </a:endParaRP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 rot="2849607">
            <a:off x="2124936" y="4802061"/>
            <a:ext cx="13376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sz="2800" dirty="0">
                <a:solidFill>
                  <a:srgbClr val="FFFFFF"/>
                </a:solidFill>
              </a:rPr>
              <a:t>P</a:t>
            </a:r>
            <a:r>
              <a:rPr lang="nl-NL" sz="1400" dirty="0" smtClean="0">
                <a:solidFill>
                  <a:srgbClr val="FFFFFF"/>
                </a:solidFill>
              </a:rPr>
              <a:t>ongewenst</a:t>
            </a:r>
            <a:endParaRPr lang="nl-NL" sz="1400" dirty="0">
              <a:solidFill>
                <a:srgbClr val="FFFFFF"/>
              </a:solidFill>
            </a:endParaRPr>
          </a:p>
        </p:txBody>
      </p:sp>
      <p:sp>
        <p:nvSpPr>
          <p:cNvPr id="1036" name="Rectangle 19"/>
          <p:cNvSpPr>
            <a:spLocks noChangeArrowheads="1"/>
          </p:cNvSpPr>
          <p:nvPr/>
        </p:nvSpPr>
        <p:spPr bwMode="auto">
          <a:xfrm>
            <a:off x="601700" y="5832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1037" name="Line 20"/>
          <p:cNvSpPr>
            <a:spLocks noChangeShapeType="1"/>
          </p:cNvSpPr>
          <p:nvPr/>
        </p:nvSpPr>
        <p:spPr bwMode="auto">
          <a:xfrm>
            <a:off x="3582187" y="3993716"/>
            <a:ext cx="299986" cy="2095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1038" name="Line 21"/>
          <p:cNvSpPr>
            <a:spLocks noChangeShapeType="1"/>
          </p:cNvSpPr>
          <p:nvPr/>
        </p:nvSpPr>
        <p:spPr bwMode="auto">
          <a:xfrm flipH="1">
            <a:off x="3584181" y="4203264"/>
            <a:ext cx="297991" cy="2923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1039" name="Line 22"/>
          <p:cNvSpPr>
            <a:spLocks noChangeShapeType="1"/>
          </p:cNvSpPr>
          <p:nvPr/>
        </p:nvSpPr>
        <p:spPr bwMode="auto">
          <a:xfrm>
            <a:off x="713821" y="3996663"/>
            <a:ext cx="360039" cy="35279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1040" name="Line 23"/>
          <p:cNvSpPr>
            <a:spLocks noChangeShapeType="1"/>
          </p:cNvSpPr>
          <p:nvPr/>
        </p:nvSpPr>
        <p:spPr bwMode="auto">
          <a:xfrm flipH="1">
            <a:off x="713820" y="4349457"/>
            <a:ext cx="360040" cy="28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31" name="Line 4"/>
          <p:cNvSpPr>
            <a:spLocks noChangeShapeType="1"/>
          </p:cNvSpPr>
          <p:nvPr/>
        </p:nvSpPr>
        <p:spPr bwMode="auto">
          <a:xfrm flipV="1">
            <a:off x="5903640" y="4054109"/>
            <a:ext cx="2870361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32" name="Line 6"/>
          <p:cNvSpPr>
            <a:spLocks noChangeShapeType="1"/>
          </p:cNvSpPr>
          <p:nvPr/>
        </p:nvSpPr>
        <p:spPr bwMode="auto">
          <a:xfrm>
            <a:off x="5903640" y="4685282"/>
            <a:ext cx="1259855" cy="90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33" name="Line 7"/>
          <p:cNvSpPr>
            <a:spLocks noChangeShapeType="1"/>
          </p:cNvSpPr>
          <p:nvPr/>
        </p:nvSpPr>
        <p:spPr bwMode="auto">
          <a:xfrm>
            <a:off x="7842514" y="4520748"/>
            <a:ext cx="936624" cy="1114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34" name="Line 8"/>
          <p:cNvSpPr>
            <a:spLocks noChangeShapeType="1"/>
          </p:cNvSpPr>
          <p:nvPr/>
        </p:nvSpPr>
        <p:spPr bwMode="auto">
          <a:xfrm>
            <a:off x="7157616" y="4685282"/>
            <a:ext cx="834256" cy="88099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35" name="Line 9"/>
          <p:cNvSpPr>
            <a:spLocks noChangeShapeType="1"/>
          </p:cNvSpPr>
          <p:nvPr/>
        </p:nvSpPr>
        <p:spPr bwMode="auto">
          <a:xfrm>
            <a:off x="7842514" y="4512891"/>
            <a:ext cx="571638" cy="57525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6197501" y="4041342"/>
            <a:ext cx="96011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sz="3200" dirty="0" smtClean="0">
                <a:solidFill>
                  <a:srgbClr val="FFFFFF"/>
                </a:solidFill>
              </a:rPr>
              <a:t>E</a:t>
            </a:r>
            <a:r>
              <a:rPr lang="nl-NL" sz="1600" dirty="0" smtClean="0">
                <a:solidFill>
                  <a:srgbClr val="FFFFFF"/>
                </a:solidFill>
              </a:rPr>
              <a:t>toe</a:t>
            </a:r>
            <a:endParaRPr lang="nl-NL" sz="1600" dirty="0">
              <a:solidFill>
                <a:srgbClr val="FFFFFF"/>
              </a:solidFill>
            </a:endParaRPr>
          </a:p>
        </p:txBody>
      </p:sp>
      <p:sp>
        <p:nvSpPr>
          <p:cNvPr id="37" name="Text Box 13"/>
          <p:cNvSpPr txBox="1">
            <a:spLocks noChangeArrowheads="1"/>
          </p:cNvSpPr>
          <p:nvPr/>
        </p:nvSpPr>
        <p:spPr bwMode="auto">
          <a:xfrm>
            <a:off x="7910004" y="3958502"/>
            <a:ext cx="12339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sz="3200" dirty="0" smtClean="0">
                <a:solidFill>
                  <a:srgbClr val="FFFFFF"/>
                </a:solidFill>
              </a:rPr>
              <a:t>E</a:t>
            </a:r>
            <a:r>
              <a:rPr lang="nl-NL" sz="1600" dirty="0" smtClean="0">
                <a:solidFill>
                  <a:srgbClr val="FFFFFF"/>
                </a:solidFill>
              </a:rPr>
              <a:t>nuttig</a:t>
            </a:r>
            <a:endParaRPr lang="nl-NL" sz="1600" dirty="0">
              <a:solidFill>
                <a:srgbClr val="FFFFFF"/>
              </a:solidFill>
            </a:endParaRPr>
          </a:p>
        </p:txBody>
      </p:sp>
      <p:sp>
        <p:nvSpPr>
          <p:cNvPr id="38" name="Text Box 14"/>
          <p:cNvSpPr txBox="1">
            <a:spLocks noChangeArrowheads="1"/>
          </p:cNvSpPr>
          <p:nvPr/>
        </p:nvSpPr>
        <p:spPr bwMode="auto">
          <a:xfrm rot="2849607">
            <a:off x="7314755" y="4849687"/>
            <a:ext cx="13376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sz="2800" dirty="0">
                <a:solidFill>
                  <a:srgbClr val="FFFFFF"/>
                </a:solidFill>
              </a:rPr>
              <a:t>E</a:t>
            </a:r>
            <a:r>
              <a:rPr lang="nl-NL" sz="1400" dirty="0" smtClean="0">
                <a:solidFill>
                  <a:srgbClr val="FFFFFF"/>
                </a:solidFill>
              </a:rPr>
              <a:t>ongewenst</a:t>
            </a:r>
            <a:endParaRPr lang="nl-NL" sz="1400" dirty="0">
              <a:solidFill>
                <a:srgbClr val="FFFFFF"/>
              </a:solidFill>
            </a:endParaRPr>
          </a:p>
        </p:txBody>
      </p:sp>
      <p:sp>
        <p:nvSpPr>
          <p:cNvPr id="39" name="Line 20"/>
          <p:cNvSpPr>
            <a:spLocks noChangeShapeType="1"/>
          </p:cNvSpPr>
          <p:nvPr/>
        </p:nvSpPr>
        <p:spPr bwMode="auto">
          <a:xfrm>
            <a:off x="8772006" y="4041342"/>
            <a:ext cx="299986" cy="2095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40" name="Line 21"/>
          <p:cNvSpPr>
            <a:spLocks noChangeShapeType="1"/>
          </p:cNvSpPr>
          <p:nvPr/>
        </p:nvSpPr>
        <p:spPr bwMode="auto">
          <a:xfrm flipH="1">
            <a:off x="8774000" y="4250890"/>
            <a:ext cx="297991" cy="2923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41" name="Line 22"/>
          <p:cNvSpPr>
            <a:spLocks noChangeShapeType="1"/>
          </p:cNvSpPr>
          <p:nvPr/>
        </p:nvSpPr>
        <p:spPr bwMode="auto">
          <a:xfrm>
            <a:off x="5903640" y="4044289"/>
            <a:ext cx="360039" cy="35279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42" name="Line 23"/>
          <p:cNvSpPr>
            <a:spLocks noChangeShapeType="1"/>
          </p:cNvSpPr>
          <p:nvPr/>
        </p:nvSpPr>
        <p:spPr bwMode="auto">
          <a:xfrm flipH="1">
            <a:off x="5903639" y="4397083"/>
            <a:ext cx="360040" cy="28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</a:endParaRPr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618410"/>
              </p:ext>
            </p:extLst>
          </p:nvPr>
        </p:nvGraphicFramePr>
        <p:xfrm>
          <a:off x="713821" y="2204864"/>
          <a:ext cx="369873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204"/>
                <a:gridCol w="1587619"/>
                <a:gridCol w="1232912"/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Grootheid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In %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P nut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P ongewenst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100</a:t>
                      </a:r>
                      <a:r>
                        <a:rPr lang="nl-NL" baseline="0" dirty="0" smtClean="0"/>
                        <a:t> % -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Totaal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P toe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100 %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3" name="Tabel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417524"/>
              </p:ext>
            </p:extLst>
          </p:nvPr>
        </p:nvGraphicFramePr>
        <p:xfrm>
          <a:off x="5420140" y="2220587"/>
          <a:ext cx="369873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204"/>
                <a:gridCol w="1587619"/>
                <a:gridCol w="1232912"/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Grootheid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In %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E nut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 ongewenst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100</a:t>
                      </a:r>
                      <a:r>
                        <a:rPr lang="nl-NL" baseline="0" dirty="0" smtClean="0"/>
                        <a:t> % -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Totaal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 toe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100 %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716914"/>
              </p:ext>
            </p:extLst>
          </p:nvPr>
        </p:nvGraphicFramePr>
        <p:xfrm>
          <a:off x="3367339" y="2580627"/>
          <a:ext cx="364841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Vergelijking" r:id="rId3" imgW="126720" imgH="164880" progId="Equation.3">
                  <p:embed/>
                </p:oleObj>
              </mc:Choice>
              <mc:Fallback>
                <p:oleObj name="Vergelijking" r:id="rId3" imgW="12672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7339" y="2580627"/>
                        <a:ext cx="364841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0208262"/>
              </p:ext>
            </p:extLst>
          </p:nvPr>
        </p:nvGraphicFramePr>
        <p:xfrm>
          <a:off x="4067944" y="2996526"/>
          <a:ext cx="3635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Vergelijking" r:id="rId5" imgW="126780" imgH="164814" progId="Equation.3">
                  <p:embed/>
                </p:oleObj>
              </mc:Choice>
              <mc:Fallback>
                <p:oleObj name="Vergelijking" r:id="rId5" imgW="126780" imgH="16481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2996526"/>
                        <a:ext cx="36353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808692"/>
              </p:ext>
            </p:extLst>
          </p:nvPr>
        </p:nvGraphicFramePr>
        <p:xfrm>
          <a:off x="8310826" y="2580627"/>
          <a:ext cx="3635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Vergelijking" r:id="rId6" imgW="126780" imgH="164814" progId="Equation.3">
                  <p:embed/>
                </p:oleObj>
              </mc:Choice>
              <mc:Fallback>
                <p:oleObj name="Vergelijking" r:id="rId6" imgW="126780" imgH="16481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0826" y="2580627"/>
                        <a:ext cx="36353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4990581"/>
              </p:ext>
            </p:extLst>
          </p:nvPr>
        </p:nvGraphicFramePr>
        <p:xfrm>
          <a:off x="8790512" y="3012675"/>
          <a:ext cx="3635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Vergelijking" r:id="rId7" imgW="126780" imgH="164814" progId="Equation.3">
                  <p:embed/>
                </p:oleObj>
              </mc:Choice>
              <mc:Fallback>
                <p:oleObj name="Vergelijking" r:id="rId7" imgW="126780" imgH="16481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90512" y="3012675"/>
                        <a:ext cx="36353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7" name="Groep 46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48" name="Rechthoek 47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9" name="Rechthoek 48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smtClean="0"/>
                <a:t>Energie omzetting</a:t>
              </a:r>
              <a:endParaRPr lang="nl-NL" sz="4400" dirty="0"/>
            </a:p>
          </p:txBody>
        </p:sp>
        <p:pic>
          <p:nvPicPr>
            <p:cNvPr id="50" name="Afbeelding 49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8729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979300"/>
              </p:ext>
            </p:extLst>
          </p:nvPr>
        </p:nvGraphicFramePr>
        <p:xfrm>
          <a:off x="1979712" y="2060848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Lamp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60 W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     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3W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%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    </a:t>
                      </a:r>
                      <a:r>
                        <a:rPr lang="nl-NL" dirty="0" smtClean="0"/>
                        <a:t>1,67 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258" name="Object 18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4875034"/>
              </p:ext>
            </p:extLst>
          </p:nvPr>
        </p:nvGraphicFramePr>
        <p:xfrm>
          <a:off x="3439114" y="2780928"/>
          <a:ext cx="2697819" cy="1143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Vergelijking" r:id="rId3" imgW="1079280" imgH="457200" progId="Equation.3">
                  <p:embed/>
                </p:oleObj>
              </mc:Choice>
              <mc:Fallback>
                <p:oleObj name="Vergelijking" r:id="rId3" imgW="10792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9114" y="2780928"/>
                        <a:ext cx="2697819" cy="1143001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5470357"/>
              </p:ext>
            </p:extLst>
          </p:nvPr>
        </p:nvGraphicFramePr>
        <p:xfrm>
          <a:off x="3471192" y="4005064"/>
          <a:ext cx="2633663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Vergelijking" r:id="rId5" imgW="1054080" imgH="393480" progId="Equation.3">
                  <p:embed/>
                </p:oleObj>
              </mc:Choice>
              <mc:Fallback>
                <p:oleObj name="Vergelijking" r:id="rId5" imgW="1054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1192" y="4005064"/>
                        <a:ext cx="2633663" cy="9842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1422854"/>
              </p:ext>
            </p:extLst>
          </p:nvPr>
        </p:nvGraphicFramePr>
        <p:xfrm>
          <a:off x="4184774" y="5085184"/>
          <a:ext cx="12065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Vergelijking" r:id="rId7" imgW="482400" imgH="203040" progId="Equation.3">
                  <p:embed/>
                </p:oleObj>
              </mc:Choice>
              <mc:Fallback>
                <p:oleObj name="Vergelijking" r:id="rId7" imgW="482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4774" y="5085184"/>
                        <a:ext cx="1206500" cy="5080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ep 9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1" name="Rechthoek 10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Rechthoek 11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smtClean="0"/>
                <a:t>Energie omzetting</a:t>
              </a:r>
              <a:endParaRPr lang="nl-NL" sz="4400" dirty="0"/>
            </a:p>
          </p:txBody>
        </p:sp>
        <p:pic>
          <p:nvPicPr>
            <p:cNvPr id="13" name="Afbeelding 12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14" name="Titel 4"/>
          <p:cNvSpPr txBox="1">
            <a:spLocks/>
          </p:cNvSpPr>
          <p:nvPr/>
        </p:nvSpPr>
        <p:spPr bwMode="auto">
          <a:xfrm>
            <a:off x="914400" y="105273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r>
              <a:rPr lang="nl-NL" sz="2800" dirty="0" smtClean="0"/>
              <a:t>Een lamp van 60W levert </a:t>
            </a:r>
            <a:r>
              <a:rPr lang="nl-NL" sz="2800" dirty="0" smtClean="0"/>
              <a:t>3 W </a:t>
            </a:r>
            <a:r>
              <a:rPr lang="nl-NL" sz="2800" dirty="0" smtClean="0"/>
              <a:t>nuttig vermogen.</a:t>
            </a:r>
          </a:p>
          <a:p>
            <a:r>
              <a:rPr lang="nl-NL" sz="2800" dirty="0" smtClean="0"/>
              <a:t>Bereken het nuttig vermogen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23959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2D050"/>
        </a:solidFill>
      </a:spPr>
      <a:bodyPr rtlCol="0" anchor="ctr"/>
      <a:lstStyle>
        <a:defPPr algn="ctr">
          <a:defRPr sz="48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ergtop">
  <a:themeElements>
    <a:clrScheme name="Berg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Berg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rg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g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g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g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g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g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g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g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g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</TotalTime>
  <Words>333</Words>
  <Application>Microsoft Office PowerPoint</Application>
  <PresentationFormat>Diavoorstelling (4:3)</PresentationFormat>
  <Paragraphs>148</Paragraphs>
  <Slides>14</Slides>
  <Notes>0</Notes>
  <HiddenSlides>0</HiddenSlides>
  <MMClips>0</MMClips>
  <ScaleCrop>false</ScaleCrop>
  <HeadingPairs>
    <vt:vector size="6" baseType="variant">
      <vt:variant>
        <vt:lpstr>Thema</vt:lpstr>
      </vt:variant>
      <vt:variant>
        <vt:i4>2</vt:i4>
      </vt:variant>
      <vt:variant>
        <vt:lpstr>Ingesloten OLE-bronprogramma's</vt:lpstr>
      </vt:variant>
      <vt:variant>
        <vt:i4>2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Kantoorthema</vt:lpstr>
      <vt:lpstr>Bergtop</vt:lpstr>
      <vt:lpstr>Vergelijking</vt:lpstr>
      <vt:lpstr>Microsoft Vergelijking 3.0</vt:lpstr>
      <vt:lpstr> </vt:lpstr>
      <vt:lpstr>PowerPoint-presentatie</vt:lpstr>
      <vt:lpstr>PowerPoint-presentatie</vt:lpstr>
      <vt:lpstr>PowerPoint-presentatie</vt:lpstr>
      <vt:lpstr>Rendement</vt:lpstr>
      <vt:lpstr>                     Vermogen                   Energie</vt:lpstr>
      <vt:lpstr>                     Vermogen                 Energie</vt:lpstr>
      <vt:lpstr>                     Vermogen    Rendement    Energie</vt:lpstr>
      <vt:lpstr>PowerPoint-presentatie</vt:lpstr>
      <vt:lpstr>Een lamp van 60W heeft een rendement van 5%. Bereken het nuttig vermogen.</vt:lpstr>
      <vt:lpstr>Een lamp van 12 W levert 75% warmte. Bereken het nuttig vermogen.</vt:lpstr>
      <vt:lpstr>PowerPoint-presentatie</vt:lpstr>
      <vt:lpstr>Verhogen rendement.</vt:lpstr>
      <vt:lpstr>Rendement verhogen door hergebruik ongewenste energie</vt:lpstr>
    </vt:vector>
  </TitlesOfParts>
  <Company>Over Betuwe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Wim Tomassen</dc:creator>
  <cp:lastModifiedBy>Jolanda  Oomen-Peters</cp:lastModifiedBy>
  <cp:revision>59</cp:revision>
  <dcterms:created xsi:type="dcterms:W3CDTF">2012-11-17T11:22:06Z</dcterms:created>
  <dcterms:modified xsi:type="dcterms:W3CDTF">2014-04-24T11:16:35Z</dcterms:modified>
</cp:coreProperties>
</file>