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95" r:id="rId3"/>
    <p:sldId id="296" r:id="rId4"/>
    <p:sldId id="294" r:id="rId5"/>
    <p:sldId id="297" r:id="rId6"/>
    <p:sldId id="298" r:id="rId7"/>
    <p:sldId id="299" r:id="rId8"/>
    <p:sldId id="300" r:id="rId9"/>
    <p:sldId id="301" r:id="rId10"/>
    <p:sldId id="302" r:id="rId11"/>
    <p:sldId id="303" r:id="rId12"/>
    <p:sldId id="304" r:id="rId13"/>
    <p:sldId id="305" r:id="rId14"/>
    <p:sldId id="307" r:id="rId15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428C0"/>
    <a:srgbClr val="00003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139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5C07D5-7048-4A97-BA21-A1D0C7FAA267}" type="datetimeFigureOut">
              <a:rPr lang="en-GB" smtClean="0"/>
              <a:t>04/08/2015</a:t>
            </a:fld>
            <a:endParaRPr lang="en-GB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GB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ABA3FA-CEBC-4C77-9036-C44A987FDDBE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81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jdelijke aanduiding voor dia-afbeelding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4818" name="Tijdelijke aanduiding voor notities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nl-NL" smtClean="0"/>
          </a:p>
        </p:txBody>
      </p:sp>
      <p:sp>
        <p:nvSpPr>
          <p:cNvPr id="34819" name="Tijdelijke aanduiding voor dianumm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BB07A478-0A75-4374-8F95-C9726B057331}" type="slidenum">
              <a:rPr lang="nl-NL">
                <a:solidFill>
                  <a:prstClr val="black"/>
                </a:solidFill>
              </a:rPr>
              <a:pPr/>
              <a:t>5</a:t>
            </a:fld>
            <a:endParaRPr lang="nl-NL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4443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4-8-2015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6428060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4-8-2015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76257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4-8-2015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49046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4-8-2015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03648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4-8-2015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5752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4-8-2015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93159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4-8-2015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467132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4-8-2015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365420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4-8-2015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768890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4-8-2015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245343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DD41F-3552-4E80-945D-76C8A88F509B}" type="datetimeFigureOut">
              <a:rPr lang="nl-NL" smtClean="0"/>
              <a:t>4-8-2015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415364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3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3DD41F-3552-4E80-945D-76C8A88F509B}" type="datetimeFigureOut">
              <a:rPr lang="nl-NL" smtClean="0"/>
              <a:t>4-8-2015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095D70-4EFC-4DD0-B8F0-079FE4365E5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8896688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obc-bemmel.nl/" TargetMode="Externa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Relationship Id="rId5" Type="http://schemas.microsoft.com/office/2007/relationships/hdphoto" Target="../media/hdphoto1.wdp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emf"/><Relationship Id="rId5" Type="http://schemas.microsoft.com/office/2007/relationships/hdphoto" Target="../media/hdphoto3.wdp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/>
              <a:t> </a:t>
            </a:r>
            <a:endParaRPr lang="nl-NL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2348880"/>
            <a:ext cx="6400800" cy="1752600"/>
          </a:xfrm>
        </p:spPr>
        <p:txBody>
          <a:bodyPr/>
          <a:lstStyle/>
          <a:p>
            <a:r>
              <a:rPr lang="nl-NL" dirty="0" smtClean="0"/>
              <a:t>Met energie kun je dingen doen.</a:t>
            </a:r>
            <a:endParaRPr lang="nl-NL" dirty="0"/>
          </a:p>
        </p:txBody>
      </p:sp>
      <p:pic>
        <p:nvPicPr>
          <p:cNvPr id="1026" name="Picture 2" descr="Over Betuwe College">
            <a:hlinkClick r:id="rId2" tooltip="Over Betuwe College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-457200"/>
            <a:ext cx="3619500" cy="95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9" name="Groep 8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" name="Rechthoek 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8" name="Rechthoek 7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800" dirty="0" smtClean="0"/>
                <a:t>Energie</a:t>
              </a:r>
              <a:endParaRPr lang="nl-NL" sz="4800" dirty="0"/>
            </a:p>
          </p:txBody>
        </p:sp>
        <p:pic>
          <p:nvPicPr>
            <p:cNvPr id="5" name="Afbeelding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4" name="AutoShape 4" descr="data:image/jpeg;base64,/9j/4AAQSkZJRgABAQAAAQABAAD/2wCEAAkGBhQQDxAPDxQQFRUPFA8XFRAPFBAVEhEVFhAVFBYRFRIXGyweFxwkGRYUHzIkIzMrLDEsFR4zNTwqQSYrLSkBCQoKDgwOGg8PFzMgHSQyLCk1NS01NTU1KTMzLy8sLC0pNi8pNSwyLDUtKzUsNSkwLS41LTYxKTUsLCw0LCwvLP/AABEIAGgAoAMBIgACEQEDEQH/xAAbAAEAAwEBAQEAAAAAAAAAAAAAAQUGBAMHAv/EADoQAAIBAgQCBQgIBwAAAAAAAAECAAMRBAUSITFBE1FxgaEGByIyQlJhwRQjYpGx0eHwFSQzcoKSov/EABoBAQACAwEAAAAAAAAAAAAAAAACBAEDBQb/xAAvEQACAQMACAQFBQAAAAAAAAAAAQIDBBEFEiEiMUFRYRMUMnFCkaHB8CNSgbHh/9oADAMBAAIRAxEAPwD7jERAEReIAiIgCIiAIiIAiIgCIiAIiIAiIgCIiAIkRABM40zamTpJsd/WBE7JU5rlOs609bmPe/WUL6dxThr0EpNcV1XY1zcksxRahpN5n8rxjU3FJ72O1m9kztwpP0qqLmwFwLmwvbl980W+ko1oxai029Vro8ZMRqqSRZyZETrG0mJEQCYkRAJiREAmJEQCYkRAJiREAmREQBOLNc4pYZOkruFHLrY9QHEzn8os9TB0GrPueCJzdjwHz7p85y7JcTm1Vq9VrJexqNfSPsU1/fxnQtbRVIurVlqwX17I6llYqrF1q0tWmufXsi2zTzngm1CiCBwat+OgfnK1fOXiQxbRh7nj6Db9+q82eXeQGEojdOkPvVTfwG0sG8mMKRY4ej3Io8RLPj6Pg8Ro57svK70ZT3Y0HLuzI5d51LkDE0rD36JJ/wCG/ObbLM2pYlOkouGHw4g9RHEGZrN/NpQqAnDk0m5DdkPap3HdMMrYjK8VzVhxHFKq38R4ibfLWt3F+XerLozZ5Oyvot2j1Z9HzPtV4ldkecJi6C1qfPYrzVuamWF5wpxcG4y2NHm5wlCTjJYaJiReTI5IiIiZAiTEAiIiAIiIBw4zNlpnT6ze6vzMmnTqPu50g+wnHvY/KU1fKaqsSAW3vqX8Z1U8xrrs1Mm3Oxv4TzFPSFR1ZeahKK5JJ4/nBVVR531gyXlQjY7NKWCBOijYH4banbttYT6HhMItJFp0wFVAAFHICZvCVqYxVWrTor05H1lmYsAbcV9ngJbfTq54UrdpnobjTNGcIU4RliK/a+PN8Dq3d7GpCnSimoxXTi+bLSJV/wAy3uLJ/hlRv6lVuxdvGVVeTl6KUn77P7KGu3wR31a6ruxA7SJSeVGRpjsMQti6gtTce8PZv1HhLKllNNd9Nz1tuZ1gWFpbtqteE1UliOOm03UatSlNVI7Gj5h5s8xKYmphmvaspOnqdP0v9wn0Rsppnjq/2b85k8H5MDDZhUxb1UC66jJSQEudfvchuTL6pmFWttRUge9z+/gJnTl9ZVK2UteTS2JZeS9pi4oVq+vT25Sz7nJmVMUnC02bhvudj2y2yao7U71L8dieJE8cHkYB1VDqPVy/WWoE4WjrGrCs689xPhFfc49OnJS1ns7Hi+MQOELoGbgpZQx7BxMLjkLmmHQsOKBl1D/G95kcbgyVxlBqNRq9aqxp1QhK2JHRuKvshB+B655rgKpxh0q1xiarXNOygGjpFXpee/s737p61W8WvUddWsGs635sNmmMRmKKyFl4oGBYdo4iRTxyMxRXQsvFQylh2gG4lL5LaUppSNF0qolqjPTIu1xqPS2s1zvx3lHSwdYV2akjF0q45lDU9KrqVtD9L7VzYadxv8JBUU3JZ4EI28XKUc4x9TeXi8xuDGJZKY6Wv6dWgH9B1emNLdJ6T8ibcNhygLikTUGxDE08eLNvbRfoSBb1uo84dvj4kHapfGjZ3nnXrqis7kBVBJY7ADrJmSOHxKliKmJOg4NlB4MXYCtcW3AHLlcznxCYmpTxa1GqElMSOh6OpY+l9WUb1eFuG5vvJRt036lgzG1TfrWNhuYkyJUKRS0MhKY+pi1YWq0grU7G5YEelfsA8ZdCIkpTc8Z9ic6kp4cuSwfirVCgsxAA5mcbZwns6m/sUmdzLfj4wFlarGrJ7kkl7Z+5qeeTK5sbVb1KVvi5+U8cRhqmlnr1QqKCW07WA3O8tatQKCzEADckmwA6yZjM2x1TNG+i4O4oA/XYm3otY+onX+++NLRnjy/WqNx57cJfLHyN9va+NLee6uL6f70R5+Q7vi6tau4HQpdUQgbkm9yeZC272+E3IE5csy1MPSSjSFlQbdZ6yesmddpalToxk/Agox7EridOdRulHVjyQiImDQLRaTIgCLREAREQBFoiATERAEREAREQDhzTJ6WJCrWUsEN9OpgpP2gD6Q7Z00KCooRAFVdgqgADsAnrEk5NrGdhJzk1q52CIiRIi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0" y="-485775"/>
            <a:ext cx="1524000" cy="990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  <p:sp>
        <p:nvSpPr>
          <p:cNvPr id="13" name="Tijdelijke aanduiding voor inhoud 8"/>
          <p:cNvSpPr txBox="1">
            <a:spLocks/>
          </p:cNvSpPr>
          <p:nvPr/>
        </p:nvSpPr>
        <p:spPr>
          <a:xfrm>
            <a:off x="1403648" y="1200151"/>
            <a:ext cx="72831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SzPct val="100000"/>
            </a:pPr>
            <a:endParaRPr lang="nl-NL" sz="1400" dirty="0" smtClean="0">
              <a:latin typeface="Copperplate Gothic Bold" pitchFamily="34" charset="0"/>
              <a:cs typeface="Consolas" pitchFamily="49" charset="0"/>
            </a:endParaRPr>
          </a:p>
          <a:p>
            <a:pPr>
              <a:buSzPct val="100000"/>
              <a:buFont typeface="Arial" pitchFamily="34" charset="0"/>
              <a:buBlip>
                <a:blip r:embed="rId5"/>
              </a:buBlip>
            </a:pPr>
            <a:endParaRPr lang="nl-NL" sz="1800" dirty="0">
              <a:latin typeface="Copperplate Gothic Bold" pitchFamily="34" charset="0"/>
              <a:cs typeface="Consolas" pitchFamily="49" charset="0"/>
            </a:endParaRPr>
          </a:p>
        </p:txBody>
      </p:sp>
      <p:sp>
        <p:nvSpPr>
          <p:cNvPr id="10" name="AutoShape 2" descr="data:image/jpeg;base64,/9j/4AAQSkZJRgABAQAAAQABAAD/2wCEAAkGBhQSERUSExQUFBQUFBQVFxUUFRAUGBUUFBYVFBQUFBQXHCYeFxojGRQUHy8gIycpLCwsFR4xNTAqNSYrLCkBCQoKDgwOGg8PGiwkHCQpLCksKSwpLCwsKSwsLCwpLCwsKSksKSwsKSwpLCkpLCkpLCwsKSkpKSkpLCksKSwsLP/AABEIAOEA4AMBIgACEQEDEQH/xAAcAAACAwEBAQEAAAAAAAAAAAAEBQIDBgEABwj/xAA6EAABAwIFAQYDBgUEAwAAAAABAAIRAyEEBRIxQVEGEyJhcYEykaFCUrHB0fAUIzNicgcVsuGiwvH/xAAaAQACAwEBAAAAAAAAAAAAAAABAgADBQQG/8QAKhEAAgIBBAECBgIDAAAAAAAAAAECEQMEEiExQSIyBRMzQlFhFOFxgcH/2gAMAwEAAhEDEQA/APrulDYqjKLIXn05CZkEWIpQhXBOq1IJZVp3SVQS/LaztQEkj98LQtppNkdEF5PknziigMFrBVBqtrlUionAA45vCWQmWOddLXIBRzu1JtMdFILsKEIFiiaauAXHtUIUaF7ulb3akKRKhAfQphqNpZdNzZer5fpEzKFEB6bEdSqwLoOizVsrm0IU5CMKdUFcrssh2GBZEU6oiEwKM9icuL3eSk7JNImU/ZTCpr4clSkQzD6ULjWJ3/tclD4vBaBKShkwDQvPFlY0rjkow8yvtBTqsifFNt7+6aMrBfF+z+cd24NJt+C+kZfmWpouq8WdZEWZsLxSpjjEPCU197K6rjAqtMq2ykIymqBUk9IWhKyrfCbLQ4HEamB3sfVRAZ3EtsgZTHE7JcU1gF2KcS4rlOgSVY+lNRM8PhgESAtLL12rQHkisRUiwQBpucVCEe6C46ki6OAPKk+jCBAEUkVh6CgXgchebjAEN6QaYdohUvfO+yoqY8KH8QD7pfmxDtYHRpFryOJsmwFgq4bAk+pH6KjAVi8nTMCd+iZSAwosCGrNgyFZUco1nI9kRWyrCsbi5MKgKnECDZLdBoZFyBzE6hbdQa5W0xKNhoUNYVYcMYT2lgxaytqYAFQlnwY4Yg226rediMX3nhJuJ/BJKmAa7COqNkOpnmIc2YtHKr7E4k/xAAMar/Oyw9PN7+Tf1cVkxt+Ub/E4UtdTJuDBPzKdVadPQS2BEERufVAC9j1I+Vl4iFs2YDIwm2ApQ2Z9ksotkwneEowLlFcgO1Sgnm6OqtsUpxbZBEkT0TAC2UxINrpgxiVsq2AOwTKjVsEbARdhAVYKbWBcq4kNElJcVinPO9uFXPJtGjGwrE5l91AueTuVW5wG6Hr4oxZcWXPtVtnRDG5cJFr6gCFfmLG7lBV3HqlVR97rLnr39p2w0d9jernQmwVRznySd9WVBzyuX+Xlfk6VpYDhvaMtO3sUTgu1zGSNAE7kSsw8lDvT49bli+yS0kGuj6Rhs6o1LBwnobKeLZOy+Y94RsSmWB7SVadp1Do6T8jNloYviXiaOTJoGvabGnUIN1ZiKuriEJlOd063k7ofy6pjWwsiy1MeWORXFme4Si6YI18ImhUQRpkWKtpmFZYB1QcjA2yVYSumzDITinwjFZmW0HUup+kyhuy9UiuwDc7KnM2Q4t6IrsVQ1Yps7NDnH2FlgYkepzV8tn1mgCpvS+hi3ay0khum0Cb9PJHRZbK6PMMJyxkuPkE8a2Ak2T04cSd9h6JxKsiIyusbJRV+JNMQ6yWO3TALKDC4ho639Eyq0wwTwFRltHcq/MnBtIztACEnSsKE2JxJefIKmpUDRdcD4ElCVnyZKyM2dQjufZ2YsW97URfVJMleiV2lhXPBcB4ReSus/FZE5ynyzTxxjHhAVUJdWoptiGbpfVVEjpQtqBVkq6s26oe6FWOjpbZDVGq9VPQsIK9iqcUQ9UOCaLCdoVi0hzTBHRbfs72nFTwPs4c9fNYJz4VlGsWkPbYhdmm1EsMuOjmz6aORfs+yvwQqMkb7pXUw5BIO6q7IZ13gDSd9vUDZPMxwsjUON/RenxyU42jz0k4umJqNinuCqyEmay6bYJllYhWfnjGYozKddhi6pUeGiCYbPSBKS4ymFtf9LGtpE1H2EPPvAaI67rHxRTqj0erltxtjLK85dqIMi9vn+K1mHpue2YiwgnlYjA0j3jnH77j/AORW/ZiBpEEeNoNgBFphax55lWFqaXEfuyY0q8tlKzIcXdfzRrJ7oPj1CiYrPVqsoeF7vJUX1YG6NgoZ5VsfVUZ/UhrB1dPyCKwQ00wT0kpLnuN1NpnaQT8zCTK6gxoe4DfVk+QEonKcvFRxc64HHmgHiB6rTZTS00m+Yk+pXn7WXNT6RozbxY+O2XuojTp4iFncdhe7MC+8e3C0j3JHnxsH8g7dZ3R1NVaKtNJqf+RNiHWS6qUZWfa1wUBVesuTNqINWS+q66OquQFdKuR6JCoouKrapl8JglTiqXKyo9D1HqJBQbl+Xiq5zdWkwSOZPQpfpLHlrrXgjzRmWZhoqB3H/aI7WMBeKggF17c+asj+GBXuC+zeMLKgbNtwvq2Dr62A9V8TwOI8TXL6v2cxcsA9/lYhbvw3LcXB+DG+IYts7XkNdgQDbqrqtRrGyVPFugSFncRWc+StYzkrPjLMM6o8ADdwH6r6bkOQhtJrIMgCYndLOyfZ77bm77DoOp819EwOC0jzXDgxNKzR1moU3tXSM2zs0ZmRH1TjB5aGDzTYhUvXZtM3cLcYICjl+NiWuu0i/X1C9jil7akOaf7h+wgyBr2Q4gbceinQoanAdSiMVhtJtsRIROVESevHohFcgYXiKBczSLbBZPO6BFVrPstaPf8AZWzcs12jp+MHyaPzVerdY2y3DzJIW1TMekLUYA/ym/4hZir+ZWkwP9NvoF53Tv1Nmhq16YllZyyWe5hrfpGzJHv1WjzCtpY49AVhqj/n+qq1M/A+ix29zOOq8Kp7lxRIWfZq0VPKDrtRpYq/4UuVkWSgDSuPKYvy0id7ICtSIT27oHHgFquVDyrqwVDwrooZEA5V1ahPJXSq3OViQwVhnW/BfR+x2OloBK+bYU7LZdj60Af5H8v0XboXWUz9fG4WfSqlPU2FVQy5rRG6uwr5aPRXheiiefFGXZeGDifayYMauspwpFAJW4IWs6FdVqIWvUUAKsa9C4enrqMb1d+itxBkn1VWHkVWEcOCQZGpzADu/TZCZO7xH0Vtcjug24m8HcIPKWxUgevqm8iD4pD2hbbV/cmGJzujTdpfUaHTESLeqFzamKlEuaQYMggg2VWpSlikv0W4XtmmZ97pIWnwo/lt9Flg3byP0WmwFWaTT0ELzen9zNLV+2NAeduim70WKcVt85p6qbgN4Kw7lzalcnTovaRUV2VxcLZonW05sjsLTabyY8TS2CJd1lC0HgG6NZVFyP31XfplGuTmyt9IhVZppkw4mGgsFwCTuDyk+NYmlfHAA6ekDf1v1SusS4GTuhncW/SHHdcimvuhKj0ZixCXOKaHKLkRKrepBQebq5DBWGWq7MugD1KyVNbDs9RgN/e5XXoleSzP18qgfTssMsHojEDlQ8A9EcvQR6PPvs4GquorCVTVKgBdXqoKpV6oqs3dLK+6Sximo5FZTRl4dwL+/CEcxOcHS0M9lEQlUcZMqOHMP9j+Fl03uom3iHF/knAfNsbXc+uSZ8Tj+K3eTDu4puPge24PBIskmdZZorisz4XO1jYgHkEJnVrlwDud7JXFeRrOV8KWPLD0MHr9oLrMdpovbJBMEX55hNcXhy+k18eNon1A4WaxDfF5Feb1WJ4MnHT6NfBJZo0+zQZdVLqeh/xAXnkEWKymOoQ9w6FOMzrhzaTxYlsGPKyU1b3XHmd0i/TRcfV+QQsUCrntVTguCR3or1KzvDpMLjaYXDiNLSIVkLiJJpugGpXhVvxYiFRiKkkoN7ldFWSj2JrSg3KbqiqcV0RVDo4VUDJXaj1KgxXJV2Rh2Boy5bfJqVws9lWFhbbIMFJBha+hxbY7n5MLW5d0q/BrcAyGD0RaqoiysWmjNZyFF7V0PXHBBkFuJZcpZiKBBuj80xlVlWm2nTDmuI1G5i8H0VubMGkFV0MJQE0bV44Ee6WAwUyrEapFtp6DpH1RQGWOK45vhUad91e9wg9A36pwGffTl2kiQm+CylrL7yLDp6pZcubBiD6pm7FAv8M7TdQIWcewENLgDt5JN2kwAkPZzvGyozjBS8OIBEt+0QA37REco7AVGmmaZ+EOIYdjHG6qzYY5ouMh8c3jluRlzUO3AXijs0y51N0H280qq1osvK6jTywyqRv4ssckfSdeqHFcdWshqj5XO4l5cKkCUPXrgt2goZ9QjlVVKyZdUDbzZzEObHmlVeoZV+IqIGpUV2OLLFGjhKgXKJMr3dFXpDnGMJKb5fgpPkFXlmWueRAstfl2T8D/AOrpw4ZZZc9HDqtQsapdksswMwtvk+G0iIQmAyrSAnOHIC3EqVGC3YY1dUWvXi9WFVEGOU1VTKslAYGxdTSLzcxA3KWY6peOAnbmykuOou1G1r3QolgRZJjqmZoGPE4WbsOSNkLhqUPEix69URVwcv1GQReOFERnnWZa6Epsc4XPJEfgpZhjdJ0iJXMvY4uvsiiFdDBvFUAiWzv5KGY0zSrNcPhfDCPVaBrIWf7QlxIIFmvYfk4Eo0QaPgMOr4eeqEo5eHbExbe5UP8AdGVjVoNMuYAXtuIaTuDyqsJj3tdp0yCd77DqoiB+a4qixrWVXBodZvtys9mOTSNTSHN+80z81ocdlzK4BPzibKeGFOme7YyBttAKpyYo5eJDwySg7TPntfCOHE/vlLazz6L6jUyui+YifKUmzPs6AbN1zYCL/NZmX4avsNHHr39x85qViEPUrFbHFdl2njTFuDBS+p2Z8/oFwPSZIeDsjq8bMjVDiqu6K1zezHn9B+qtHZ+m34j+CMcU+qLf5WNGPpUHEwBJWgyzs2913BaTDZeynB7swfaUSzHuBOlgaB7kruxaKT5kcOXXWqiTyvIIA4HzKfYfDtpjzStmYOgXhX4eoXG61YQUFSM2TbHVKpIldDkK/Ed3Sc77oSfL86NQm4+EugeSZiUac4qAlWJxzid0L/FErxplANGlplXqNKnAU4TiECVCqbQqcRQOsPbYxpM6rt9uehVrygQEqsHxWESPO/IHVec6bnorLEoLNsX3eiG6tRixA46/vZEgDWo/zb31J7QbAFktblodUD5JDdubFNQ6FCFONLtB0bx8kJh7+EzdviBizvJHPK5RACIAGhl9Km97mNAe+A4gXM9Sq8wa2nG5J4TD+G8Tjw6PoluZYFxfIvI+QQITy3GmpIiABPsOFyvXc92rcN4BiARyQrsFgdAIOztyNwq8DgW0tVPkOtPIN4SsJZl+H0Nk77T1A6yo0sfqqaB6e3VRzDHhrCAQT0QGC/lh1Z5uRb8U3ZC3GUB3wcCGgSD5+vVCYjGU2i5At/as9m2eOc6A6JO43+fCEr4GGanO+0OeI585SblfA6idzDMGknQXn1Ij6IXD1nSCQTceaLy3Jm1XkOOhrfESJt6I/FsZRrUqbQO7ILtRuakgxpdxB4TJLsP6H9PMGVWt1Ah20Ra34KdLCN1tki0mDygX4bbi46wfVWYcsdiQ5/wsu25geHeN91BTmc0fC40Swv4uN1PJmVBSZ30d5Hi07E8fRAUagNQlpME2kcak7NMuaQ2xIIBAkgnlFEOY7MAxsGPHYNN5Gxt0uk1DAMpnwNDZmdzY7gdETUpHwa3S+m0tnaZ3kKLhYxvwkfPYy4LqJTHDAEJUTpG4246qIzLRZFANu2ouvfZZfLc6e3w1GunyCY1c9ZtqAPRS0LtoIdiLqAzBpDonwmJgxI3hLq2L5+Szme9oBSaQDLj9kEbnopuIlY/q500Oueb3jfomYrhw+8IkSL+S+b5Xge+eNRcXOBIF/X0C2uAqx4ejWn2KIWqGjq4aJFggKWZy+OFGvTdUOkWaLHz9FbSy5gM3sihRiHKQEqoFXUyiAtYuuhRXi9QhE/MdEvzLENYdRsfxhH6kBj3jkCBvKlWQRU6gcS4XvyqcfTc+0k+Q29EdRrAai0WJAj84UKlMwSRDYnpZClQwrqYBrGjUBJEk7x5QVDCYB9XxBvgnSCSBJFzA/wClTjsQ6tVFKneTA9LSfktjTY1lEMBA07D2gqRSZHwAYDJxTaYu4j2Pk5C5jhGluhzQWgWIs5j+SwpxiMTDTAg+ZF/RIsZiZTNIiJPLmUfi1tDrEgNMmwBvcpRmGe0aIl7naxA8LdTp6dCr8Q5zm6QYAMrK9osirljajW69BcS1s6iHcgcn3Srlks0PZ/PaOIqFjS4VA0vgiLDf3T+rX8IAcWlfKsjx5o4mlVaCfE5p9HfE1w62W7r53T1HSYAJkki3SErlGM3FsdRbipUMKtc6fFdw2N/r1VFKqYuUBhcx1tcXNAh0AgzqFr/ih8VnbadyR5NFyfZC0+USmO3VJS3H4kbXlDYjORom4kcwFks+z0xFNwnk2JVcsqjwXY8TmbGrnjgQHtqatTmw0yRpEzO0FQr9o2yTf0I+hsnVNth6BeNEG5APnA/FdTwfso+YvwYjMe21QkMa4HbZxES6CDbgX9kXQr4WrWA7x9Qh0Nc0Wc8kyPEPhEbrTVsupP8AipsPq1p/JBVuzeHI092G9NI0x6Rsk/jy8MdZIeUO6GIpuAp09LXsmQLOEWIced1dROggzYkNPpBj5R9Vlx2b01DUZWrNJGxcHD18Qn6o3BmrSDu+qd5TjwnT4muJFyOR+iX5eSPa4Ek4PpmyBsPNWtKTYLMYGlwkDZwmD5hTfnDeJ9xCK5FaHEqxhSuhidWxk8x+qPpPKYBbXqHTAMFd12S9uJqHEOYWHuw0EP8A7jx/0jNShDr6sCVnc4xvhcmGY5gGAybAL5P2t7bvZUHdw6TGiDJ6bJZOlwNGNs2eV49zDLmOg8wUTm2aHuybMBBkunlYvI84zPGVG0G1KVPUCbNJLWAXvsCmuff6ZCS5+IrYh0XD3kAW4a0CLpW3VPgakOOyYbDqrRqLrB5Bi2+n5rQs1OebHf0C+R5PWODfNM1NIJa6kXuI2PBNl9GyrPmPaHB4nkExc3+GU6TjwK/UPcfX0MiBbqAVmcS4uJJT+pXa9pkGYJHrws9XZBTsXoiynPzWjdgWNpCwkgXgJJgqRJtwicyztrQGNOwguJG/MKBML207O1H4ppw4ALmFziCBLwTJMclqzGFzapTlr22d9Tfc+y0ed9pHsqnQNRczS27YDibmCOiUYrBGrSYZJDpDoAJY7jV05WbnVu5I0cMuNvg7lWfio/ugdBJNoJEW2QXaChUoVzU+LUGwSYiBv5IvLmMo+KII5gfMqeIxQxBJuWjlwgO8mjf32QXpXAfu64EOX5q9zf5j3OMk3NvKOqgKThO0krQNysEBsWBmfyuphjWEuLLbG0nyVMm7cjohOK4SPouHqS0HyH1EqwvQmXummz/Bv/EIguXpqMJkg9eLlAFR1IUxSbyqXO46rrnKis4pZN1TILjUr0ntNKo00w4l9F4Pino/hMcuzjvXVO9ApQ1paxzpJg3II3HkhHoDE0pNx7i3yXLPCu4lqy+JG3y2qwNOh295Vr83NNv8xroky4eILE5ViDTdpLiQdj+RWqwuJkKpSd1JcjuK7Qbhc7FUF1MamggEjceoVmIzH1253+SEZRDSS0BpIvpET6hJs+FWPDDrWvBCsfpViduhR21z2GuAcSI6fDbjqV80y4j+IDnku30TEgm5cRxYI/OMHXfUL6jnMj7Il1ghcPWosdJkknxWJcesAbWsq4tp7/7OnanBxr/h9k/06y/u8O/FOHiqnw22pAANj1EphnGa93SqOuYBJGwdzplYxn+qM0xSp0XNYGho8B2AgXSvMO0uIrAiIB+9+iKUn3FlTpOyE6yXfeJcfMuv+g9l51P5gyD0VOGDgIJBPkICtIK76VVRwu7tDnLO1NWkIP8AMHEmD8wiKvbKmZNSnUYALuYO8AHUhviH4JA1pXKtOQRHHqq5Yl4Hjkl5GtbtrSbQ7+k55Y52gHTpLiOA03O6Rf73WrbM0N+8/n2V2IfqIMCGta1oiwDQBYdbKMJFi/Jdv/BSyhB1G7j9rnzA8vJEMcbXMTccH1Cg0LpCaWKMlTQFNx5RVinkOc5xaLy2bGIAMnnZVinqGunUZpB3aJ9bgo2jiSwggNMW8Qm3NkiZiWGtUcQ+kHWDadhqneFlZIODqXRo4n8y2uzmMxFRpu8j81fhxUqOGrUWwDJAEfqg6OW1nVdTiHtFwXHTI4snTcSGm9zHrCX5Mp+zosllWP3dm6yz+lT/AMG/8Qil1eW8ZDOFQXl5WLoBF+6pqLi8qchAdyFrLy8q2B9g9L/2H5rSZfsF5eXLP6h0R9n+xs1CZh8Dv3yvLyOT2sEfcYntD+Sw+T/1n+pXV5cul+odeX6THVP80aPyXV5b8faZL7JNVi6vKnyBHWrzl5eQYwOVIri8p4GXZ5ikV5eQHI1NkkzX4j7Lq8uHW+Dt0PbNEz+hS/w/NB/qV5eU0nRXquz/2Q=="/>
          <p:cNvSpPr>
            <a:spLocks noChangeAspect="1" noChangeArrowheads="1"/>
          </p:cNvSpPr>
          <p:nvPr/>
        </p:nvSpPr>
        <p:spPr bwMode="auto">
          <a:xfrm>
            <a:off x="155575" y="-1028700"/>
            <a:ext cx="2133600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80718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755576" y="1254239"/>
            <a:ext cx="2592288" cy="2246769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Opdracht 1</a:t>
            </a: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300 W = 0,3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= ?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 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0,3 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endParaRPr lang="nl-NL" sz="2000" dirty="0">
              <a:solidFill>
                <a:srgbClr val="FFFF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40 h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8" name="Groep 7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9" name="Rechthoek 78"/>
            <p:cNvSpPr/>
            <p:nvPr/>
          </p:nvSpPr>
          <p:spPr>
            <a:xfrm>
              <a:off x="0" y="19050"/>
              <a:ext cx="685800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0" name="Rechthoek 7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Opgave</a:t>
              </a:r>
              <a:endParaRPr lang="nl-NL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81" name="Afbeelding 8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82" name="TextBox 3"/>
          <p:cNvSpPr txBox="1">
            <a:spLocks noChangeArrowheads="1"/>
          </p:cNvSpPr>
          <p:nvPr/>
        </p:nvSpPr>
        <p:spPr bwMode="auto">
          <a:xfrm>
            <a:off x="6558619" y="1289953"/>
            <a:ext cx="2456711" cy="2246769"/>
          </a:xfrm>
          <a:prstGeom prst="rect">
            <a:avLst/>
          </a:prstGeom>
          <a:noFill/>
          <a:ln w="9525">
            <a:solidFill>
              <a:schemeClr val="bg1">
                <a:lumMod val="95000"/>
              </a:schemeClr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Opdracht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</a:t>
            </a: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64 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 = ?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128 h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t</a:t>
            </a: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64 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/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128h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0,5 </a:t>
            </a:r>
            <a:r>
              <a:rPr lang="nl-NL" sz="2000" dirty="0" smtClean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= 500W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3563888" y="1254239"/>
            <a:ext cx="2718048" cy="2246769"/>
          </a:xfrm>
          <a:prstGeom prst="rect">
            <a:avLst/>
          </a:prstGeom>
          <a:ln>
            <a:solidFill>
              <a:schemeClr val="bg1">
                <a:lumMod val="95000"/>
              </a:schemeClr>
            </a:solidFill>
          </a:ln>
        </p:spPr>
        <p:txBody>
          <a:bodyPr wrap="square">
            <a:spAutoFit/>
          </a:bodyPr>
          <a:lstStyle/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Opdracht 2</a:t>
            </a: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= ?</a:t>
            </a: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 = 1500W = 1,5 </a:t>
            </a:r>
            <a:r>
              <a:rPr lang="nl-NL" sz="2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 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365x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0,5 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182,5h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= P x t</a:t>
            </a: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= 1,5 </a:t>
            </a:r>
            <a:r>
              <a:rPr lang="nl-NL" sz="2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x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182,5h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 =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273,75 </a:t>
            </a:r>
            <a:r>
              <a:rPr lang="nl-NL" sz="2000" dirty="0">
                <a:solidFill>
                  <a:srgbClr val="FFFF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kW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h</a:t>
            </a:r>
          </a:p>
        </p:txBody>
      </p:sp>
    </p:spTree>
    <p:extLst>
      <p:ext uri="{BB962C8B-B14F-4D97-AF65-F5344CB8AC3E}">
        <p14:creationId xmlns:p14="http://schemas.microsoft.com/office/powerpoint/2010/main" val="301811941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  <p:bldP spid="8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ijdelijke aanduiding voor inhoud 2"/>
              <p:cNvSpPr>
                <a:spLocks noGrp="1"/>
              </p:cNvSpPr>
              <p:nvPr>
                <p:ph idx="1"/>
              </p:nvPr>
            </p:nvSpPr>
            <p:spPr>
              <a:xfrm>
                <a:off x="716411" y="1169338"/>
                <a:ext cx="8427589" cy="4491910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nl-NL" sz="24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Als een apparaat van 1000 W één uur aanstaat dan kunnen we de energie bereken die verbruikt is door:</a:t>
                </a:r>
              </a:p>
              <a:p>
                <a:pPr>
                  <a:buNone/>
                  <a:tabLst>
                    <a:tab pos="1162050" algn="l"/>
                  </a:tabLst>
                </a:pP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E  =   P     	x    	t	</a:t>
                </a:r>
              </a:p>
              <a:p>
                <a:pPr>
                  <a:buNone/>
                  <a:tabLst>
                    <a:tab pos="1162050" algn="l"/>
                  </a:tabLst>
                </a:pPr>
                <a:r>
                  <a:rPr lang="nl-NL" sz="280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E  =	1000 W 	x 	1 h	 =	1.000 Wh = 1 </a:t>
                </a:r>
                <a:r>
                  <a:rPr lang="nl-NL" sz="2800" dirty="0" smtClean="0">
                    <a:solidFill>
                      <a:srgbClr val="FF0000"/>
                    </a:solidFill>
                  </a:rPr>
                  <a:t>k</a:t>
                </a: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Wh</a:t>
                </a:r>
              </a:p>
              <a:p>
                <a:pPr>
                  <a:buNone/>
                  <a:tabLst>
                    <a:tab pos="1162050" algn="l"/>
                  </a:tabLst>
                </a:pP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of</a:t>
                </a:r>
              </a:p>
              <a:p>
                <a:pPr>
                  <a:buNone/>
                  <a:tabLst>
                    <a:tab pos="1162050" algn="l"/>
                  </a:tabLst>
                </a:pP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E  </a:t>
                </a:r>
                <a:r>
                  <a:rPr lang="nl-NL" sz="280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=	1000 W 	x 	</a:t>
                </a: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3600s=</a:t>
                </a:r>
                <a:r>
                  <a:rPr lang="nl-NL" sz="280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3.600.000 </a:t>
                </a:r>
                <a:r>
                  <a:rPr lang="nl-NL" sz="2800" dirty="0" err="1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Ws</a:t>
                </a:r>
                <a:endParaRPr lang="nl-NL" sz="2800" dirty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  <a:p>
                <a:pPr algn="ctr">
                  <a:buNone/>
                  <a:tabLst>
                    <a:tab pos="1885950" algn="l"/>
                  </a:tabLst>
                </a:pPr>
                <a:r>
                  <a:rPr lang="nl-NL" sz="2800" dirty="0" smtClean="0">
                    <a:solidFill>
                      <a:srgbClr val="FFFF00"/>
                    </a:solidFill>
                  </a:rPr>
                  <a:t>1 </a:t>
                </a:r>
                <a:r>
                  <a:rPr lang="nl-NL" sz="2800" dirty="0">
                    <a:solidFill>
                      <a:srgbClr val="FF0000"/>
                    </a:solidFill>
                  </a:rPr>
                  <a:t>k</a:t>
                </a:r>
                <a:r>
                  <a:rPr lang="nl-NL" sz="2800" dirty="0">
                    <a:solidFill>
                      <a:srgbClr val="FFFF00"/>
                    </a:solidFill>
                  </a:rPr>
                  <a:t>Wh = 3,6 </a:t>
                </a:r>
                <a:r>
                  <a:rPr lang="nl-NL" sz="2800" dirty="0" err="1" smtClean="0">
                    <a:solidFill>
                      <a:schemeClr val="accent6">
                        <a:lumMod val="75000"/>
                      </a:schemeClr>
                    </a:solidFill>
                  </a:rPr>
                  <a:t>M</a:t>
                </a:r>
                <a:r>
                  <a:rPr lang="nl-NL" sz="2800" dirty="0" err="1" smtClean="0">
                    <a:solidFill>
                      <a:srgbClr val="FFFF00"/>
                    </a:solidFill>
                  </a:rPr>
                  <a:t>Ws</a:t>
                </a:r>
                <a:endParaRPr lang="nl-NL" sz="2800" dirty="0" smtClean="0">
                  <a:solidFill>
                    <a:srgbClr val="FFFF00"/>
                  </a:solidFill>
                </a:endParaRPr>
              </a:p>
              <a:p>
                <a:pPr algn="ctr">
                  <a:buNone/>
                  <a:tabLst>
                    <a:tab pos="1885950" algn="l"/>
                  </a:tabLst>
                </a:pPr>
                <a:r>
                  <a:rPr lang="nl-NL" sz="2800" dirty="0">
                    <a:solidFill>
                      <a:srgbClr val="FFFF00"/>
                    </a:solidFill>
                  </a:rPr>
                  <a:t>1 </a:t>
                </a:r>
                <a:r>
                  <a:rPr lang="nl-NL" sz="2800" dirty="0" smtClean="0">
                    <a:solidFill>
                      <a:srgbClr val="FFFF00"/>
                    </a:solidFill>
                  </a:rPr>
                  <a:t>Wh </a:t>
                </a:r>
                <a:r>
                  <a:rPr lang="nl-NL" sz="2800" dirty="0">
                    <a:solidFill>
                      <a:srgbClr val="FFFF00"/>
                    </a:solidFill>
                  </a:rPr>
                  <a:t>= </a:t>
                </a:r>
                <a:r>
                  <a:rPr lang="nl-NL" sz="2800" dirty="0" smtClean="0">
                    <a:solidFill>
                      <a:srgbClr val="FFFF00"/>
                    </a:solidFill>
                  </a:rPr>
                  <a:t>3.600 </a:t>
                </a:r>
                <a:r>
                  <a:rPr lang="nl-NL" sz="2800" dirty="0" err="1" smtClean="0">
                    <a:solidFill>
                      <a:srgbClr val="FFFF00"/>
                    </a:solidFill>
                  </a:rPr>
                  <a:t>Ws</a:t>
                </a:r>
                <a:endParaRPr lang="nl-NL" sz="2800" dirty="0" smtClean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  <a:p>
                <a:pPr>
                  <a:buNone/>
                  <a:tabLst>
                    <a:tab pos="1885950" algn="l"/>
                  </a:tabLst>
                </a:pPr>
                <a:r>
                  <a:rPr lang="nl-NL" sz="280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        </a:t>
                </a:r>
                <a:endParaRPr lang="nl-NL" sz="2800" dirty="0" smtClean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  <a:p>
                <a:pPr>
                  <a:buNone/>
                  <a:tabLst>
                    <a:tab pos="1885950" algn="l"/>
                  </a:tabLst>
                </a:pPr>
                <a:r>
                  <a:rPr lang="nl-NL" sz="280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  <a:r>
                  <a:rPr lang="nl-NL" sz="2800" dirty="0" smtClean="0">
                    <a:solidFill>
                      <a:srgbClr val="FF0000"/>
                    </a:solidFill>
                  </a:rPr>
                  <a:t>kilo  </a:t>
                </a:r>
                <a:r>
                  <a:rPr lang="nl-NL" sz="2800" dirty="0" smtClean="0">
                    <a:solidFill>
                      <a:srgbClr val="FF0000"/>
                    </a:solidFill>
                  </a:rPr>
                  <a:t>= 1.000 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 smtClean="0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rgbClr val="FF00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280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 </a:t>
                </a: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  </a:t>
                </a:r>
                <a:r>
                  <a:rPr lang="nl-NL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Mega = 1.000.000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nl-NL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2800" i="1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10</m:t>
                        </m:r>
                      </m:e>
                      <m:sup>
                        <m:r>
                          <a:rPr lang="en-US" sz="2800" b="0" i="1" smtClean="0">
                            <a:solidFill>
                              <a:schemeClr val="accent6">
                                <a:lumMod val="75000"/>
                              </a:schemeClr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nl-NL" sz="280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 </a:t>
                </a:r>
                <a:endParaRPr lang="nl-NL" sz="2800" dirty="0" smtClean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  <a:p>
                <a:pPr>
                  <a:buNone/>
                  <a:tabLst>
                    <a:tab pos="1885950" algn="l"/>
                  </a:tabLst>
                </a:pP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</a:p>
              <a:p>
                <a:pPr algn="ctr">
                  <a:buNone/>
                  <a:tabLst>
                    <a:tab pos="1885950" algn="l"/>
                  </a:tabLst>
                </a:pPr>
                <a:r>
                  <a:rPr lang="nl-NL" sz="2800" dirty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  <a:endParaRPr lang="nl-NL" sz="2800" dirty="0" smtClean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  <a:p>
                <a:pPr>
                  <a:buNone/>
                  <a:tabLst>
                    <a:tab pos="1885950" algn="l"/>
                  </a:tabLst>
                </a:pPr>
                <a:r>
                  <a:rPr lang="nl-NL" sz="2800" dirty="0" smtClean="0">
                    <a:solidFill>
                      <a:schemeClr val="tx2">
                        <a:lumMod val="20000"/>
                        <a:lumOff val="80000"/>
                      </a:schemeClr>
                    </a:solidFill>
                  </a:rPr>
                  <a:t>	</a:t>
                </a:r>
                <a:endParaRPr lang="nl-NL" sz="2800" dirty="0">
                  <a:solidFill>
                    <a:schemeClr val="tx2">
                      <a:lumMod val="20000"/>
                      <a:lumOff val="80000"/>
                    </a:schemeClr>
                  </a:solidFill>
                </a:endParaRPr>
              </a:p>
            </p:txBody>
          </p:sp>
        </mc:Choice>
        <mc:Fallback>
          <p:sp>
            <p:nvSpPr>
              <p:cNvPr id="3" name="Tijdelijke aanduiding voor inhoud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16411" y="1169338"/>
                <a:ext cx="8427589" cy="4491910"/>
              </a:xfrm>
              <a:blipFill rotWithShape="0">
                <a:blip r:embed="rId2"/>
                <a:stretch>
                  <a:fillRect l="-941" t="-176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7" name="Groep 6"/>
          <p:cNvGrpSpPr/>
          <p:nvPr/>
        </p:nvGrpSpPr>
        <p:grpSpPr>
          <a:xfrm>
            <a:off x="0" y="0"/>
            <a:ext cx="9217025" cy="6845877"/>
            <a:chOff x="-36513" y="19050"/>
            <a:chExt cx="9217025" cy="684587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-3651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</a:rPr>
                <a:t>kWh of </a:t>
              </a:r>
              <a:r>
                <a:rPr lang="nl-NL" sz="4400" smtClean="0">
                  <a:solidFill>
                    <a:schemeClr val="bg1"/>
                  </a:solidFill>
                </a:rPr>
                <a:t>Ws?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2367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Joule en Watt seconde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 Ws = 1 J</a:t>
            </a:r>
          </a:p>
          <a:p>
            <a:pPr algn="ctr">
              <a:buNone/>
            </a:pP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3600 </a:t>
            </a:r>
            <a:r>
              <a:rPr lang="nl-NL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Ws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=</a:t>
            </a: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 Wh</a:t>
            </a:r>
          </a:p>
          <a:p>
            <a:pPr algn="ctr">
              <a:buNone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3.600.000 = 1 kWh</a:t>
            </a:r>
          </a:p>
        </p:txBody>
      </p:sp>
      <p:grpSp>
        <p:nvGrpSpPr>
          <p:cNvPr id="7" name="Groep 6"/>
          <p:cNvGrpSpPr/>
          <p:nvPr/>
        </p:nvGrpSpPr>
        <p:grpSpPr>
          <a:xfrm>
            <a:off x="0" y="0"/>
            <a:ext cx="9217025" cy="6845877"/>
            <a:chOff x="-36513" y="19050"/>
            <a:chExt cx="9217025" cy="684587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-3651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>
                  <a:solidFill>
                    <a:schemeClr val="bg1"/>
                  </a:solidFill>
                </a:rPr>
                <a:t>Grootheden en eenheden?</a:t>
              </a:r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358547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843720" y="1201585"/>
            <a:ext cx="3290664" cy="1916832"/>
          </a:xfrm>
        </p:spPr>
        <p:txBody>
          <a:bodyPr>
            <a:normAutofit fontScale="55000" lnSpcReduction="20000"/>
          </a:bodyPr>
          <a:lstStyle/>
          <a:p>
            <a:pPr>
              <a:buNone/>
              <a:tabLst>
                <a:tab pos="1885950" algn="l"/>
              </a:tabLst>
            </a:pPr>
            <a:r>
              <a:rPr lang="nl-NL" dirty="0" smtClean="0">
                <a:solidFill>
                  <a:srgbClr val="FFFF00"/>
                </a:solidFill>
              </a:rPr>
              <a:t>1 Cal = </a:t>
            </a:r>
            <a:r>
              <a:rPr lang="nl-NL" dirty="0">
                <a:solidFill>
                  <a:srgbClr val="FFFF00"/>
                </a:solidFill>
              </a:rPr>
              <a:t>4,1858 </a:t>
            </a:r>
            <a:r>
              <a:rPr lang="nl-NL" dirty="0" smtClean="0">
                <a:solidFill>
                  <a:srgbClr val="FFFF00"/>
                </a:solidFill>
              </a:rPr>
              <a:t>J</a:t>
            </a:r>
          </a:p>
          <a:p>
            <a:pPr>
              <a:buNone/>
              <a:tabLst>
                <a:tab pos="1885950" algn="l"/>
              </a:tabLst>
            </a:pPr>
            <a:r>
              <a:rPr lang="nl-NL" dirty="0" smtClean="0">
                <a:solidFill>
                  <a:srgbClr val="FFFF00"/>
                </a:solidFill>
              </a:rPr>
              <a:t>1 </a:t>
            </a:r>
            <a:r>
              <a:rPr lang="nl-NL" dirty="0" err="1" smtClean="0">
                <a:solidFill>
                  <a:srgbClr val="FFFF00"/>
                </a:solidFill>
              </a:rPr>
              <a:t>Ws</a:t>
            </a:r>
            <a:r>
              <a:rPr lang="nl-NL" dirty="0" smtClean="0">
                <a:solidFill>
                  <a:srgbClr val="FFFF00"/>
                </a:solidFill>
              </a:rPr>
              <a:t> = 1 J</a:t>
            </a:r>
          </a:p>
          <a:p>
            <a:pPr>
              <a:buNone/>
              <a:tabLst>
                <a:tab pos="1885950" algn="l"/>
              </a:tabLst>
            </a:pPr>
            <a:r>
              <a:rPr lang="nl-NL" dirty="0" smtClean="0">
                <a:solidFill>
                  <a:srgbClr val="FFFF00"/>
                </a:solidFill>
              </a:rPr>
              <a:t>1 </a:t>
            </a:r>
            <a:r>
              <a:rPr lang="nl-NL" dirty="0">
                <a:solidFill>
                  <a:srgbClr val="FFFF00"/>
                </a:solidFill>
              </a:rPr>
              <a:t>kWh = 3,6 </a:t>
            </a:r>
            <a:r>
              <a:rPr lang="nl-NL" dirty="0" err="1" smtClean="0">
                <a:solidFill>
                  <a:srgbClr val="FFFF00"/>
                </a:solidFill>
              </a:rPr>
              <a:t>MWs</a:t>
            </a:r>
            <a:endParaRPr lang="nl-NL" dirty="0" smtClean="0">
              <a:solidFill>
                <a:srgbClr val="FFFF00"/>
              </a:solidFill>
            </a:endParaRPr>
          </a:p>
          <a:p>
            <a:pPr>
              <a:buNone/>
              <a:tabLst>
                <a:tab pos="1885950" algn="l"/>
              </a:tabLst>
            </a:pP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None/>
              <a:tabLst>
                <a:tab pos="1885950" algn="l"/>
              </a:tabLst>
            </a:pP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Tekstvak 1"/>
          <p:cNvSpPr txBox="1"/>
          <p:nvPr/>
        </p:nvSpPr>
        <p:spPr>
          <a:xfrm>
            <a:off x="883556" y="1234195"/>
            <a:ext cx="2376264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2500 </a:t>
            </a:r>
            <a:r>
              <a:rPr lang="nl-NL" sz="3200" dirty="0" err="1">
                <a:solidFill>
                  <a:schemeClr val="bg2">
                    <a:lumMod val="90000"/>
                  </a:schemeClr>
                </a:solidFill>
              </a:rPr>
              <a:t>W</a:t>
            </a:r>
            <a:r>
              <a:rPr lang="nl-NL" sz="3200" dirty="0" err="1" smtClean="0">
                <a:solidFill>
                  <a:schemeClr val="bg2">
                    <a:lumMod val="90000"/>
                  </a:schemeClr>
                </a:solidFill>
              </a:rPr>
              <a:t>s</a:t>
            </a:r>
            <a:endParaRPr lang="nl-NL" sz="32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2,5 kWh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2500 kJ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7200 kJ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25 Cal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300 kWh</a:t>
            </a:r>
          </a:p>
          <a:p>
            <a:endParaRPr lang="nl-NL" sz="3200" dirty="0" smtClean="0">
              <a:solidFill>
                <a:schemeClr val="bg2">
                  <a:lumMod val="90000"/>
                </a:schemeClr>
              </a:solidFill>
            </a:endParaRPr>
          </a:p>
          <a:p>
            <a:endParaRPr lang="nl-NL" sz="32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4" name="Tekstvak 3"/>
          <p:cNvSpPr txBox="1"/>
          <p:nvPr/>
        </p:nvSpPr>
        <p:spPr>
          <a:xfrm>
            <a:off x="2971788" y="1234195"/>
            <a:ext cx="23762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=</a:t>
            </a:r>
          </a:p>
          <a:p>
            <a:endParaRPr lang="nl-NL" sz="3200" dirty="0">
              <a:solidFill>
                <a:schemeClr val="bg2">
                  <a:lumMod val="90000"/>
                </a:schemeClr>
              </a:solidFill>
            </a:endParaRPr>
          </a:p>
        </p:txBody>
      </p:sp>
      <p:sp>
        <p:nvSpPr>
          <p:cNvPr id="5" name="Tekstvak 4"/>
          <p:cNvSpPr txBox="1"/>
          <p:nvPr/>
        </p:nvSpPr>
        <p:spPr>
          <a:xfrm>
            <a:off x="3691868" y="1234195"/>
            <a:ext cx="2376264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……..kJ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……..J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……..kWh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……..</a:t>
            </a:r>
            <a:r>
              <a:rPr lang="nl-NL" sz="3200" dirty="0" err="1" smtClean="0">
                <a:solidFill>
                  <a:schemeClr val="bg2">
                    <a:lumMod val="90000"/>
                  </a:schemeClr>
                </a:solidFill>
              </a:rPr>
              <a:t>kWs</a:t>
            </a:r>
            <a:endParaRPr lang="nl-NL" sz="3200" dirty="0" smtClean="0">
              <a:solidFill>
                <a:schemeClr val="bg2">
                  <a:lumMod val="90000"/>
                </a:schemeClr>
              </a:solidFill>
            </a:endParaRP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……..J</a:t>
            </a:r>
          </a:p>
          <a:p>
            <a:r>
              <a:rPr lang="nl-NL" sz="3200" dirty="0" smtClean="0">
                <a:solidFill>
                  <a:schemeClr val="bg2">
                    <a:lumMod val="90000"/>
                  </a:schemeClr>
                </a:solidFill>
              </a:rPr>
              <a:t>……..J</a:t>
            </a:r>
          </a:p>
          <a:p>
            <a:endParaRPr lang="nl-NL" sz="3200" dirty="0">
              <a:solidFill>
                <a:schemeClr val="bg2">
                  <a:lumMod val="90000"/>
                </a:schemeClr>
              </a:solidFill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</a:rPr>
              <a:t>Grootheden, eenheden, factor en omrekenfactor</a:t>
            </a:r>
            <a:endParaRPr lang="nl-NL" sz="1000" b="1" i="1" dirty="0">
              <a:solidFill>
                <a:schemeClr val="bg1"/>
              </a:solidFill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3691868" y="1200609"/>
            <a:ext cx="1080120" cy="6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2,5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0" name="Tijdelijke aanduiding voor inhoud 2"/>
          <p:cNvSpPr txBox="1">
            <a:spLocks/>
          </p:cNvSpPr>
          <p:nvPr/>
        </p:nvSpPr>
        <p:spPr bwMode="auto">
          <a:xfrm>
            <a:off x="3691868" y="1704665"/>
            <a:ext cx="1080120" cy="6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9 M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Tijdelijke aanduiding voor inhoud 2"/>
          <p:cNvSpPr txBox="1">
            <a:spLocks/>
          </p:cNvSpPr>
          <p:nvPr/>
        </p:nvSpPr>
        <p:spPr bwMode="auto">
          <a:xfrm>
            <a:off x="3691868" y="2170299"/>
            <a:ext cx="1368152" cy="6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0,694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2" name="Tijdelijke aanduiding voor inhoud 2"/>
          <p:cNvSpPr txBox="1">
            <a:spLocks/>
          </p:cNvSpPr>
          <p:nvPr/>
        </p:nvSpPr>
        <p:spPr bwMode="auto">
          <a:xfrm>
            <a:off x="3691868" y="2640769"/>
            <a:ext cx="1080120" cy="6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7200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3" name="Tijdelijke aanduiding voor inhoud 2"/>
          <p:cNvSpPr txBox="1">
            <a:spLocks/>
          </p:cNvSpPr>
          <p:nvPr/>
        </p:nvSpPr>
        <p:spPr bwMode="auto">
          <a:xfrm>
            <a:off x="3691868" y="3178411"/>
            <a:ext cx="1080120" cy="6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105</a:t>
            </a:r>
            <a:b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4" name="Tijdelijke aanduiding voor inhoud 2"/>
          <p:cNvSpPr txBox="1">
            <a:spLocks/>
          </p:cNvSpPr>
          <p:nvPr/>
        </p:nvSpPr>
        <p:spPr bwMode="auto">
          <a:xfrm>
            <a:off x="3688622" y="3648881"/>
            <a:ext cx="1512168" cy="609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1080 M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15" name="Groep 14"/>
          <p:cNvGrpSpPr/>
          <p:nvPr/>
        </p:nvGrpSpPr>
        <p:grpSpPr>
          <a:xfrm>
            <a:off x="0" y="0"/>
            <a:ext cx="9217025" cy="6845877"/>
            <a:chOff x="-36513" y="19050"/>
            <a:chExt cx="9217025" cy="6845877"/>
          </a:xfrm>
        </p:grpSpPr>
        <p:sp>
          <p:nvSpPr>
            <p:cNvPr id="16" name="Rechthoek 15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7" name="Rechthoek 16"/>
            <p:cNvSpPr/>
            <p:nvPr/>
          </p:nvSpPr>
          <p:spPr>
            <a:xfrm>
              <a:off x="-3651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</a:rPr>
                <a:t>Omrekenen?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18" name="Afbeelding 17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6614216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122" name="TextBox 5"/>
              <p:cNvSpPr txBox="1">
                <a:spLocks noChangeArrowheads="1"/>
              </p:cNvSpPr>
              <p:nvPr/>
            </p:nvSpPr>
            <p:spPr bwMode="auto">
              <a:xfrm>
                <a:off x="-1125314" y="2976860"/>
                <a:ext cx="7929562" cy="46166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𝐸𝑛𝑒𝑟𝑔𝑖𝑒</m:t>
                      </m:r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𝑉𝑒𝑟𝑚𝑜𝑔𝑒𝑛</m:t>
                      </m:r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× </m:t>
                      </m:r>
                      <m:r>
                        <a:rPr lang="nl-NL" sz="24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𝑡𝑖𝑗𝑑</m:t>
                      </m:r>
                    </m:oMath>
                  </m:oMathPara>
                </a14:m>
                <a:endParaRPr lang="nl-NL" sz="2400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5122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-1125314" y="2976860"/>
                <a:ext cx="7929562" cy="461665"/>
              </a:xfrm>
              <a:prstGeom prst="rect">
                <a:avLst/>
              </a:prstGeom>
              <a:blipFill rotWithShape="0">
                <a:blip r:embed="rId2"/>
                <a:stretch>
                  <a:fillRect b="-19737"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2" name="Tabel 1"/>
              <p:cNvGraphicFramePr>
                <a:graphicFrameLocks noGrp="1"/>
              </p:cNvGraphicFramePr>
              <p:nvPr>
                <p:extLst/>
              </p:nvPr>
            </p:nvGraphicFramePr>
            <p:xfrm>
              <a:off x="1675710" y="1214393"/>
              <a:ext cx="579258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5196"/>
                    <a:gridCol w="1125125"/>
                    <a:gridCol w="1312113"/>
                    <a:gridCol w="441630"/>
                    <a:gridCol w="115851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Grootheid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Eenheid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Eenheid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Energie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𝑊</m:t>
                                </m:r>
                                <m:r>
                                  <a:rPr lang="nl-NL" sz="1800" b="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𝑠</m:t>
                                </m:r>
                              </m:oMath>
                            </m:oMathPara>
                          </a14:m>
                          <a:endParaRPr lang="nl-NL" dirty="0">
                            <a:solidFill>
                              <a:schemeClr val="tx1"/>
                            </a:solidFill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kWh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Vermogen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P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14:m>
                            <m:oMathPara xmlns:m="http://schemas.openxmlformats.org/officeDocument/2006/math">
                              <m:oMathParaPr>
                                <m:jc m:val="centerGroup"/>
                              </m:oMathParaPr>
                              <m:oMath xmlns:m="http://schemas.openxmlformats.org/officeDocument/2006/math">
                                <m:r>
                                  <a:rPr lang="nl-NL" sz="1800" i="1" smtClean="0">
                                    <a:solidFill>
                                      <a:schemeClr val="tx1"/>
                                    </a:solidFill>
                                    <a:latin typeface="Cambria Math"/>
                                  </a:rPr>
                                  <m:t>𝑊</m:t>
                                </m:r>
                              </m:oMath>
                            </m:oMathPara>
                          </a14:m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kW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Tijd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t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s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h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2" name="Tabel 1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323750410"/>
                  </p:ext>
                </p:extLst>
              </p:nvPr>
            </p:nvGraphicFramePr>
            <p:xfrm>
              <a:off x="1675710" y="1214393"/>
              <a:ext cx="5792580" cy="1483360"/>
            </p:xfrm>
            <a:graphic>
              <a:graphicData uri="http://schemas.openxmlformats.org/drawingml/2006/table">
                <a:tbl>
                  <a:tblPr firstRow="1" bandRow="1">
                    <a:tableStyleId>{5C22544A-7EE6-4342-B048-85BDC9FD1C3A}</a:tableStyleId>
                  </a:tblPr>
                  <a:tblGrid>
                    <a:gridCol w="1755196"/>
                    <a:gridCol w="1125125"/>
                    <a:gridCol w="1312113"/>
                    <a:gridCol w="441630"/>
                    <a:gridCol w="1158516"/>
                  </a:tblGrid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Grootheid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Eenheid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Eenheid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Energie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E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18981" t="-108197" r="-121759" b="-2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kWh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Vermogen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P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endParaRPr lang="nl-NL"/>
                        </a:p>
                      </a:txBody>
                      <a:tcPr>
                        <a:blipFill rotWithShape="1">
                          <a:blip r:embed="rId3"/>
                          <a:stretch>
                            <a:fillRect l="-218981" t="-208197" r="-121759" b="-12459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kW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  <a:tr h="370840">
                    <a:tc>
                      <a:txBody>
                        <a:bodyPr/>
                        <a:lstStyle/>
                        <a:p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Tijd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t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s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  <a:tc>
                      <a:txBody>
                        <a:bodyPr/>
                        <a:lstStyle/>
                        <a:p>
                          <a:pPr algn="ctr"/>
                          <a:r>
                            <a:rPr lang="nl-NL" dirty="0" smtClean="0">
                              <a:latin typeface="Tahoma" pitchFamily="34" charset="0"/>
                              <a:ea typeface="Tahoma" pitchFamily="34" charset="0"/>
                              <a:cs typeface="Tahoma" pitchFamily="34" charset="0"/>
                            </a:rPr>
                            <a:t>h</a:t>
                          </a:r>
                          <a:endParaRPr lang="nl-NL" dirty="0">
                            <a:latin typeface="Tahoma" pitchFamily="34" charset="0"/>
                            <a:ea typeface="Tahoma" pitchFamily="34" charset="0"/>
                            <a:cs typeface="Tahoma" pitchFamily="34" charset="0"/>
                          </a:endParaRPr>
                        </a:p>
                      </a:txBody>
                      <a:tcPr/>
                    </a:tc>
                  </a:tr>
                </a:tbl>
              </a:graphicData>
            </a:graphic>
          </p:graphicFrame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5"/>
              <p:cNvSpPr txBox="1">
                <a:spLocks noChangeArrowheads="1"/>
              </p:cNvSpPr>
              <p:nvPr/>
            </p:nvSpPr>
            <p:spPr bwMode="auto">
              <a:xfrm>
                <a:off x="594329" y="3789040"/>
                <a:ext cx="4409719" cy="156966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squar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cs typeface="Arial" charset="0"/>
                  </a:defRPr>
                </a:lvl9pPr>
              </a:lstStyle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𝐸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𝑃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 ×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nl-NL" sz="3200" b="0" dirty="0" smtClean="0">
                  <a:solidFill>
                    <a:schemeClr val="bg1"/>
                  </a:solidFill>
                  <a:latin typeface="Tahoma" pitchFamily="34" charset="0"/>
                  <a:ea typeface="Cambria Math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𝑃</m:t>
                      </m:r>
                      <m:r>
                        <a:rPr lang="nl-NL" sz="32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𝐸</m:t>
                      </m:r>
                      <m:r>
                        <a:rPr lang="nl-NL" sz="3200" i="1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:</m:t>
                      </m:r>
                      <m:r>
                        <a:rPr lang="nl-NL" sz="3200" i="1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𝑡</m:t>
                      </m:r>
                    </m:oMath>
                  </m:oMathPara>
                </a14:m>
                <a:endParaRPr lang="nl-NL" sz="3200" dirty="0">
                  <a:solidFill>
                    <a:schemeClr val="bg1"/>
                  </a:solidFill>
                  <a:latin typeface="Tahoma" pitchFamily="34" charset="0"/>
                  <a:ea typeface="Cambria Math"/>
                </a:endParaRPr>
              </a:p>
              <a:p>
                <a:pPr eaLnBrk="1" hangingPunct="1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𝑡</m:t>
                      </m:r>
                      <m:r>
                        <a:rPr lang="nl-NL" sz="3200" i="1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𝐸</m:t>
                      </m:r>
                      <m:r>
                        <a:rPr lang="nl-NL" sz="3200" i="1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</a:rPr>
                        <m:t>:</m:t>
                      </m:r>
                      <m:r>
                        <a:rPr lang="nl-NL" sz="3200" b="0" i="1" smtClean="0">
                          <a:solidFill>
                            <a:schemeClr val="bg1"/>
                          </a:solidFill>
                          <a:latin typeface="Cambria Math"/>
                          <a:ea typeface="Cambria Math"/>
                        </a:rPr>
                        <m:t>𝑃</m:t>
                      </m:r>
                    </m:oMath>
                  </m:oMathPara>
                </a14:m>
                <a:endParaRPr lang="nl-NL" sz="3200" dirty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endParaRPr>
              </a:p>
            </p:txBody>
          </p:sp>
        </mc:Choice>
        <mc:Fallback xmlns="">
          <p:sp>
            <p:nvSpPr>
              <p:cNvPr id="7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594329" y="3789040"/>
                <a:ext cx="4409719" cy="1569660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ep 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9" name="Rechthoek 8"/>
            <p:cNvSpPr/>
            <p:nvPr/>
          </p:nvSpPr>
          <p:spPr>
            <a:xfrm>
              <a:off x="0" y="19050"/>
              <a:ext cx="685800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10" name="Rechthoek 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Energie</a:t>
              </a:r>
              <a:endParaRPr lang="nl-NL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5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2" name="Tijdelijke aanduiding voor inhoud 2"/>
          <p:cNvSpPr>
            <a:spLocks noGrp="1"/>
          </p:cNvSpPr>
          <p:nvPr>
            <p:ph idx="1"/>
          </p:nvPr>
        </p:nvSpPr>
        <p:spPr>
          <a:xfrm>
            <a:off x="5436096" y="2852936"/>
            <a:ext cx="3528392" cy="3273227"/>
          </a:xfrm>
        </p:spPr>
        <p:txBody>
          <a:bodyPr/>
          <a:lstStyle/>
          <a:p>
            <a:pPr algn="ctr">
              <a:buNone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 Ws = 1 J</a:t>
            </a:r>
          </a:p>
          <a:p>
            <a:pPr algn="ctr">
              <a:buNone/>
            </a:pP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 algn="ctr">
              <a:buNone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3600Ws =</a:t>
            </a:r>
            <a:r>
              <a:rPr lang="nl-NL" dirty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1 Wh</a:t>
            </a:r>
          </a:p>
          <a:p>
            <a:pPr algn="ctr">
              <a:buNone/>
            </a:pP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3.600.000 = 1 kWh</a:t>
            </a:r>
          </a:p>
        </p:txBody>
      </p:sp>
    </p:spTree>
    <p:extLst>
      <p:ext uri="{BB962C8B-B14F-4D97-AF65-F5344CB8AC3E}">
        <p14:creationId xmlns:p14="http://schemas.microsoft.com/office/powerpoint/2010/main" val="109800385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ep 9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1" name="Rechthoek 10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2" name="Rechthoek 11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/>
                <a:t>Vermogen  (P)  </a:t>
              </a:r>
              <a:br>
                <a:rPr lang="nl-NL" sz="4000" dirty="0"/>
              </a:br>
              <a:r>
                <a:rPr lang="nl-NL" sz="4000" dirty="0"/>
                <a:t>in Watt (W)</a:t>
              </a:r>
            </a:p>
          </p:txBody>
        </p:sp>
        <p:pic>
          <p:nvPicPr>
            <p:cNvPr id="13" name="Afbeelding 12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01824" y="2322892"/>
            <a:ext cx="8442176" cy="4495800"/>
          </a:xfrm>
        </p:spPr>
        <p:txBody>
          <a:bodyPr/>
          <a:lstStyle/>
          <a:p>
            <a:pPr marL="0" lvl="8" indent="0" eaLnBrk="0" hangingPunct="0">
              <a:buNone/>
            </a:pPr>
            <a:r>
              <a:rPr lang="nl-NL" sz="2800" dirty="0">
                <a:solidFill>
                  <a:schemeClr val="bg1"/>
                </a:solidFill>
              </a:rPr>
              <a:t>Het </a:t>
            </a:r>
            <a:r>
              <a:rPr lang="nl-NL" sz="2800" u="sng" dirty="0">
                <a:solidFill>
                  <a:schemeClr val="bg1"/>
                </a:solidFill>
              </a:rPr>
              <a:t>elektrische vermogen</a:t>
            </a:r>
            <a:r>
              <a:rPr lang="nl-NL" sz="2800" dirty="0">
                <a:solidFill>
                  <a:schemeClr val="bg1"/>
                </a:solidFill>
              </a:rPr>
              <a:t> van </a:t>
            </a:r>
            <a:r>
              <a:rPr lang="nl-NL" sz="2800" dirty="0" smtClean="0">
                <a:solidFill>
                  <a:schemeClr val="bg1"/>
                </a:solidFill>
              </a:rPr>
              <a:t>een apparaat geeft </a:t>
            </a:r>
            <a:r>
              <a:rPr lang="nl-NL" sz="2800" dirty="0">
                <a:solidFill>
                  <a:schemeClr val="bg1"/>
                </a:solidFill>
              </a:rPr>
              <a:t>aan </a:t>
            </a:r>
            <a:r>
              <a:rPr lang="nl-NL" sz="2800" u="sng" dirty="0">
                <a:solidFill>
                  <a:schemeClr val="bg1"/>
                </a:solidFill>
              </a:rPr>
              <a:t>in welk tempo</a:t>
            </a:r>
            <a:r>
              <a:rPr lang="nl-NL" sz="2800" dirty="0">
                <a:solidFill>
                  <a:schemeClr val="bg1"/>
                </a:solidFill>
              </a:rPr>
              <a:t> </a:t>
            </a:r>
            <a:r>
              <a:rPr lang="nl-NL" sz="2800" dirty="0" smtClean="0">
                <a:solidFill>
                  <a:schemeClr val="bg1"/>
                </a:solidFill>
              </a:rPr>
              <a:t>het apparaat elektrische </a:t>
            </a:r>
            <a:r>
              <a:rPr lang="nl-NL" sz="2800" dirty="0">
                <a:solidFill>
                  <a:schemeClr val="bg1"/>
                </a:solidFill>
              </a:rPr>
              <a:t>energie </a:t>
            </a:r>
            <a:r>
              <a:rPr lang="nl-NL" sz="2800" dirty="0" smtClean="0">
                <a:solidFill>
                  <a:schemeClr val="bg1"/>
                </a:solidFill>
              </a:rPr>
              <a:t>gaat verbruiken; </a:t>
            </a:r>
            <a:endParaRPr lang="nl-NL" sz="2800" dirty="0">
              <a:solidFill>
                <a:schemeClr val="bg1"/>
              </a:solidFill>
            </a:endParaRPr>
          </a:p>
          <a:p>
            <a:pPr>
              <a:buNone/>
            </a:pPr>
            <a:endParaRPr lang="nl-NL" dirty="0" smtClean="0">
              <a:solidFill>
                <a:schemeClr val="bg1"/>
              </a:solidFill>
            </a:endParaRPr>
          </a:p>
          <a:p>
            <a:pPr marL="3543300" lvl="8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Bij vermogen staat het apparaat niet aan.</a:t>
            </a:r>
          </a:p>
          <a:p>
            <a:pPr marL="3543300" lvl="8" indent="0">
              <a:buNone/>
            </a:pPr>
            <a:endParaRPr lang="nl-NL" dirty="0">
              <a:solidFill>
                <a:schemeClr val="bg1"/>
              </a:solidFill>
            </a:endParaRPr>
          </a:p>
          <a:p>
            <a:pPr marL="3543300" lvl="8" indent="0">
              <a:buNone/>
            </a:pPr>
            <a:r>
              <a:rPr lang="nl-NL" dirty="0" smtClean="0">
                <a:solidFill>
                  <a:schemeClr val="bg1"/>
                </a:solidFill>
              </a:rPr>
              <a:t>Het verbruikt dus geen energie</a:t>
            </a:r>
            <a:endParaRPr lang="nl-NL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nl-NL" dirty="0" smtClean="0">
              <a:solidFill>
                <a:schemeClr val="bg1"/>
              </a:solidFill>
            </a:endParaRPr>
          </a:p>
        </p:txBody>
      </p:sp>
      <p:pic>
        <p:nvPicPr>
          <p:cNvPr id="286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3645024"/>
            <a:ext cx="3150096" cy="147267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54750" y="790692"/>
            <a:ext cx="2725762" cy="15322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24" y="1200151"/>
            <a:ext cx="1125116" cy="1125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257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ep 1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15" name="Rechthoek 1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6" name="Rechthoek 1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/>
                <a:t>Een apparaat heeft een </a:t>
              </a:r>
              <a:r>
                <a:rPr lang="nl-NL" sz="4000" dirty="0" smtClean="0"/>
                <a:t/>
              </a:r>
              <a:br>
                <a:rPr lang="nl-NL" sz="4000" dirty="0" smtClean="0"/>
              </a:br>
              <a:r>
                <a:rPr lang="nl-NL" sz="4000" dirty="0" smtClean="0"/>
                <a:t>Vermogen  </a:t>
              </a:r>
              <a:r>
                <a:rPr lang="nl-NL" sz="4000" dirty="0"/>
                <a:t>(P) </a:t>
              </a:r>
              <a:r>
                <a:rPr lang="nl-NL" sz="4000" dirty="0" smtClean="0"/>
                <a:t>in </a:t>
              </a:r>
              <a:r>
                <a:rPr lang="nl-NL" sz="4000" dirty="0"/>
                <a:t>Watt (W)</a:t>
              </a:r>
            </a:p>
          </p:txBody>
        </p:sp>
        <p:pic>
          <p:nvPicPr>
            <p:cNvPr id="17" name="Afbeelding 1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pic>
        <p:nvPicPr>
          <p:cNvPr id="286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824" y="1200894"/>
            <a:ext cx="1125116" cy="112511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tel 1"/>
          <p:cNvSpPr txBox="1">
            <a:spLocks/>
          </p:cNvSpPr>
          <p:nvPr/>
        </p:nvSpPr>
        <p:spPr bwMode="auto">
          <a:xfrm>
            <a:off x="1979712" y="1207311"/>
            <a:ext cx="6984776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nl-NL" sz="3600" dirty="0" smtClean="0">
                <a:solidFill>
                  <a:srgbClr val="E3E3FF"/>
                </a:solidFill>
              </a:rPr>
              <a:t>Een apparaat staat een bepaalde tijd aan (</a:t>
            </a:r>
            <a:r>
              <a:rPr lang="nl-NL" sz="3600" dirty="0" smtClean="0">
                <a:solidFill>
                  <a:srgbClr val="FFFF00"/>
                </a:solidFill>
              </a:rPr>
              <a:t>t</a:t>
            </a:r>
            <a:r>
              <a:rPr lang="nl-NL" sz="3600" dirty="0" smtClean="0">
                <a:solidFill>
                  <a:srgbClr val="E3E3FF"/>
                </a:solidFill>
              </a:rPr>
              <a:t> in </a:t>
            </a:r>
            <a:r>
              <a:rPr lang="nl-NL" sz="3600" dirty="0" smtClean="0">
                <a:solidFill>
                  <a:srgbClr val="FFFF00"/>
                </a:solidFill>
              </a:rPr>
              <a:t>h</a:t>
            </a:r>
            <a:r>
              <a:rPr lang="nl-NL" sz="3600" dirty="0" smtClean="0">
                <a:solidFill>
                  <a:srgbClr val="E3E3FF"/>
                </a:solidFill>
              </a:rPr>
              <a:t> of </a:t>
            </a:r>
            <a:r>
              <a:rPr lang="nl-NL" sz="3600" dirty="0" smtClean="0">
                <a:solidFill>
                  <a:srgbClr val="FFFF00"/>
                </a:solidFill>
              </a:rPr>
              <a:t>t</a:t>
            </a:r>
            <a:r>
              <a:rPr lang="nl-NL" sz="3600" dirty="0" smtClean="0">
                <a:solidFill>
                  <a:srgbClr val="E3E3FF"/>
                </a:solidFill>
              </a:rPr>
              <a:t> in </a:t>
            </a:r>
            <a:r>
              <a:rPr lang="nl-NL" sz="3600" dirty="0" smtClean="0">
                <a:solidFill>
                  <a:srgbClr val="FFFF00"/>
                </a:solidFill>
              </a:rPr>
              <a:t>s</a:t>
            </a:r>
            <a:r>
              <a:rPr lang="nl-NL" sz="3600" dirty="0" smtClean="0">
                <a:solidFill>
                  <a:srgbClr val="E3E3FF"/>
                </a:solidFill>
              </a:rPr>
              <a:t>)</a:t>
            </a:r>
            <a:endParaRPr lang="nl-NL" sz="3600" dirty="0">
              <a:solidFill>
                <a:srgbClr val="E3E3FF"/>
              </a:solidFill>
            </a:endParaRPr>
          </a:p>
        </p:txBody>
      </p:sp>
      <p:sp>
        <p:nvSpPr>
          <p:cNvPr id="13" name="Titel 1"/>
          <p:cNvSpPr txBox="1">
            <a:spLocks/>
          </p:cNvSpPr>
          <p:nvPr/>
        </p:nvSpPr>
        <p:spPr bwMode="auto">
          <a:xfrm>
            <a:off x="1115616" y="3244602"/>
            <a:ext cx="8000652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r>
              <a:rPr lang="nl-NL" sz="3600" dirty="0" smtClean="0">
                <a:solidFill>
                  <a:srgbClr val="FFFF00"/>
                </a:solidFill>
              </a:rPr>
              <a:t>Vermogen</a:t>
            </a:r>
            <a:r>
              <a:rPr lang="nl-NL" sz="3600" dirty="0" smtClean="0">
                <a:solidFill>
                  <a:srgbClr val="E3E3FF"/>
                </a:solidFill>
              </a:rPr>
              <a:t> is de hoeveelheid energie die nodig is om het apparaat één seconde te laten werken.</a:t>
            </a:r>
          </a:p>
        </p:txBody>
      </p:sp>
      <p:sp>
        <p:nvSpPr>
          <p:cNvPr id="10" name="AutoShape 4" descr="data:image/jpeg;base64,/9j/4AAQSkZJRgABAQAAAQABAAD/2wCEAAkGBhAPDxAUDxQUFRQREREXDxAQFhYOFg8WFRYVFBQQFBQXJyYeFxkjGRcVKy8gIycqLC0sFh4xNTAtNSc3ODUBCQoKDQwOGA8PGjUkHiUsNTU2MDU1LSwtKTAsLDUvLCosNDU0LzUsLCktLywsLCwsLCwpLCwpLCwsLiksLCw0LP/AABEIAIkAjwMBIgACEQEDEQH/xAAcAAEAAgIDAQAAAAAAAAAAAAAABQYEBwIDCAH/xABHEAABAwICBAgKBgkEAwAAAAABAAIDBBESIQUVMVMGE0FRk5TR0gcUIjJUVZGSoeIzQmFxgdMXI1JicnOxssMkNIPhQ0Sz/8QAGwEBAAMBAQEBAAAAAAAAAAAAAAMEBQIGAQf/xAA2EQABAwEEBwUHBAMAAAAAAAABAAIDBBESUaEFExQVITFTQVKR0eEWIlRhgbHwBkNxwSMyYv/aAAwDAQACEQMRAD8AvnhC4SVFF4t4u5reM43FiaH3w8Xbbs84qnfpJ0jvGdG1Tvhe20f3T/4lrtUZpHB9gK81XVEzJy1riB6Kz/pJ0jvGdG1dLOHlY17pAYQ9ws54hjDnDkBda5/FV5FHrX4qltdR3yrP+knSO8Z0bU/STpHeM6NqrCL5rX4ptdR3yrQPCNpM4sJD8DHyPwRNdgYwXfI7maB/ULI0f4TKtsrTOWyR38tjWhhI52kco5jkdigNGVDabip3OLS6rjwkRvlcYKRzHVPFll7Oe6VjLOA+iyOaw6qkbDJLE0gtieWxuaS4Oi86FzT9YGMs8rl28qmcXtaHArRkdPHCyQPNvb9eS3vofTENXGJIHYm3IPIWkbWuG0HZ7QpALWXgz0HUiTxgOwQnItIv4yBfYDsAOx332yJWzQrTHFzbStimldLGHOFhX1ERdqyiIiIiIiIiIiIqH4SqWCQ03HyvjsJsOCLj8X0V7+ULWy9v2KlHRVF6TL1Y99W/wo+dSfwz/wBYVRlA9oJ4hYFYGa42tBWTqqi9Jl6se+mqqL0mXqx76xkXFxuCq2R90Z+aydVUXpMvVj301VReky9WPfWMiXG4Jdj7oz813t0LQAkiokBO0iksT95x5rO0DRaLppQ+R0kjWm4iFOIml3I5wBOK1tn3KKWPU38sixwR3DXy+LMzliZcuxxAmznWBePO2ZLoNFvJTwgPeAAM+xbe0bw4opZGRMLmk5MxsLG3ywtvsF+T2KxtctCviDJJGA3DeLvdxlF3xRyPwPdm+PE52B1zdpGZV44EcLZcbaeUPkDvonjy3R84eeVn7x2fbcASg9hWlHVEPMcnPFbERcWrku1oIiIiIiIiIiIiKh+EmilldTcVHI/CJsXFsdJhvxNr4QbXsfYqZqap3E/Qy91X7hrfjacXNuLnNg5zbkOgAJsRfafaVAcUOd3vv7VE7msGrLNabVAamqdxP0MvdTU1TuJ+hl7qn+LHO7339qcWOd3vv7Vyq/uKA1NU7ifoZe6mpqncT9DL3VP8WOd3vv7U4sc7vff2onuKA1NU7ifoZe6uqXQNUTlBLYtsQ6Cp/bY8Oa6JzHNILee2exWTixzu99/anFjnd77+1fV2yRrDaFD0XByrnlY3iTH5Ecbf1MtPFFHG0MaPLJOQzNyXOLj+GzuD3BmGhYQy7nu8+V1ru5mi3mt5h7bnNUOolDA4jES2N8jhxjxhjjGKSVzrmzBlnYkktABJXzQ+lZS9zmNliMZaGukdI5ktxdzQ2TC5zRkDcDM5G4uPoParcUgZ/lc3n2raoXIKI0Lp5lQCCMEjRd0ZN7j9tp+s3Z9ouLgXF5YKVazXBwtC+oiIukRERERERFTuGf01P/KqP7qdQStfCOCOSSFronvdgmLSyU0+FodCHA4TnclnsKjNUR+jy9bf2rOnrqaF5ZI8A/NZU9HJLIXN/tQ6KY1Qz0eXrb+1NUM9Hl62/tUG9KLqhRbvmw+6h0Uxqhno8vW39qaoZ6PL1t/am9KLqhN3zYfdQ6KY1Qz0eXrb+1NUM9Hl62/tTelF1Qm75vy1VmuiBddxLWuiLQ9rHz4Htmp6iMuZGC7CTBYkDLFdctG6SE4Jw4bBpu17J2EHFkJY7sc4W8oNJtcXNzZWTVEfo8vW39q+igiYQ51O42I+lqnPabbAWvyIvyFdb1ojwEoU5pJXMDHDl28V80FoB8r45ZLtja5r2WJY+Ug3bcDzWcv7wtyFXVuxQUOn3OFzF5AvidHI2a2VycLRd33DPmBU1BM17Q5pBBFwQQQfuIV2nqIZrdU62xXYYRE26F2IiKypkRERERERFB6V/wB3B/IqP76Zcl16cc5s8Lw0uAimabOjYQXOhI+kc2+TTsWLrF26f0lN+YvzzT1DUzVjnxsJFg+ynhka1thWciwdZO3T+kpvzE1k7dP6Sm/MWHuqt6ZU2uZis5Fg6ydun9JTfmJrJ26f0lN+Ym6q3plNczFZyLB1k7dP6Sm/MTWTt0/pKb8xN1VvTKa5mKzlFaeha91G17WuaayO7XgPaf1cpzacj/0u/WTt0/pKb8xYmkXGYM8maN0cgex8b6Mua4BzdkjnNIs47Qruj6GqgqY5XxmwFcvlYQRaq9wNxMFNdxJe4NkcWsYXg0FPU2dga0OLZHyWcRisSCSrcyUwytENiZXtxw7A4YgHzgDzXNFyTsNgDnZRmidHiENbG0gtaWxvqJKdrIm8rWRwHCy+V8DBit5RKs2joooxZr2ue/N7rgukNuYHIDkHIB+K9VHTTVFcKkWsaBZgXfTD+VXLhdu/gUiFyXAFc16hcIiIiIiIiKrcJ4muqKfE1p/U1HnAO+vT86jvFIt2z3G9ileEYvUQfyaj++nWDgPMV+e6dc/bHAW8h9lqUbWGPiO1dHice7Z7jexPE492z3G9i78B5j7EwHmPsWJfkxKuXI8BkujxOPds9xvYnice7Z7jexd+A8x9iYDzH2JfkxKXI8BkujxOPds9xvYnice7Z7jexd+A8x9iYDzH2JfkxKXI8BkujxOPds9xvYnicf7DPcb2LvwHmPsTAeYpfkxKXI8BksCvjaxn6uOIudJAxuNoDbyzRwguIF7DHf8ABR+iK4zTSMMUbRFe8kYEL2vDyxtmhxeAcMhDiG+ZzlSmko34AWMc8smpX4G4Q5wiqIZXBuIht8LHbSFG6GilifKZYSxjuMc6okwNe88a5zGPwySXs2R/Na2XnLagubE9/wC5e4cePZyFqqva3WAWcLFb9HadIIbUOFyQGS2wB18gx42Nd9oyPMDkp9puqxo/QXHi9Q0iPkicCwyZ3vINob+4dv1hyKztC9lo11SYAajnn9fmsyS5fNzkuSIi0VwiIiIqZw8rDE6nHFwvxNmN5o+Ow2MWTcxa98/uCq2tzuKPq/zKw+Ef6Sl/gqP6wqoLy2kp5GVBDT+WL0mi9H088F+RtptOKztbncUfV/mTW53FH1f5lgos7a5ccgtPdFH3cys7W53FH1f5k1udxR9X+ZYKJtcuOQTdFH3cys7W53FH1f5k1udxR9X+ZYKJtcuOQTdFH3cys7W53FH1f5k1udxR9X+ZYKJtcuOQTdFH3cys7W53FH1f5l9HCF0R4wR0jCzysYgw4LXOK+LJYCxNLj/TVH8mb/5uUkdTK54FvMqOTRVG1hdc5DEq003hGqMbcXFOH7AjfEXgbQ1xJF7fYdivmidMQ1LC+J17ZOBGFzDts4HZly7DyXWpdKRX0jWOzwieYB0hDntdiAOCwyZa+391SXB5lUZv9Jk/D5Rd5mG9wJNvk3HNfM2tmRtMrHxVGpJvDNY0tCx1Nr2+6cONh8VtcFfVxZsXJbixURERFT+HNHFI6nMtTFBhEobx3/kuYycOY2YR7yrGraT1jSew95d3hoP+z/5/8S1jdYtW2Eym+y0/Veu0NouapphIyYtFp4WW/wBhbI1bSesaT495NW0nrGk+PeWt7pdVblP08ytncVR8SfD1WyNW0nrGk+PeTVtJ6xpPj3lre6XS5T9PMpuKo+JPh6rZGraT1jSfHvJq2k9Y0nx7y1vdLpcp+nmU3FUfEnw9VsjVtJ6xpPj3k1bSesaT495a3ul0uU/TzKbiqPiT4eq2Rq2k9Y0nx7y4yaJo3Ah2kKMggggi4IIsQQXLXN0ulynH7eZXw6CqDzqT4eq2NBoeiYABX0gbe5DAG7T5RHlWv96uOidNaLha2OCeAYi0Wa9uKR2TbuP1nHLNaILrZ8yzdK0kcWFjBI94popZpcw2N0jBMLRgOHFtZJGCXEXOPZkrtMWtJcxoGax9I6J1RYySYuJ5CwWCzt5ixej2HJfbrUPArwkup7Q1rnvjuOLl898WwYXcrmW/Ecl9g25G8OAI2EZFaUUrZG2hebrKOWkk1co4/cYhdiIilVVau8NP/pf8/wDiWsbr0ZXfV/h7Fgt5VnTwB8hNq26H9Rv0fFqWxg8TxtWgbpdegEUexjFXvbSXojxPkvP90uvQCJsYxT20l6I8T5Lz/dLr0AibGMU9tJeiPE+S8/3S69AImxjFPbSXojxPkvP90uvQCJsYxT20l6I8T5Lz9ks2Ws41wcGO48wGBpY+7JGup/FG3iwl2IM5GuALsOWWe8n7FzpvOH8Tf6hSxwGP/Vyz6z9SCsLRJCOH/R8uXBVrgT4OGwGOoqximF3MhNi2E5FpJ+s8Z/YCecXWwAupmxq7wrzI2sFgWdUVEtQ/WSm0nL5BfURF0q6//9k="/>
          <p:cNvSpPr>
            <a:spLocks noChangeAspect="1" noChangeArrowheads="1"/>
          </p:cNvSpPr>
          <p:nvPr/>
        </p:nvSpPr>
        <p:spPr bwMode="auto">
          <a:xfrm>
            <a:off x="215900" y="-471488"/>
            <a:ext cx="1362075" cy="1304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nl-NL">
              <a:solidFill>
                <a:srgbClr val="FFFFFF"/>
              </a:solidFill>
            </a:endParaRPr>
          </a:p>
        </p:txBody>
      </p:sp>
      <p:pic>
        <p:nvPicPr>
          <p:cNvPr id="1030" name="Picture 6" descr="http://modules.woonborg.nl/site/upload/gfx/nieuws/energieverbruik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559" r="100000">
                        <a14:foregroundMark x1="5587" y1="50581" x2="62011" y2="50581"/>
                        <a14:foregroundMark x1="5028" y1="7558" x2="71508" y2="91279"/>
                        <a14:foregroundMark x1="6145" y1="93605" x2="78771" y2="93023"/>
                        <a14:foregroundMark x1="6704" y1="80814" x2="72626" y2="76744"/>
                        <a14:foregroundMark x1="57542" y1="67442" x2="63128" y2="64535"/>
                        <a14:foregroundMark x1="76536" y1="89535" x2="78771" y2="95930"/>
                        <a14:foregroundMark x1="36872" y1="6395" x2="75978" y2="9302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" y="2996952"/>
            <a:ext cx="1704975" cy="1638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3988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4" name="Groep 33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35" name="Rechthoek 34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36" name="Rechthoek 35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000" dirty="0" smtClean="0"/>
                <a:t>Soorten energie</a:t>
              </a:r>
              <a:endParaRPr lang="nl-NL" sz="4000" dirty="0"/>
            </a:p>
          </p:txBody>
        </p:sp>
        <p:pic>
          <p:nvPicPr>
            <p:cNvPr id="44" name="Afbeelding 4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cxnSp>
        <p:nvCxnSpPr>
          <p:cNvPr id="8" name="Rechte verbindingslijn 7"/>
          <p:cNvCxnSpPr>
            <a:stCxn id="16" idx="6"/>
            <a:endCxn id="14" idx="2"/>
          </p:cNvCxnSpPr>
          <p:nvPr/>
        </p:nvCxnSpPr>
        <p:spPr>
          <a:xfrm flipV="1">
            <a:off x="4269443" y="3078912"/>
            <a:ext cx="576859" cy="114555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Rechte verbindingslijn 8"/>
          <p:cNvCxnSpPr>
            <a:stCxn id="19" idx="7"/>
            <a:endCxn id="14" idx="3"/>
          </p:cNvCxnSpPr>
          <p:nvPr/>
        </p:nvCxnSpPr>
        <p:spPr>
          <a:xfrm flipV="1">
            <a:off x="4072925" y="3231664"/>
            <a:ext cx="929324" cy="475372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Rechte verbindingslijn 9"/>
          <p:cNvCxnSpPr>
            <a:stCxn id="18" idx="0"/>
            <a:endCxn id="14" idx="4"/>
          </p:cNvCxnSpPr>
          <p:nvPr/>
        </p:nvCxnSpPr>
        <p:spPr>
          <a:xfrm flipV="1">
            <a:off x="5378738" y="3294936"/>
            <a:ext cx="0" cy="61197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Rechte verbindingslijn 10"/>
          <p:cNvCxnSpPr>
            <a:stCxn id="15" idx="5"/>
            <a:endCxn id="14" idx="1"/>
          </p:cNvCxnSpPr>
          <p:nvPr/>
        </p:nvCxnSpPr>
        <p:spPr>
          <a:xfrm>
            <a:off x="4074136" y="2610248"/>
            <a:ext cx="928113" cy="315912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Rechte verbindingslijn 11"/>
          <p:cNvCxnSpPr>
            <a:stCxn id="17" idx="4"/>
            <a:endCxn id="14" idx="0"/>
          </p:cNvCxnSpPr>
          <p:nvPr/>
        </p:nvCxnSpPr>
        <p:spPr>
          <a:xfrm>
            <a:off x="5378738" y="2280687"/>
            <a:ext cx="0" cy="582201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Rechte verbindingslijn 12"/>
          <p:cNvCxnSpPr>
            <a:stCxn id="14" idx="6"/>
            <a:endCxn id="20" idx="2"/>
          </p:cNvCxnSpPr>
          <p:nvPr/>
        </p:nvCxnSpPr>
        <p:spPr>
          <a:xfrm>
            <a:off x="5911174" y="3078912"/>
            <a:ext cx="792248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al 13"/>
          <p:cNvSpPr/>
          <p:nvPr/>
        </p:nvSpPr>
        <p:spPr>
          <a:xfrm>
            <a:off x="4846302" y="2862888"/>
            <a:ext cx="1064872" cy="432048"/>
          </a:xfrm>
          <a:prstGeom prst="ellipse">
            <a:avLst/>
          </a:prstGeo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soorten</a:t>
            </a:r>
          </a:p>
        </p:txBody>
      </p:sp>
      <p:sp>
        <p:nvSpPr>
          <p:cNvPr id="15" name="Ovaal 14"/>
          <p:cNvSpPr/>
          <p:nvPr/>
        </p:nvSpPr>
        <p:spPr>
          <a:xfrm>
            <a:off x="2845019" y="2092976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beweging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6" name="Ovaal 15"/>
          <p:cNvSpPr/>
          <p:nvPr/>
        </p:nvSpPr>
        <p:spPr>
          <a:xfrm>
            <a:off x="2829443" y="2890456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licht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7" name="Ovaal 16"/>
          <p:cNvSpPr/>
          <p:nvPr/>
        </p:nvSpPr>
        <p:spPr>
          <a:xfrm>
            <a:off x="4658738" y="1674665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warmte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8" name="Ovaal 17"/>
          <p:cNvSpPr/>
          <p:nvPr/>
        </p:nvSpPr>
        <p:spPr>
          <a:xfrm>
            <a:off x="4658738" y="3906913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elektriciteit</a:t>
            </a:r>
          </a:p>
        </p:txBody>
      </p:sp>
      <p:sp>
        <p:nvSpPr>
          <p:cNvPr id="19" name="Ovaal 18"/>
          <p:cNvSpPr/>
          <p:nvPr/>
        </p:nvSpPr>
        <p:spPr>
          <a:xfrm>
            <a:off x="2843808" y="3618286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chemische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energie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0" name="Ovaal 19">
            <a:hlinkClick r:id="" action="ppaction://noaction"/>
          </p:cNvPr>
          <p:cNvSpPr/>
          <p:nvPr/>
        </p:nvSpPr>
        <p:spPr>
          <a:xfrm>
            <a:off x="6703422" y="2544164"/>
            <a:ext cx="1692368" cy="106949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2000" b="1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Wat een machine of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levend wezen nodig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heeft om iets te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kunnen doen.</a:t>
            </a:r>
            <a:endParaRPr lang="nl-NL" i="1" dirty="0">
              <a:solidFill>
                <a:srgbClr val="4F81BD">
                  <a:lumMod val="60000"/>
                  <a:lumOff val="40000"/>
                </a:srgb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21" name="Ovaal 20"/>
          <p:cNvSpPr/>
          <p:nvPr/>
        </p:nvSpPr>
        <p:spPr>
          <a:xfrm>
            <a:off x="6307298" y="552495"/>
            <a:ext cx="2484616" cy="1180424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wet van behoud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van energie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Energie ontstaat niet uit het  </a:t>
            </a: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niets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800" i="1" dirty="0" smtClean="0">
                <a:solidFill>
                  <a:srgbClr val="4F81BD">
                    <a:lumMod val="60000"/>
                    <a:lumOff val="4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 verdwijnt niet in het  niets</a:t>
            </a:r>
          </a:p>
        </p:txBody>
      </p:sp>
      <p:sp>
        <p:nvSpPr>
          <p:cNvPr id="28" name="Ruit 27"/>
          <p:cNvSpPr/>
          <p:nvPr/>
        </p:nvSpPr>
        <p:spPr>
          <a:xfrm>
            <a:off x="0" y="471291"/>
            <a:ext cx="2505915" cy="711925"/>
          </a:xfrm>
          <a:prstGeom prst="diamond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Q in J of Cal</a:t>
            </a:r>
          </a:p>
        </p:txBody>
      </p:sp>
      <p:cxnSp>
        <p:nvCxnSpPr>
          <p:cNvPr id="37" name="Rechte verbindingslijn 36"/>
          <p:cNvCxnSpPr>
            <a:stCxn id="21" idx="4"/>
            <a:endCxn id="20" idx="0"/>
          </p:cNvCxnSpPr>
          <p:nvPr/>
        </p:nvCxnSpPr>
        <p:spPr>
          <a:xfrm>
            <a:off x="7549606" y="1732919"/>
            <a:ext cx="0" cy="811245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kstvak 37"/>
          <p:cNvSpPr txBox="1">
            <a:spLocks/>
          </p:cNvSpPr>
          <p:nvPr/>
        </p:nvSpPr>
        <p:spPr>
          <a:xfrm>
            <a:off x="6271374" y="3792855"/>
            <a:ext cx="128013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komt van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een</a:t>
            </a:r>
          </a:p>
        </p:txBody>
      </p:sp>
      <p:cxnSp>
        <p:nvCxnSpPr>
          <p:cNvPr id="39" name="Rechte verbindingslijn 38"/>
          <p:cNvCxnSpPr>
            <a:stCxn id="40" idx="0"/>
            <a:endCxn id="20" idx="4"/>
          </p:cNvCxnSpPr>
          <p:nvPr/>
        </p:nvCxnSpPr>
        <p:spPr>
          <a:xfrm flipV="1">
            <a:off x="7549606" y="3613660"/>
            <a:ext cx="0" cy="1137647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Ovaal 39">
            <a:hlinkClick r:id="" action="ppaction://noaction"/>
          </p:cNvPr>
          <p:cNvSpPr/>
          <p:nvPr/>
        </p:nvSpPr>
        <p:spPr>
          <a:xfrm>
            <a:off x="6829606" y="4751307"/>
            <a:ext cx="1440000" cy="606022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energie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i="1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bron</a:t>
            </a:r>
            <a:endParaRPr lang="nl-NL" i="1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1" name="Ovaal 40"/>
          <p:cNvSpPr/>
          <p:nvPr/>
        </p:nvSpPr>
        <p:spPr>
          <a:xfrm>
            <a:off x="6703421" y="1658612"/>
            <a:ext cx="208019" cy="18131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1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ebdings"/>
              </a:rPr>
              <a:t></a:t>
            </a:r>
            <a:endParaRPr lang="nl-NL" sz="10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2" name="Ovaal 41"/>
          <p:cNvSpPr/>
          <p:nvPr/>
        </p:nvSpPr>
        <p:spPr>
          <a:xfrm>
            <a:off x="8844611" y="2171379"/>
            <a:ext cx="208019" cy="181316"/>
          </a:xfrm>
          <a:prstGeom prst="ellipse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sz="1000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  <a:sym typeface="Webdings"/>
              </a:rPr>
              <a:t></a:t>
            </a:r>
            <a:endParaRPr lang="nl-NL" sz="1000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3" name="Tekstvak 42">
            <a:hlinkClick r:id="" action="ppaction://noaction"/>
          </p:cNvPr>
          <p:cNvSpPr txBox="1">
            <a:spLocks/>
          </p:cNvSpPr>
          <p:nvPr/>
        </p:nvSpPr>
        <p:spPr>
          <a:xfrm>
            <a:off x="7518386" y="1839928"/>
            <a:ext cx="16065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kan van soort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</a:pPr>
            <a:r>
              <a:rPr lang="nl-NL" sz="1600" i="1" dirty="0" smtClean="0">
                <a:solidFill>
                  <a:srgbClr val="4F81BD">
                    <a:lumMod val="20000"/>
                    <a:lumOff val="80000"/>
                  </a:srgb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veranderen</a:t>
            </a:r>
          </a:p>
        </p:txBody>
      </p:sp>
      <p:cxnSp>
        <p:nvCxnSpPr>
          <p:cNvPr id="49" name="Rechte verbindingslijn 48"/>
          <p:cNvCxnSpPr/>
          <p:nvPr/>
        </p:nvCxnSpPr>
        <p:spPr>
          <a:xfrm flipV="1">
            <a:off x="2505915" y="4242244"/>
            <a:ext cx="2152823" cy="812074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Rechte verbindingslijn 54"/>
          <p:cNvCxnSpPr/>
          <p:nvPr/>
        </p:nvCxnSpPr>
        <p:spPr>
          <a:xfrm>
            <a:off x="2339752" y="827253"/>
            <a:ext cx="2363125" cy="1077735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Ruit 66"/>
          <p:cNvSpPr/>
          <p:nvPr/>
        </p:nvSpPr>
        <p:spPr>
          <a:xfrm>
            <a:off x="39695" y="4698355"/>
            <a:ext cx="2505915" cy="711925"/>
          </a:xfrm>
          <a:prstGeom prst="diamond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E in </a:t>
            </a:r>
            <a:r>
              <a:rPr lang="nl-NL" dirty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kWh of </a:t>
            </a:r>
            <a:r>
              <a:rPr lang="nl-NL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Ws</a:t>
            </a:r>
            <a:endParaRPr lang="nl-NL" dirty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68" name="Ruit 67"/>
          <p:cNvSpPr/>
          <p:nvPr/>
        </p:nvSpPr>
        <p:spPr>
          <a:xfrm>
            <a:off x="-2425" y="2028142"/>
            <a:ext cx="2505915" cy="711925"/>
          </a:xfrm>
          <a:prstGeom prst="diamond">
            <a:avLst/>
          </a:prstGeom>
          <a:solidFill>
            <a:schemeClr val="accent1">
              <a:lumMod val="50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lIns="0" rIns="0" rtlCol="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</a:pPr>
            <a:r>
              <a:rPr lang="nl-NL" dirty="0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W in </a:t>
            </a:r>
            <a:r>
              <a:rPr lang="nl-NL" dirty="0" err="1" smtClean="0">
                <a:solidFill>
                  <a:prstClr val="white"/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Nm</a:t>
            </a:r>
            <a:endParaRPr lang="nl-NL" dirty="0" smtClean="0">
              <a:solidFill>
                <a:prstClr val="white"/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70" name="Rechte verbindingslijn 69"/>
          <p:cNvCxnSpPr/>
          <p:nvPr/>
        </p:nvCxnSpPr>
        <p:spPr>
          <a:xfrm>
            <a:off x="2339752" y="2385145"/>
            <a:ext cx="513220" cy="0"/>
          </a:xfrm>
          <a:prstGeom prst="line">
            <a:avLst/>
          </a:prstGeom>
          <a:ln>
            <a:solidFill>
              <a:schemeClr val="accent1">
                <a:lumMod val="20000"/>
                <a:lumOff val="80000"/>
              </a:schemeClr>
            </a:solidFill>
            <a:head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Tijdelijke aanduiding voor inhoud 2"/>
          <p:cNvSpPr>
            <a:spLocks noGrp="1"/>
          </p:cNvSpPr>
          <p:nvPr>
            <p:ph idx="1"/>
          </p:nvPr>
        </p:nvSpPr>
        <p:spPr>
          <a:xfrm>
            <a:off x="4349701" y="4957674"/>
            <a:ext cx="2864736" cy="1747374"/>
          </a:xfrm>
        </p:spPr>
        <p:txBody>
          <a:bodyPr>
            <a:noAutofit/>
          </a:bodyPr>
          <a:lstStyle/>
          <a:p>
            <a:pPr>
              <a:buNone/>
              <a:tabLst>
                <a:tab pos="1885950" algn="l"/>
              </a:tabLst>
            </a:pPr>
            <a:r>
              <a:rPr lang="nl-NL" sz="2000" dirty="0" smtClean="0">
                <a:solidFill>
                  <a:srgbClr val="FFFF00"/>
                </a:solidFill>
              </a:rPr>
              <a:t>1 Cal = </a:t>
            </a:r>
            <a:r>
              <a:rPr lang="nl-NL" sz="2000" dirty="0">
                <a:solidFill>
                  <a:srgbClr val="FFFF00"/>
                </a:solidFill>
              </a:rPr>
              <a:t>4,1858 </a:t>
            </a:r>
            <a:r>
              <a:rPr lang="nl-NL" sz="2000" dirty="0" smtClean="0">
                <a:solidFill>
                  <a:srgbClr val="FFFF00"/>
                </a:solidFill>
              </a:rPr>
              <a:t>J</a:t>
            </a:r>
          </a:p>
          <a:p>
            <a:pPr>
              <a:buNone/>
              <a:tabLst>
                <a:tab pos="1885950" algn="l"/>
              </a:tabLst>
            </a:pPr>
            <a:r>
              <a:rPr lang="nl-NL" sz="2000" dirty="0" smtClean="0">
                <a:solidFill>
                  <a:srgbClr val="FFFF00"/>
                </a:solidFill>
              </a:rPr>
              <a:t>1 </a:t>
            </a:r>
            <a:r>
              <a:rPr lang="nl-NL" sz="2000" dirty="0" err="1" smtClean="0">
                <a:solidFill>
                  <a:srgbClr val="FFFF00"/>
                </a:solidFill>
              </a:rPr>
              <a:t>Ws</a:t>
            </a:r>
            <a:r>
              <a:rPr lang="nl-NL" sz="2000" dirty="0" smtClean="0">
                <a:solidFill>
                  <a:srgbClr val="FFFF00"/>
                </a:solidFill>
              </a:rPr>
              <a:t> = 1 J</a:t>
            </a:r>
          </a:p>
          <a:p>
            <a:pPr>
              <a:buNone/>
              <a:tabLst>
                <a:tab pos="1885950" algn="l"/>
              </a:tabLst>
            </a:pPr>
            <a:r>
              <a:rPr lang="nl-NL" sz="2000" dirty="0" smtClean="0">
                <a:solidFill>
                  <a:srgbClr val="FFFF00"/>
                </a:solidFill>
              </a:rPr>
              <a:t>1 </a:t>
            </a:r>
            <a:r>
              <a:rPr lang="nl-NL" sz="2000" dirty="0">
                <a:solidFill>
                  <a:srgbClr val="FFFF00"/>
                </a:solidFill>
              </a:rPr>
              <a:t>kWh = 3,6 </a:t>
            </a:r>
            <a:r>
              <a:rPr lang="nl-NL" sz="2000" dirty="0" err="1" smtClean="0">
                <a:solidFill>
                  <a:srgbClr val="FFFF00"/>
                </a:solidFill>
              </a:rPr>
              <a:t>MWs</a:t>
            </a:r>
            <a:endParaRPr lang="nl-NL" sz="2000" dirty="0" smtClean="0">
              <a:solidFill>
                <a:srgbClr val="FFFF00"/>
              </a:solidFill>
            </a:endParaRPr>
          </a:p>
          <a:p>
            <a:pPr>
              <a:buNone/>
              <a:tabLst>
                <a:tab pos="1885950" algn="l"/>
              </a:tabLst>
            </a:pPr>
            <a:r>
              <a:rPr lang="nl-NL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/>
            </a:r>
            <a:br>
              <a:rPr lang="nl-NL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</a:br>
            <a:r>
              <a:rPr lang="nl-NL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None/>
              <a:tabLst>
                <a:tab pos="1885950" algn="l"/>
              </a:tabLst>
            </a:pPr>
            <a:r>
              <a:rPr lang="nl-NL" sz="20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sz="20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buNone/>
              <a:tabLst>
                <a:tab pos="1885950" algn="l"/>
              </a:tabLst>
            </a:pPr>
            <a:r>
              <a:rPr lang="nl-NL" sz="2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sz="20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1463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738337" y="911096"/>
            <a:ext cx="8605838" cy="501675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buFont typeface="Wingdings" pitchFamily="2" charset="2"/>
              <a:buNone/>
              <a:tabLst>
                <a:tab pos="3225800" algn="l"/>
                <a:tab pos="3944938" algn="l"/>
                <a:tab pos="5564188" algn="l"/>
                <a:tab pos="7002463" algn="l"/>
              </a:tabLst>
            </a:pPr>
            <a:endParaRPr lang="nl-NL" sz="3200" dirty="0">
              <a:solidFill>
                <a:srgbClr val="C6D9F1"/>
              </a:solidFill>
            </a:endParaRPr>
          </a:p>
          <a:p>
            <a:pPr>
              <a:buFont typeface="Wingdings" pitchFamily="2" charset="2"/>
              <a:buNone/>
              <a:tabLst>
                <a:tab pos="3225800" algn="l"/>
                <a:tab pos="3944938" algn="l"/>
                <a:tab pos="4927600" algn="l"/>
                <a:tab pos="5564188" algn="l"/>
                <a:tab pos="6186488" algn="l"/>
                <a:tab pos="7002463" algn="l"/>
              </a:tabLst>
            </a:pPr>
            <a:r>
              <a:rPr lang="nl-NL" sz="2800" dirty="0">
                <a:solidFill>
                  <a:srgbClr val="C6D9F1"/>
                </a:solidFill>
              </a:rPr>
              <a:t>Elektrische energie	</a:t>
            </a:r>
            <a:r>
              <a:rPr lang="nl-NL" sz="2800" dirty="0">
                <a:solidFill>
                  <a:srgbClr val="FFFF00"/>
                </a:solidFill>
              </a:rPr>
              <a:t>E</a:t>
            </a:r>
            <a:r>
              <a:rPr lang="nl-NL" sz="2800" dirty="0">
                <a:solidFill>
                  <a:srgbClr val="C6D9F1"/>
                </a:solidFill>
              </a:rPr>
              <a:t>  	in        </a:t>
            </a:r>
            <a:r>
              <a:rPr lang="nl-NL" sz="2800" dirty="0" err="1" smtClean="0">
                <a:solidFill>
                  <a:srgbClr val="FFFF00"/>
                </a:solidFill>
              </a:rPr>
              <a:t>Ws</a:t>
            </a:r>
            <a:r>
              <a:rPr lang="nl-NL" sz="2800" dirty="0" smtClean="0">
                <a:solidFill>
                  <a:srgbClr val="C6D9F1"/>
                </a:solidFill>
              </a:rPr>
              <a:t>  </a:t>
            </a:r>
            <a:r>
              <a:rPr lang="nl-NL" sz="2800" dirty="0">
                <a:solidFill>
                  <a:srgbClr val="C6D9F1"/>
                </a:solidFill>
              </a:rPr>
              <a:t>	</a:t>
            </a:r>
            <a:r>
              <a:rPr lang="nl-NL" sz="2800" dirty="0" smtClean="0">
                <a:solidFill>
                  <a:srgbClr val="C6D9F1"/>
                </a:solidFill>
              </a:rPr>
              <a:t>	of  </a:t>
            </a: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kWh</a:t>
            </a:r>
            <a:b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</a:b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               </a:t>
            </a: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	 </a:t>
            </a:r>
            <a:r>
              <a:rPr lang="nl-NL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watt sec            kilo Watt uur</a:t>
            </a:r>
            <a:endParaRPr lang="nl-NL" dirty="0">
              <a:solidFill>
                <a:srgbClr val="4F81BD">
                  <a:lumMod val="20000"/>
                  <a:lumOff val="80000"/>
                </a:srgbClr>
              </a:solidFill>
            </a:endParaRPr>
          </a:p>
          <a:p>
            <a:pPr>
              <a:buFont typeface="Wingdings" pitchFamily="2" charset="2"/>
              <a:buNone/>
              <a:tabLst>
                <a:tab pos="3225800" algn="l"/>
                <a:tab pos="3944938" algn="l"/>
                <a:tab pos="4927600" algn="l"/>
                <a:tab pos="5564188" algn="l"/>
                <a:tab pos="6186488" algn="l"/>
                <a:tab pos="7002463" algn="l"/>
              </a:tabLst>
            </a:pPr>
            <a:r>
              <a:rPr lang="nl-NL" sz="2800" dirty="0">
                <a:solidFill>
                  <a:srgbClr val="C6D9F1"/>
                </a:solidFill>
              </a:rPr>
              <a:t>Vermogen	</a:t>
            </a:r>
            <a:r>
              <a:rPr lang="nl-NL" sz="2800" dirty="0">
                <a:solidFill>
                  <a:srgbClr val="FFFF00"/>
                </a:solidFill>
              </a:rPr>
              <a:t>P</a:t>
            </a:r>
            <a:r>
              <a:rPr lang="nl-NL" sz="2800" dirty="0">
                <a:solidFill>
                  <a:srgbClr val="C6D9F1"/>
                </a:solidFill>
              </a:rPr>
              <a:t> 	</a:t>
            </a:r>
            <a:r>
              <a:rPr lang="nl-NL" sz="2800" dirty="0" smtClean="0">
                <a:solidFill>
                  <a:srgbClr val="C6D9F1"/>
                </a:solidFill>
              </a:rPr>
              <a:t>in</a:t>
            </a:r>
            <a:r>
              <a:rPr lang="nl-NL" sz="2800" dirty="0">
                <a:solidFill>
                  <a:srgbClr val="C6D9F1"/>
                </a:solidFill>
              </a:rPr>
              <a:t>	 </a:t>
            </a:r>
            <a:r>
              <a:rPr lang="nl-NL" sz="2800" dirty="0" smtClean="0">
                <a:solidFill>
                  <a:srgbClr val="FFFF00"/>
                </a:solidFill>
              </a:rPr>
              <a:t>W</a:t>
            </a:r>
            <a:r>
              <a:rPr lang="nl-NL" sz="2800" dirty="0">
                <a:solidFill>
                  <a:srgbClr val="C6D9F1"/>
                </a:solidFill>
              </a:rPr>
              <a:t>	</a:t>
            </a:r>
            <a:r>
              <a:rPr lang="nl-NL" sz="2800" dirty="0" smtClean="0">
                <a:solidFill>
                  <a:srgbClr val="C6D9F1"/>
                </a:solidFill>
              </a:rPr>
              <a:t>	of  </a:t>
            </a: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kW</a:t>
            </a:r>
            <a:b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</a:b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 </a:t>
            </a:r>
            <a:r>
              <a:rPr lang="nl-NL" sz="4000" dirty="0" smtClean="0">
                <a:solidFill>
                  <a:srgbClr val="F79646">
                    <a:lumMod val="75000"/>
                  </a:srgbClr>
                </a:solidFill>
              </a:rPr>
              <a:t>          </a:t>
            </a:r>
            <a:r>
              <a:rPr lang="nl-NL" sz="4000" dirty="0" smtClean="0">
                <a:solidFill>
                  <a:srgbClr val="F79646">
                    <a:lumMod val="75000"/>
                  </a:srgbClr>
                </a:solidFill>
              </a:rPr>
              <a:t>	</a:t>
            </a:r>
            <a:r>
              <a:rPr lang="nl-NL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watt                  </a:t>
            </a:r>
            <a:r>
              <a:rPr lang="nl-NL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kilo Watt</a:t>
            </a:r>
            <a:endParaRPr lang="nl-NL" dirty="0">
              <a:solidFill>
                <a:srgbClr val="F79646">
                  <a:lumMod val="75000"/>
                </a:srgbClr>
              </a:solidFill>
            </a:endParaRPr>
          </a:p>
          <a:p>
            <a:pPr>
              <a:buFont typeface="Wingdings" pitchFamily="2" charset="2"/>
              <a:buNone/>
              <a:tabLst>
                <a:tab pos="3225800" algn="l"/>
                <a:tab pos="3944938" algn="l"/>
                <a:tab pos="4927600" algn="l"/>
                <a:tab pos="5564188" algn="l"/>
                <a:tab pos="6186488" algn="l"/>
                <a:tab pos="7002463" algn="l"/>
              </a:tabLst>
            </a:pPr>
            <a:r>
              <a:rPr lang="nl-NL" sz="2800" dirty="0">
                <a:solidFill>
                  <a:srgbClr val="C6D9F1"/>
                </a:solidFill>
              </a:rPr>
              <a:t>Tijd	</a:t>
            </a:r>
            <a:r>
              <a:rPr lang="nl-NL" sz="2800" dirty="0">
                <a:solidFill>
                  <a:srgbClr val="FFFF00"/>
                </a:solidFill>
              </a:rPr>
              <a:t>t</a:t>
            </a:r>
            <a:r>
              <a:rPr lang="nl-NL" sz="2800" dirty="0">
                <a:solidFill>
                  <a:srgbClr val="C6D9F1"/>
                </a:solidFill>
              </a:rPr>
              <a:t>	in	</a:t>
            </a:r>
            <a:r>
              <a:rPr lang="nl-NL" sz="2800" dirty="0" smtClean="0">
                <a:solidFill>
                  <a:srgbClr val="C6D9F1"/>
                </a:solidFill>
              </a:rPr>
              <a:t> </a:t>
            </a:r>
            <a:r>
              <a:rPr lang="nl-NL" sz="2800" dirty="0" smtClean="0">
                <a:solidFill>
                  <a:srgbClr val="FFFF00"/>
                </a:solidFill>
              </a:rPr>
              <a:t>s</a:t>
            </a:r>
            <a:r>
              <a:rPr lang="nl-NL" sz="2800" dirty="0">
                <a:solidFill>
                  <a:srgbClr val="C6D9F1"/>
                </a:solidFill>
              </a:rPr>
              <a:t>	</a:t>
            </a:r>
            <a:r>
              <a:rPr lang="nl-NL" sz="2800" dirty="0" smtClean="0">
                <a:solidFill>
                  <a:srgbClr val="C6D9F1"/>
                </a:solidFill>
              </a:rPr>
              <a:t>	of  </a:t>
            </a: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h</a:t>
            </a:r>
            <a:b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</a:b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                                                  </a:t>
            </a:r>
            <a:r>
              <a:rPr lang="nl-NL" sz="2800" dirty="0" smtClean="0">
                <a:solidFill>
                  <a:srgbClr val="F79646">
                    <a:lumMod val="75000"/>
                  </a:srgbClr>
                </a:solidFill>
              </a:rPr>
              <a:t>	 </a:t>
            </a:r>
            <a:r>
              <a:rPr lang="nl-NL" sz="1600" dirty="0" smtClean="0">
                <a:solidFill>
                  <a:srgbClr val="4F81BD">
                    <a:lumMod val="20000"/>
                    <a:lumOff val="80000"/>
                  </a:srgbClr>
                </a:solidFill>
              </a:rPr>
              <a:t>seconde            uur</a:t>
            </a:r>
            <a:r>
              <a:rPr lang="nl-NL" sz="4000" dirty="0">
                <a:solidFill>
                  <a:srgbClr val="4F81BD">
                    <a:lumMod val="20000"/>
                    <a:lumOff val="80000"/>
                  </a:srgbClr>
                </a:solidFill>
              </a:rPr>
              <a:t>	</a:t>
            </a:r>
          </a:p>
          <a:p>
            <a:pPr algn="ctr">
              <a:buFont typeface="Wingdings" pitchFamily="2" charset="2"/>
              <a:buNone/>
              <a:tabLst>
                <a:tab pos="3225800" algn="l"/>
                <a:tab pos="3944938" algn="l"/>
                <a:tab pos="4927600" algn="l"/>
                <a:tab pos="5564188" algn="l"/>
                <a:tab pos="6186488" algn="l"/>
                <a:tab pos="7002463" algn="l"/>
              </a:tabLst>
            </a:pPr>
            <a:r>
              <a:rPr lang="nl-NL" sz="3200" dirty="0">
                <a:solidFill>
                  <a:srgbClr val="FFFF00"/>
                </a:solidFill>
              </a:rPr>
              <a:t>E = P x t</a:t>
            </a:r>
            <a:endParaRPr lang="nl-NL" sz="2400" dirty="0">
              <a:solidFill>
                <a:srgbClr val="C6D9F1"/>
              </a:solidFill>
            </a:endParaRPr>
          </a:p>
          <a:p>
            <a:pPr algn="ctr">
              <a:buFont typeface="Wingdings" pitchFamily="2" charset="2"/>
              <a:buNone/>
              <a:tabLst>
                <a:tab pos="3225800" algn="l"/>
                <a:tab pos="3944938" algn="l"/>
                <a:tab pos="5564188" algn="l"/>
                <a:tab pos="7002463" algn="l"/>
              </a:tabLst>
            </a:pPr>
            <a:endParaRPr lang="nl-NL" sz="3200" dirty="0">
              <a:solidFill>
                <a:srgbClr val="FFFF00"/>
              </a:solidFill>
            </a:endParaRPr>
          </a:p>
          <a:p>
            <a:pPr algn="ctr">
              <a:buFont typeface="Wingdings" pitchFamily="2" charset="2"/>
              <a:buNone/>
              <a:tabLst>
                <a:tab pos="3225800" algn="l"/>
                <a:tab pos="3944938" algn="l"/>
                <a:tab pos="5564188" algn="l"/>
                <a:tab pos="7002463" algn="l"/>
              </a:tabLst>
            </a:pPr>
            <a:endParaRPr lang="nl-NL" sz="3200" dirty="0">
              <a:solidFill>
                <a:srgbClr val="FFFF00"/>
              </a:solidFill>
            </a:endParaRPr>
          </a:p>
        </p:txBody>
      </p:sp>
      <p:grpSp>
        <p:nvGrpSpPr>
          <p:cNvPr id="8" name="Groep 7"/>
          <p:cNvGrpSpPr/>
          <p:nvPr/>
        </p:nvGrpSpPr>
        <p:grpSpPr>
          <a:xfrm>
            <a:off x="0" y="0"/>
            <a:ext cx="9217025" cy="6845877"/>
            <a:chOff x="-36513" y="19050"/>
            <a:chExt cx="9217025" cy="6845877"/>
          </a:xfrm>
        </p:grpSpPr>
        <p:sp>
          <p:nvSpPr>
            <p:cNvPr id="9" name="Rechthoek 8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0" name="Rechthoek 9"/>
            <p:cNvSpPr/>
            <p:nvPr/>
          </p:nvSpPr>
          <p:spPr>
            <a:xfrm>
              <a:off x="-3651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>
                  <a:solidFill>
                    <a:schemeClr val="bg1"/>
                  </a:solidFill>
                </a:rPr>
                <a:t>Grootheden en eenheden?</a:t>
              </a:r>
            </a:p>
          </p:txBody>
        </p:sp>
        <p:pic>
          <p:nvPicPr>
            <p:cNvPr id="11" name="Afbeelding 10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49818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jdelijke aanduiding voor inhoud 2"/>
          <p:cNvSpPr>
            <a:spLocks noGrp="1"/>
          </p:cNvSpPr>
          <p:nvPr>
            <p:ph idx="1"/>
          </p:nvPr>
        </p:nvSpPr>
        <p:spPr>
          <a:xfrm>
            <a:off x="738336" y="1600201"/>
            <a:ext cx="3833663" cy="4349080"/>
          </a:xfrm>
        </p:spPr>
        <p:txBody>
          <a:bodyPr/>
          <a:lstStyle/>
          <a:p>
            <a:pPr algn="ctr" eaLnBrk="1" hangingPunct="1">
              <a:buFont typeface="Arial" charset="0"/>
              <a:buNone/>
            </a:pP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Elektrische energie</a:t>
            </a:r>
            <a:r>
              <a:rPr lang="nl-NL" sz="2400" dirty="0">
                <a:solidFill>
                  <a:srgbClr val="FFFF00"/>
                </a:solidFill>
              </a:rPr>
              <a:t> </a:t>
            </a:r>
            <a:r>
              <a:rPr lang="nl-NL" sz="2400" dirty="0" smtClean="0">
                <a:solidFill>
                  <a:srgbClr val="FFFF00"/>
                </a:solidFill>
              </a:rPr>
              <a:t>  </a:t>
            </a:r>
            <a:r>
              <a:rPr lang="nl-NL" sz="2400" dirty="0">
                <a:solidFill>
                  <a:srgbClr val="FFFF00"/>
                </a:solidFill>
              </a:rPr>
              <a:t/>
            </a:r>
            <a:br>
              <a:rPr lang="nl-NL" sz="2400" dirty="0">
                <a:solidFill>
                  <a:srgbClr val="FFFF00"/>
                </a:solidFill>
              </a:rPr>
            </a:br>
            <a:r>
              <a:rPr lang="nl-NL" sz="2400" dirty="0" smtClean="0">
                <a:solidFill>
                  <a:srgbClr val="FFFF00"/>
                </a:solidFill>
              </a:rPr>
              <a:t>E  </a:t>
            </a:r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in  Watt seconde	 </a:t>
            </a:r>
            <a:r>
              <a:rPr lang="nl-NL" sz="2400" dirty="0" err="1" smtClean="0">
                <a:solidFill>
                  <a:srgbClr val="FFFF00"/>
                </a:solidFill>
              </a:rPr>
              <a:t>Ws</a:t>
            </a:r>
            <a:endParaRPr lang="nl-NL" sz="2400" dirty="0" smtClean="0">
              <a:solidFill>
                <a:srgbClr val="FFFF00"/>
              </a:solidFill>
            </a:endParaRPr>
          </a:p>
          <a:p>
            <a:pPr eaLnBrk="1" hangingPunct="1">
              <a:buFont typeface="Arial" charset="0"/>
              <a:buNone/>
            </a:pPr>
            <a:endParaRPr lang="nl-NL" sz="2400" dirty="0" smtClean="0">
              <a:solidFill>
                <a:srgbClr val="FFFF00"/>
              </a:solidFill>
            </a:endParaRPr>
          </a:p>
          <a:p>
            <a:pPr eaLnBrk="1" hangingPunct="1">
              <a:buFont typeface="Arial" charset="0"/>
              <a:buNone/>
            </a:pPr>
            <a:r>
              <a:rPr lang="nl-NL" sz="2400" dirty="0" smtClean="0">
                <a:solidFill>
                  <a:srgbClr val="FFFF00"/>
                </a:solidFill>
              </a:rPr>
              <a:t>	</a:t>
            </a:r>
          </a:p>
        </p:txBody>
      </p:sp>
      <p:pic>
        <p:nvPicPr>
          <p:cNvPr id="5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>
                        <a14:foregroundMark x1="48235" y1="19333" x2="49412" y2="33333"/>
                        <a14:foregroundMark x1="24706" y1="95333" x2="43529" y2="88000"/>
                        <a14:foregroundMark x1="65882" y1="96000" x2="61176" y2="94000"/>
                        <a14:foregroundMark x1="74118" y1="87333" x2="63529" y2="88000"/>
                        <a14:foregroundMark x1="78824" y1="16667" x2="78824" y2="16667"/>
                        <a14:backgroundMark x1="48235" y1="94667" x2="44706" y2="99333"/>
                        <a14:backgroundMark x1="55294" y1="96667" x2="64706" y2="90667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4811" y="2492896"/>
            <a:ext cx="1653753" cy="2918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ijdelijke aanduiding voor inhoud 2"/>
          <p:cNvSpPr txBox="1">
            <a:spLocks/>
          </p:cNvSpPr>
          <p:nvPr/>
        </p:nvSpPr>
        <p:spPr bwMode="auto">
          <a:xfrm>
            <a:off x="4860032" y="1595184"/>
            <a:ext cx="41148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buFont typeface="Arial" charset="0"/>
              <a:buNone/>
            </a:pPr>
            <a:r>
              <a:rPr lang="nl-NL" sz="2800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Warmte energie</a:t>
            </a:r>
            <a:r>
              <a:rPr lang="nl-NL" sz="2800" dirty="0" smtClean="0">
                <a:solidFill>
                  <a:srgbClr val="FFFF00"/>
                </a:solidFill>
              </a:rPr>
              <a:t>	 </a:t>
            </a:r>
            <a:br>
              <a:rPr lang="nl-NL" sz="2800" dirty="0" smtClean="0">
                <a:solidFill>
                  <a:srgbClr val="FFFF00"/>
                </a:solidFill>
              </a:rPr>
            </a:br>
            <a:r>
              <a:rPr lang="nl-NL" sz="2800" dirty="0" smtClean="0">
                <a:solidFill>
                  <a:srgbClr val="FFFF00"/>
                </a:solidFill>
              </a:rPr>
              <a:t>Q </a:t>
            </a:r>
            <a:r>
              <a:rPr lang="nl-NL" sz="2800" dirty="0" smtClean="0">
                <a:solidFill>
                  <a:srgbClr val="1F497D">
                    <a:lumMod val="20000"/>
                    <a:lumOff val="80000"/>
                  </a:srgbClr>
                </a:solidFill>
              </a:rPr>
              <a:t>in   	Joule  </a:t>
            </a:r>
            <a:r>
              <a:rPr lang="nl-NL" sz="2800" dirty="0" smtClean="0">
                <a:solidFill>
                  <a:srgbClr val="FFFF00"/>
                </a:solidFill>
              </a:rPr>
              <a:t>J</a:t>
            </a:r>
          </a:p>
          <a:p>
            <a:pPr algn="ctr" eaLnBrk="1" hangingPunct="1">
              <a:buFont typeface="Arial" charset="0"/>
              <a:buNone/>
            </a:pPr>
            <a:r>
              <a:rPr lang="nl-NL" sz="2800" dirty="0" smtClean="0">
                <a:solidFill>
                  <a:srgbClr val="FFFF00"/>
                </a:solidFill>
              </a:rPr>
              <a:t>	</a:t>
            </a: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2830406"/>
            <a:ext cx="2580878" cy="25808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ijdelijke aanduiding voor inhoud 2"/>
          <p:cNvSpPr txBox="1">
            <a:spLocks/>
          </p:cNvSpPr>
          <p:nvPr/>
        </p:nvSpPr>
        <p:spPr bwMode="auto">
          <a:xfrm>
            <a:off x="3330612" y="3541746"/>
            <a:ext cx="2465524" cy="8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eaLnBrk="1" hangingPunct="1">
              <a:buFont typeface="Arial" charset="0"/>
              <a:buNone/>
            </a:pPr>
            <a:r>
              <a:rPr lang="nl-NL" dirty="0" smtClean="0">
                <a:solidFill>
                  <a:srgbClr val="FFFF00"/>
                </a:solidFill>
              </a:rPr>
              <a:t>   1 </a:t>
            </a:r>
            <a:r>
              <a:rPr lang="nl-NL" dirty="0" err="1" smtClean="0">
                <a:solidFill>
                  <a:srgbClr val="FFFF00"/>
                </a:solidFill>
              </a:rPr>
              <a:t>Ws</a:t>
            </a:r>
            <a:r>
              <a:rPr lang="nl-NL" dirty="0" smtClean="0">
                <a:solidFill>
                  <a:srgbClr val="FFFF00"/>
                </a:solidFill>
              </a:rPr>
              <a:t> = 1 J</a:t>
            </a:r>
          </a:p>
          <a:p>
            <a:pPr eaLnBrk="1" hangingPunct="1">
              <a:buFont typeface="Arial" charset="0"/>
              <a:buNone/>
            </a:pPr>
            <a:r>
              <a:rPr lang="nl-NL" dirty="0" smtClean="0">
                <a:solidFill>
                  <a:srgbClr val="FFFF00"/>
                </a:solidFill>
              </a:rPr>
              <a:t>	</a:t>
            </a:r>
          </a:p>
        </p:txBody>
      </p:sp>
      <p:cxnSp>
        <p:nvCxnSpPr>
          <p:cNvPr id="4" name="Rechte verbindingslijn 3"/>
          <p:cNvCxnSpPr/>
          <p:nvPr/>
        </p:nvCxnSpPr>
        <p:spPr>
          <a:xfrm>
            <a:off x="4644008" y="404664"/>
            <a:ext cx="0" cy="2356495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cxnSp>
        <p:nvCxnSpPr>
          <p:cNvPr id="14" name="Rechte verbindingslijn 13"/>
          <p:cNvCxnSpPr/>
          <p:nvPr/>
        </p:nvCxnSpPr>
        <p:spPr>
          <a:xfrm>
            <a:off x="0" y="2708920"/>
            <a:ext cx="9144000" cy="7620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  <p:grpSp>
        <p:nvGrpSpPr>
          <p:cNvPr id="16" name="Groep 15"/>
          <p:cNvGrpSpPr/>
          <p:nvPr/>
        </p:nvGrpSpPr>
        <p:grpSpPr>
          <a:xfrm>
            <a:off x="0" y="0"/>
            <a:ext cx="9217025" cy="6845877"/>
            <a:chOff x="-36513" y="19050"/>
            <a:chExt cx="9217025" cy="6845877"/>
          </a:xfrm>
        </p:grpSpPr>
        <p:sp>
          <p:nvSpPr>
            <p:cNvPr id="17" name="Rechthoek 16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18" name="Rechthoek 17"/>
            <p:cNvSpPr/>
            <p:nvPr/>
          </p:nvSpPr>
          <p:spPr>
            <a:xfrm>
              <a:off x="-3651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>
                  <a:solidFill>
                    <a:schemeClr val="bg1"/>
                  </a:solidFill>
                </a:rPr>
                <a:t>Grootheden en eenheden?</a:t>
              </a:r>
            </a:p>
          </p:txBody>
        </p:sp>
        <p:pic>
          <p:nvPicPr>
            <p:cNvPr id="19" name="Afbeelding 18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08968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km : h 		=&gt;    	km/h</a:t>
            </a:r>
          </a:p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g : cm</a:t>
            </a:r>
            <a:r>
              <a:rPr lang="nl-NL" baseline="50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		=&gt;	g/cm</a:t>
            </a:r>
            <a:r>
              <a:rPr lang="nl-NL" baseline="500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3</a:t>
            </a:r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 </a:t>
            </a:r>
          </a:p>
          <a:p>
            <a:endParaRPr lang="nl-NL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 x s		=&gt;	Ws</a:t>
            </a:r>
          </a:p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kW x s		=&gt;	</a:t>
            </a:r>
            <a:r>
              <a:rPr lang="nl-NL" dirty="0" err="1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kWs</a:t>
            </a:r>
            <a:endParaRPr lang="nl-NL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kW x h		=&gt;	kWh</a:t>
            </a:r>
            <a:endParaRPr lang="nl-NL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36513" y="0"/>
            <a:ext cx="9180512" cy="6845877"/>
            <a:chOff x="0" y="19050"/>
            <a:chExt cx="9180512" cy="684587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409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>
                  <a:solidFill>
                    <a:schemeClr val="bg1"/>
                  </a:solidFill>
                </a:rPr>
                <a:t>Eenheden </a:t>
              </a:r>
              <a:r>
                <a:rPr lang="nl-NL" sz="4400" dirty="0" smtClean="0">
                  <a:solidFill>
                    <a:schemeClr val="bg1"/>
                  </a:solidFill>
                </a:rPr>
                <a:t>herkennen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666505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716411" y="1169338"/>
            <a:ext cx="8427589" cy="4491910"/>
          </a:xfrm>
        </p:spPr>
        <p:txBody>
          <a:bodyPr/>
          <a:lstStyle/>
          <a:p>
            <a:r>
              <a:rPr lang="nl-NL" sz="24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Als een apparaat van 1000 W één uur aanstaat dan kunnen we de energie die verbruikt is bereken door:</a:t>
            </a:r>
          </a:p>
          <a:p>
            <a:pPr>
              <a:buNone/>
              <a:tabLst>
                <a:tab pos="11620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E  =   P  x  t	</a:t>
            </a:r>
          </a:p>
          <a:p>
            <a:pPr>
              <a:buNone/>
              <a:tabLst>
                <a:tab pos="1162050" algn="l"/>
              </a:tabLst>
            </a:pPr>
            <a:r>
              <a:rPr lang="nl-NL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  =	1000 W x 1 h	 </a:t>
            </a:r>
          </a:p>
          <a:p>
            <a:pPr>
              <a:buNone/>
              <a:tabLst>
                <a:tab pos="1162050" algn="l"/>
              </a:tabLst>
            </a:pPr>
            <a:r>
              <a:rPr lang="nl-NL" sz="2800" dirty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E  =	1.000 Wh = 1 </a:t>
            </a:r>
            <a:r>
              <a:rPr lang="nl-NL" sz="2800" dirty="0" smtClean="0">
                <a:solidFill>
                  <a:srgbClr val="FF0000"/>
                </a:solidFill>
              </a:rPr>
              <a:t>k</a:t>
            </a: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</a:t>
            </a:r>
          </a:p>
          <a:p>
            <a:pPr>
              <a:buNone/>
              <a:tabLst>
                <a:tab pos="1162050" algn="l"/>
              </a:tabLst>
            </a:pPr>
            <a:r>
              <a:rPr lang="nl-NL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nl-NL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buNone/>
              <a:tabLst>
                <a:tab pos="18859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r>
              <a:rPr lang="nl-NL" sz="2800" dirty="0" smtClean="0">
                <a:solidFill>
                  <a:schemeClr val="bg1"/>
                </a:solidFill>
              </a:rPr>
              <a:t>Je mag zelf </a:t>
            </a:r>
            <a:r>
              <a:rPr lang="nl-NL" sz="2800" dirty="0" smtClean="0">
                <a:solidFill>
                  <a:schemeClr val="bg1"/>
                </a:solidFill>
              </a:rPr>
              <a:t>kiezen op welke manier je rekent.</a:t>
            </a:r>
            <a:endParaRPr lang="nl-NL" sz="2800" dirty="0">
              <a:solidFill>
                <a:schemeClr val="bg1"/>
              </a:solidFill>
            </a:endParaRPr>
          </a:p>
        </p:txBody>
      </p:sp>
      <p:grpSp>
        <p:nvGrpSpPr>
          <p:cNvPr id="7" name="Groep 6"/>
          <p:cNvGrpSpPr/>
          <p:nvPr/>
        </p:nvGrpSpPr>
        <p:grpSpPr>
          <a:xfrm>
            <a:off x="0" y="0"/>
            <a:ext cx="9217025" cy="6845877"/>
            <a:chOff x="-36513" y="19050"/>
            <a:chExt cx="9217025" cy="6845877"/>
          </a:xfrm>
        </p:grpSpPr>
        <p:sp>
          <p:nvSpPr>
            <p:cNvPr id="8" name="Rechthoek 7"/>
            <p:cNvSpPr/>
            <p:nvPr/>
          </p:nvSpPr>
          <p:spPr>
            <a:xfrm>
              <a:off x="0" y="19050"/>
              <a:ext cx="701824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/>
            </a:p>
          </p:txBody>
        </p:sp>
        <p:sp>
          <p:nvSpPr>
            <p:cNvPr id="9" name="Rechthoek 8"/>
            <p:cNvSpPr/>
            <p:nvPr/>
          </p:nvSpPr>
          <p:spPr>
            <a:xfrm>
              <a:off x="-36513" y="1905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</a:rPr>
                <a:t>Energie berekenen?</a:t>
              </a:r>
              <a:endParaRPr lang="nl-NL" sz="4400" dirty="0">
                <a:solidFill>
                  <a:schemeClr val="bg1"/>
                </a:solidFill>
              </a:endParaRPr>
            </a:p>
          </p:txBody>
        </p:sp>
        <p:pic>
          <p:nvPicPr>
            <p:cNvPr id="10" name="Afbeelding 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11" name="Tijdelijke aanduiding voor inhoud 2"/>
          <p:cNvSpPr txBox="1">
            <a:spLocks/>
          </p:cNvSpPr>
          <p:nvPr/>
        </p:nvSpPr>
        <p:spPr bwMode="auto">
          <a:xfrm>
            <a:off x="5333746" y="1988840"/>
            <a:ext cx="3491880" cy="17281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Arial" charset="0"/>
              <a:buNone/>
              <a:tabLst>
                <a:tab pos="11620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E  =   P  x   t</a:t>
            </a:r>
          </a:p>
          <a:p>
            <a:pPr>
              <a:buFont typeface="Arial" charset="0"/>
              <a:buNone/>
              <a:tabLst>
                <a:tab pos="11620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E  =	1 </a:t>
            </a:r>
            <a:r>
              <a:rPr lang="nl-NL" sz="2800" dirty="0" smtClean="0">
                <a:solidFill>
                  <a:srgbClr val="FF0000"/>
                </a:solidFill>
              </a:rPr>
              <a:t>k</a:t>
            </a: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 x 1 h	 </a:t>
            </a:r>
          </a:p>
          <a:p>
            <a:pPr>
              <a:buFont typeface="Arial" charset="0"/>
              <a:buNone/>
              <a:tabLst>
                <a:tab pos="11620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E  =	1 </a:t>
            </a:r>
            <a:r>
              <a:rPr lang="nl-NL" sz="2800" dirty="0" smtClean="0">
                <a:solidFill>
                  <a:srgbClr val="FF0000"/>
                </a:solidFill>
              </a:rPr>
              <a:t>k</a:t>
            </a: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Wh</a:t>
            </a:r>
          </a:p>
          <a:p>
            <a:pPr>
              <a:buFont typeface="Arial" charset="0"/>
              <a:buNone/>
              <a:tabLst>
                <a:tab pos="1162050" algn="l"/>
              </a:tabLst>
            </a:pPr>
            <a:r>
              <a:rPr lang="nl-NL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nl-NL" sz="2800" dirty="0" smtClean="0">
              <a:solidFill>
                <a:schemeClr val="tx2">
                  <a:lumMod val="20000"/>
                  <a:lumOff val="80000"/>
                </a:schemeClr>
              </a:solidFill>
            </a:endParaRP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 algn="ctr">
              <a:buFont typeface="Arial" charset="0"/>
              <a:buNone/>
              <a:tabLst>
                <a:tab pos="18859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</a:p>
          <a:p>
            <a:pPr>
              <a:buFont typeface="Arial" charset="0"/>
              <a:buNone/>
              <a:tabLst>
                <a:tab pos="1885950" algn="l"/>
              </a:tabLst>
            </a:pPr>
            <a:r>
              <a:rPr lang="nl-NL" sz="2800" dirty="0" smtClean="0">
                <a:solidFill>
                  <a:schemeClr val="tx2">
                    <a:lumMod val="20000"/>
                    <a:lumOff val="80000"/>
                  </a:schemeClr>
                </a:solidFill>
              </a:rPr>
              <a:t>	</a:t>
            </a:r>
            <a:endParaRPr lang="nl-NL" sz="2800" dirty="0">
              <a:solidFill>
                <a:schemeClr val="tx2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2" name="Rechthoek 1"/>
          <p:cNvSpPr/>
          <p:nvPr/>
        </p:nvSpPr>
        <p:spPr>
          <a:xfrm>
            <a:off x="971600" y="1988840"/>
            <a:ext cx="388843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2" name="Rechthoek 11"/>
          <p:cNvSpPr/>
          <p:nvPr/>
        </p:nvSpPr>
        <p:spPr>
          <a:xfrm>
            <a:off x="5135470" y="1980646"/>
            <a:ext cx="3888432" cy="1584176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91108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Box 3"/>
          <p:cNvSpPr txBox="1">
            <a:spLocks noChangeArrowheads="1"/>
          </p:cNvSpPr>
          <p:nvPr/>
        </p:nvSpPr>
        <p:spPr bwMode="auto">
          <a:xfrm>
            <a:off x="755576" y="1200151"/>
            <a:ext cx="3816424" cy="47089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Opdracht 1</a:t>
            </a: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Joppe heeft een computer met een vermogen van 300W. De energie meter geeft aan dat hij 12 kWh aan energie verbruikt heeft. Bereken hoelang hij op de 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computer 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gespeeld heeft</a:t>
            </a:r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.</a:t>
            </a:r>
          </a:p>
          <a:p>
            <a:pPr eaLnBrk="1" hangingPunct="1"/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Opdracht 2</a:t>
            </a: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Janneke heeft een stofzuiger van 1500W. Ze stofzuigt een half uur per dag. Bereken hoeveel energie ze gebruikt heeft in een jaar.</a:t>
            </a:r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grpSp>
        <p:nvGrpSpPr>
          <p:cNvPr id="78" name="Groep 77"/>
          <p:cNvGrpSpPr/>
          <p:nvPr/>
        </p:nvGrpSpPr>
        <p:grpSpPr>
          <a:xfrm>
            <a:off x="0" y="0"/>
            <a:ext cx="9180512" cy="6864927"/>
            <a:chOff x="0" y="0"/>
            <a:chExt cx="9180512" cy="6864927"/>
          </a:xfrm>
        </p:grpSpPr>
        <p:sp>
          <p:nvSpPr>
            <p:cNvPr id="79" name="Rechthoek 78"/>
            <p:cNvSpPr/>
            <p:nvPr/>
          </p:nvSpPr>
          <p:spPr>
            <a:xfrm>
              <a:off x="0" y="19050"/>
              <a:ext cx="685800" cy="6838950"/>
            </a:xfrm>
            <a:prstGeom prst="rect">
              <a:avLst/>
            </a:prstGeom>
            <a:solidFill>
              <a:srgbClr val="E428C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nl-NL" sz="1600"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sp>
          <p:nvSpPr>
            <p:cNvPr id="80" name="Rechthoek 79"/>
            <p:cNvSpPr/>
            <p:nvPr/>
          </p:nvSpPr>
          <p:spPr>
            <a:xfrm>
              <a:off x="0" y="0"/>
              <a:ext cx="9144000" cy="1200151"/>
            </a:xfrm>
            <a:prstGeom prst="rect">
              <a:avLst/>
            </a:prstGeom>
            <a:solidFill>
              <a:srgbClr val="92D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nl-NL" sz="4400" dirty="0" smtClean="0">
                  <a:solidFill>
                    <a:schemeClr val="bg1"/>
                  </a:solidFill>
                  <a:latin typeface="Tahoma" pitchFamily="34" charset="0"/>
                  <a:ea typeface="Tahoma" pitchFamily="34" charset="0"/>
                  <a:cs typeface="Tahoma" pitchFamily="34" charset="0"/>
                </a:rPr>
                <a:t>Opgave</a:t>
              </a:r>
              <a:endParaRPr lang="nl-NL" sz="44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endParaRPr>
            </a:p>
          </p:txBody>
        </p:sp>
        <p:pic>
          <p:nvPicPr>
            <p:cNvPr id="81" name="Afbeelding 8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8324202" y="6353365"/>
              <a:ext cx="856310" cy="511562"/>
            </a:xfrm>
            <a:prstGeom prst="rect">
              <a:avLst/>
            </a:prstGeom>
          </p:spPr>
        </p:pic>
      </p:grpSp>
      <p:sp>
        <p:nvSpPr>
          <p:cNvPr id="82" name="TextBox 3"/>
          <p:cNvSpPr txBox="1">
            <a:spLocks noChangeArrowheads="1"/>
          </p:cNvSpPr>
          <p:nvPr/>
        </p:nvSpPr>
        <p:spPr bwMode="auto">
          <a:xfrm>
            <a:off x="5283641" y="905753"/>
            <a:ext cx="3816424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endParaRPr lang="nl-NL" sz="2000" dirty="0">
              <a:solidFill>
                <a:schemeClr val="bg1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eaLnBrk="1" hangingPunct="1"/>
            <a:r>
              <a:rPr lang="nl-NL" sz="2000" dirty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Opdracht 3</a:t>
            </a:r>
          </a:p>
          <a:p>
            <a:pPr eaLnBrk="1" hangingPunct="1"/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Een </a:t>
            </a:r>
            <a:r>
              <a:rPr lang="nl-NL" sz="2000" dirty="0" err="1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bouwlamp</a:t>
            </a:r>
            <a:r>
              <a:rPr lang="nl-NL" sz="2000" dirty="0" smtClean="0">
                <a:solidFill>
                  <a:schemeClr val="bg1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 heeft 64 kWh energie verbruikt in 128h. Bereken het vermogen van de lamp.</a:t>
            </a:r>
          </a:p>
        </p:txBody>
      </p:sp>
    </p:spTree>
    <p:extLst>
      <p:ext uri="{BB962C8B-B14F-4D97-AF65-F5344CB8AC3E}">
        <p14:creationId xmlns:p14="http://schemas.microsoft.com/office/powerpoint/2010/main" val="3278308976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8" grpId="0" build="p"/>
      <p:bldP spid="82" grpId="0" build="p"/>
    </p:bldLst>
  </p:timing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92D050"/>
        </a:solidFill>
      </a:spPr>
      <a:bodyPr rtlCol="0" anchor="ctr"/>
      <a:lstStyle>
        <a:defPPr algn="ctr">
          <a:defRPr sz="4800" dirty="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1280</TotalTime>
  <Words>544</Words>
  <Application>Microsoft Office PowerPoint</Application>
  <PresentationFormat>Diavoorstelling (4:3)</PresentationFormat>
  <Paragraphs>197</Paragraphs>
  <Slides>14</Slides>
  <Notes>1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9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24" baseType="lpstr">
      <vt:lpstr>Arial</vt:lpstr>
      <vt:lpstr>Calibri</vt:lpstr>
      <vt:lpstr>Cambria Math</vt:lpstr>
      <vt:lpstr>Consolas</vt:lpstr>
      <vt:lpstr>Copperplate Gothic Bold</vt:lpstr>
      <vt:lpstr>Tahoma</vt:lpstr>
      <vt:lpstr>Verdana</vt:lpstr>
      <vt:lpstr>Webdings</vt:lpstr>
      <vt:lpstr>Wingdings</vt:lpstr>
      <vt:lpstr>Kantoorthema</vt:lpstr>
      <vt:lpstr> 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Joule en Watt seconde</vt:lpstr>
      <vt:lpstr>PowerPoint-presentatie</vt:lpstr>
      <vt:lpstr>PowerPoint-presentatie</vt:lpstr>
    </vt:vector>
  </TitlesOfParts>
  <Company>Over Betuwe College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Wim Tomassen</dc:creator>
  <cp:lastModifiedBy>Wim tomassen</cp:lastModifiedBy>
  <cp:revision>66</cp:revision>
  <dcterms:created xsi:type="dcterms:W3CDTF">2012-11-17T11:22:06Z</dcterms:created>
  <dcterms:modified xsi:type="dcterms:W3CDTF">2015-08-04T15:18:12Z</dcterms:modified>
</cp:coreProperties>
</file>