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3" r:id="rId2"/>
    <p:sldId id="297" r:id="rId3"/>
    <p:sldId id="275" r:id="rId4"/>
    <p:sldId id="299" r:id="rId5"/>
    <p:sldId id="300" r:id="rId6"/>
    <p:sldId id="301" r:id="rId7"/>
    <p:sldId id="307" r:id="rId8"/>
    <p:sldId id="304" r:id="rId9"/>
    <p:sldId id="302" r:id="rId10"/>
    <p:sldId id="303" r:id="rId11"/>
    <p:sldId id="309" r:id="rId12"/>
    <p:sldId id="308" r:id="rId13"/>
    <p:sldId id="306" r:id="rId14"/>
    <p:sldId id="305" r:id="rId15"/>
    <p:sldId id="310" r:id="rId16"/>
    <p:sldId id="311" r:id="rId17"/>
    <p:sldId id="312" r:id="rId18"/>
    <p:sldId id="313" r:id="rId19"/>
    <p:sldId id="314" r:id="rId20"/>
    <p:sldId id="298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http://cgi.omroep.nl/legacy/player?/id/NPS/serie/NPS_1059857/NPS_1083942/bb.20071231.asf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4209"/>
  <ax:ocxPr ax:name="_cy" ax:value="16404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092BD-0B7C-479A-BBBF-D9EDD4AA0F35}" type="datetimeFigureOut">
              <a:rPr lang="nl-NL" smtClean="0"/>
              <a:t>22-11-2015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C1BF9-D5D6-4210-9715-7BAB412B35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E9441B-073F-475C-B522-4C0C6D36E913}" type="slidenum">
              <a:rPr lang="nl-NL" smtClean="0"/>
              <a:pPr eaLnBrk="1" hangingPunct="1"/>
              <a:t>9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46213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E72ABC-7B55-432E-8C7A-34D0FFF2C366}" type="slidenum">
              <a:rPr lang="nl-NL" smtClean="0"/>
              <a:pPr eaLnBrk="1" hangingPunct="1"/>
              <a:t>18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7433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66742E-0C7E-499F-AE5A-8D927A3B57C9}" type="slidenum">
              <a:rPr lang="nl-NL" smtClean="0"/>
              <a:pPr eaLnBrk="1" hangingPunct="1"/>
              <a:t>19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88695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22-11-2015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22-11-2015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22-11-2015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22-11-2015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22-11-2015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22-11-2015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22-11-2015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22-11-2015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22-11-2015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22-11-2015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22-11-2015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50A13"/>
            </a:gs>
            <a:gs pos="50000">
              <a:srgbClr val="002060">
                <a:lumMod val="16000"/>
              </a:srgbClr>
            </a:gs>
            <a:gs pos="100000">
              <a:srgbClr val="002060">
                <a:lumMod val="56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04A57-4244-4D58-9C9A-C3DFF2E24811}" type="datetimeFigureOut">
              <a:rPr lang="nl-NL" smtClean="0"/>
              <a:pPr/>
              <a:t>22-11-2015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cgi.omroep.nl/legacy/player?/id/NPS/serie/NPS_1059857/NPS_1083942/bb.20071231.asf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Nova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>
            <a:normAutofit/>
          </a:bodyPr>
          <a:lstStyle/>
          <a:p>
            <a:r>
              <a:rPr lang="nl-NL" sz="6000" dirty="0" smtClean="0"/>
              <a:t>Licht en kleur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grpSp>
          <p:nvGrpSpPr>
            <p:cNvPr id="7" name="Groep 6"/>
            <p:cNvGrpSpPr/>
            <p:nvPr/>
          </p:nvGrpSpPr>
          <p:grpSpPr>
            <a:xfrm>
              <a:off x="-783085" y="-39361"/>
              <a:ext cx="9927085" cy="6877826"/>
              <a:chOff x="-783085" y="-39361"/>
              <a:chExt cx="9927085" cy="6877826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664715" y="1054624"/>
                <a:ext cx="228600" cy="228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-783085" y="1130824"/>
                <a:ext cx="1371600" cy="1371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41737" y="-39361"/>
                <a:ext cx="9002263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pPr algn="ctr"/>
                <a:r>
                  <a:rPr lang="en-US" altLang="en-US" sz="6000" b="1" dirty="0" smtClean="0">
                    <a:solidFill>
                      <a:schemeClr val="bg2"/>
                    </a:solidFill>
                  </a:rPr>
                  <a:t>H8 Licht</a:t>
                </a:r>
                <a:endParaRPr lang="en-US" altLang="en-US" sz="6000" b="1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11" name="Afbeelding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14846" y1="55263" x2="20728" y2="36842"/>
                            <a14:foregroundMark x1="29412" y1="30263" x2="38375" y2="40789"/>
                            <a14:foregroundMark x1="42297" y1="72368" x2="39496" y2="82895"/>
                            <a14:foregroundMark x1="14566" y1="67763" x2="15126" y2="70395"/>
                            <a14:foregroundMark x1="10084" y1="50000" x2="5322" y2="57895"/>
                            <a14:foregroundMark x1="47899" y1="46053" x2="54622" y2="50000"/>
                            <a14:foregroundMark x1="18487" y1="9211" x2="24930" y2="19079"/>
                            <a14:foregroundMark x1="28852" y1="14474" x2="28571" y2="19737"/>
                            <a14:foregroundMark x1="62185" y1="55263" x2="62745" y2="55263"/>
                            <a14:foregroundMark x1="65826" y1="55921" x2="65826" y2="55921"/>
                            <a14:foregroundMark x1="69468" y1="56579" x2="69468" y2="56579"/>
                            <a14:foregroundMark x1="75070" y1="55263" x2="75350" y2="55263"/>
                            <a14:foregroundMark x1="78151" y1="60526" x2="78151" y2="61184"/>
                            <a14:foregroundMark x1="81232" y1="59868" x2="81513" y2="61184"/>
                            <a14:foregroundMark x1="87115" y1="59868" x2="87115" y2="61184"/>
                            <a14:foregroundMark x1="92997" y1="64474" x2="93557" y2="64474"/>
                            <a14:foregroundMark x1="96359" y1="55921" x2="96359" y2="57895"/>
                            <a14:foregroundMark x1="80112" y1="60526" x2="79552" y2="58553"/>
                            <a14:foregroundMark x1="78151" y1="59211" x2="78711" y2="57895"/>
                            <a14:foregroundMark x1="94958" y1="61184" x2="94398" y2="57895"/>
                            <a14:backgroundMark x1="66106" y1="61842" x2="66387" y2="62500"/>
                            <a14:backgroundMark x1="61625" y1="53947" x2="63585" y2="53947"/>
                            <a14:backgroundMark x1="66106" y1="57237" x2="66387" y2="57237"/>
                            <a14:backgroundMark x1="75070" y1="57237" x2="75350" y2="57237"/>
                            <a14:backgroundMark x1="73669" y1="54605" x2="76471" y2="53289"/>
                            <a14:backgroundMark x1="75630" y1="62500" x2="75630" y2="61842"/>
                            <a14:backgroundMark x1="80952" y1="59211" x2="80672" y2="60526"/>
                            <a14:backgroundMark x1="92437" y1="65132" x2="92997" y2="65789"/>
                            <a14:backgroundMark x1="78711" y1="59868" x2="79272" y2="59868"/>
                            <a14:backgroundMark x1="69748" y1="58553" x2="69748" y2="57895"/>
                            <a14:backgroundMark x1="93838" y1="59868" x2="94118" y2="59868"/>
                            <a14:backgroundMark x1="51261" y1="49342" x2="49300" y2="48026"/>
                            <a14:backgroundMark x1="49020" y1="48026" x2="48179" y2="48026"/>
                            <a14:backgroundMark x1="95518" y1="62500" x2="95518" y2="56579"/>
                            <a14:backgroundMark x1="95238" y1="57237" x2="94118" y2="559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9167" y="6165305"/>
                <a:ext cx="1580195" cy="673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425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 rot="10800000">
            <a:off x="588515" y="1113684"/>
            <a:ext cx="2016224" cy="3611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60522" y="1113684"/>
            <a:ext cx="1738536" cy="4525963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Rood</a:t>
            </a:r>
          </a:p>
          <a:p>
            <a:r>
              <a:rPr lang="nl-NL" dirty="0" smtClean="0">
                <a:solidFill>
                  <a:srgbClr val="FFC000"/>
                </a:solidFill>
              </a:rPr>
              <a:t>Oranje</a:t>
            </a:r>
          </a:p>
          <a:p>
            <a:r>
              <a:rPr lang="nl-NL" dirty="0" smtClean="0">
                <a:solidFill>
                  <a:srgbClr val="FFFF00"/>
                </a:solidFill>
              </a:rPr>
              <a:t>Geel</a:t>
            </a:r>
          </a:p>
          <a:p>
            <a:r>
              <a:rPr lang="nl-NL" dirty="0" smtClean="0">
                <a:solidFill>
                  <a:srgbClr val="00B050"/>
                </a:solidFill>
              </a:rPr>
              <a:t>Groen</a:t>
            </a:r>
          </a:p>
          <a:p>
            <a:r>
              <a:rPr lang="nl-NL" dirty="0" smtClean="0">
                <a:solidFill>
                  <a:srgbClr val="00B0F0"/>
                </a:solidFill>
              </a:rPr>
              <a:t>Blauw</a:t>
            </a:r>
          </a:p>
          <a:p>
            <a:r>
              <a:rPr lang="nl-NL" dirty="0" smtClean="0">
                <a:solidFill>
                  <a:srgbClr val="7030A0"/>
                </a:solidFill>
              </a:rPr>
              <a:t>Violet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13" y="1080244"/>
            <a:ext cx="5761037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1816" y="3068960"/>
            <a:ext cx="3888432" cy="1143000"/>
          </a:xfrm>
        </p:spPr>
        <p:txBody>
          <a:bodyPr/>
          <a:lstStyle/>
          <a:p>
            <a:r>
              <a:rPr lang="nl-NL" dirty="0" smtClean="0">
                <a:solidFill>
                  <a:srgbClr val="7030A0"/>
                </a:solidFill>
              </a:rPr>
              <a:t>Licht Spectrum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 bwMode="auto">
          <a:xfrm>
            <a:off x="4788024" y="2780928"/>
            <a:ext cx="32403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R </a:t>
            </a:r>
            <a:r>
              <a:rPr lang="nl-NL" dirty="0" smtClean="0">
                <a:solidFill>
                  <a:srgbClr val="FFC000"/>
                </a:solidFill>
              </a:rPr>
              <a:t>O </a:t>
            </a:r>
            <a:r>
              <a:rPr lang="nl-NL" dirty="0" smtClean="0">
                <a:solidFill>
                  <a:srgbClr val="FFFF00"/>
                </a:solidFill>
              </a:rPr>
              <a:t>G </a:t>
            </a:r>
            <a:r>
              <a:rPr lang="nl-NL" dirty="0" err="1" smtClean="0">
                <a:solidFill>
                  <a:srgbClr val="00B050"/>
                </a:solidFill>
              </a:rPr>
              <a:t>G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dirty="0" smtClean="0">
                <a:solidFill>
                  <a:srgbClr val="00B0F0"/>
                </a:solidFill>
              </a:rPr>
              <a:t>B </a:t>
            </a:r>
            <a:r>
              <a:rPr lang="nl-NL" dirty="0" smtClean="0">
                <a:solidFill>
                  <a:srgbClr val="000066"/>
                </a:solidFill>
              </a:rPr>
              <a:t>I </a:t>
            </a:r>
            <a:r>
              <a:rPr lang="nl-NL" dirty="0" smtClean="0">
                <a:solidFill>
                  <a:srgbClr val="7030A0"/>
                </a:solidFill>
              </a:rPr>
              <a:t>V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8680" y="0"/>
            <a:ext cx="9144000" cy="956544"/>
          </a:xfrm>
          <a:prstGeom prst="rect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grpSp>
        <p:nvGrpSpPr>
          <p:cNvPr id="21" name="Groep 20"/>
          <p:cNvGrpSpPr/>
          <p:nvPr/>
        </p:nvGrpSpPr>
        <p:grpSpPr>
          <a:xfrm>
            <a:off x="-783085" y="-39361"/>
            <a:ext cx="9927085" cy="6877826"/>
            <a:chOff x="-783085" y="-39361"/>
            <a:chExt cx="9927085" cy="6877826"/>
          </a:xfrm>
        </p:grpSpPr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Zichtbaar licht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25" name="Afbeelding 2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93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http://www.paysani-art.nl/digitale-infrarood-fotografie.nl/divers/spectr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4004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8680" y="0"/>
            <a:ext cx="9144000" cy="956544"/>
          </a:xfrm>
          <a:prstGeom prst="rect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 sz="1800"/>
          </a:p>
        </p:txBody>
      </p:sp>
      <p:grpSp>
        <p:nvGrpSpPr>
          <p:cNvPr id="14" name="Groep 13"/>
          <p:cNvGrpSpPr/>
          <p:nvPr/>
        </p:nvGrpSpPr>
        <p:grpSpPr>
          <a:xfrm>
            <a:off x="-783085" y="-39361"/>
            <a:ext cx="9927085" cy="6877826"/>
            <a:chOff x="-783085" y="-39361"/>
            <a:chExt cx="9927085" cy="6877826"/>
          </a:xfrm>
        </p:grpSpPr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44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Zichtbaar- en </a:t>
              </a:r>
              <a:r>
                <a:rPr lang="nl-NL" sz="4400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onzichtbaarlicht</a:t>
              </a:r>
              <a:endParaRPr lang="en-US" altLang="en-US" sz="4400" b="1" dirty="0">
                <a:solidFill>
                  <a:schemeClr val="bg2"/>
                </a:solidFill>
              </a:endParaRPr>
            </a:p>
          </p:txBody>
        </p:sp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13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4500" b="1" i="1" dirty="0" smtClean="0">
                <a:solidFill>
                  <a:srgbClr val="FFFF00"/>
                </a:solidFill>
              </a:rPr>
              <a:t>UV Ultraviolet</a:t>
            </a:r>
            <a:r>
              <a:rPr lang="nl-NL" sz="4500" dirty="0" smtClean="0">
                <a:solidFill>
                  <a:srgbClr val="FFFF00"/>
                </a:solidFill>
              </a:rPr>
              <a:t> </a:t>
            </a:r>
            <a:r>
              <a:rPr lang="nl-NL" sz="45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nl-NL" sz="45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heeft een scheikundige werking. </a:t>
            </a:r>
            <a:br>
              <a:rPr lang="nl-NL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Zonnebank, </a:t>
            </a:r>
            <a:r>
              <a:rPr lang="nl-NL" sz="3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Blacklight</a:t>
            </a:r>
            <a:r>
              <a:rPr lang="nl-NL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br>
              <a:rPr lang="nl-NL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controle lamp (geld).</a:t>
            </a:r>
          </a:p>
          <a:p>
            <a:endParaRPr lang="nl-NL" sz="3000" b="1" i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nl-NL" sz="3000" b="1" i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nl-NL" sz="3900" b="1" i="1" dirty="0" smtClean="0">
                <a:solidFill>
                  <a:srgbClr val="FFFF00"/>
                </a:solidFill>
              </a:rPr>
              <a:t>IR  Infrarood</a:t>
            </a:r>
            <a:r>
              <a:rPr lang="nl-NL" sz="3900" b="1" dirty="0" smtClean="0">
                <a:solidFill>
                  <a:srgbClr val="FFFF00"/>
                </a:solidFill>
              </a:rPr>
              <a:t> </a:t>
            </a:r>
            <a:r>
              <a:rPr lang="nl-NL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(warmtestraling) </a:t>
            </a:r>
            <a:br>
              <a:rPr lang="nl-NL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Afstandbediening, </a:t>
            </a:r>
            <a:br>
              <a:rPr lang="nl-NL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sz="3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infraroodlamp</a:t>
            </a:r>
            <a:r>
              <a:rPr lang="nl-NL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voor spierpijn, </a:t>
            </a:r>
            <a:br>
              <a:rPr lang="nl-NL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nachtkijkers.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428736"/>
            <a:ext cx="301850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00504"/>
            <a:ext cx="2755203" cy="179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64715" y="1054624"/>
            <a:ext cx="228600" cy="228600"/>
          </a:xfrm>
          <a:prstGeom prst="ellipse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-783085" y="1130824"/>
            <a:ext cx="1371600" cy="1371600"/>
          </a:xfrm>
          <a:prstGeom prst="ellipse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8680" y="0"/>
            <a:ext cx="9144000" cy="956544"/>
          </a:xfrm>
          <a:prstGeom prst="rect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41737" y="-39361"/>
            <a:ext cx="90022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pPr algn="ctr"/>
            <a:r>
              <a:rPr lang="en-US" altLang="en-US" sz="6000" b="1" dirty="0" err="1" smtClean="0">
                <a:solidFill>
                  <a:schemeClr val="bg2"/>
                </a:solidFill>
              </a:rPr>
              <a:t>Onzichtbaar</a:t>
            </a:r>
            <a:r>
              <a:rPr lang="en-US" altLang="en-US" sz="6000" b="1" dirty="0" smtClean="0">
                <a:solidFill>
                  <a:schemeClr val="bg2"/>
                </a:solidFill>
              </a:rPr>
              <a:t> </a:t>
            </a:r>
            <a:r>
              <a:rPr lang="en-US" altLang="en-US" sz="6000" b="1" dirty="0" err="1" smtClean="0">
                <a:solidFill>
                  <a:schemeClr val="bg2"/>
                </a:solidFill>
              </a:rPr>
              <a:t>licht</a:t>
            </a:r>
            <a:endParaRPr lang="en-US" altLang="en-US" sz="6000" b="1" dirty="0">
              <a:solidFill>
                <a:schemeClr val="bg2"/>
              </a:solidFill>
            </a:endParaRPr>
          </a:p>
        </p:txBody>
      </p:sp>
      <p:pic>
        <p:nvPicPr>
          <p:cNvPr id="20" name="Afbeelding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846" y1="55263" x2="20728" y2="36842"/>
                        <a14:foregroundMark x1="29412" y1="30263" x2="38375" y2="40789"/>
                        <a14:foregroundMark x1="42297" y1="72368" x2="39496" y2="82895"/>
                        <a14:foregroundMark x1="14566" y1="67763" x2="15126" y2="70395"/>
                        <a14:foregroundMark x1="10084" y1="50000" x2="5322" y2="57895"/>
                        <a14:foregroundMark x1="47899" y1="46053" x2="54622" y2="50000"/>
                        <a14:foregroundMark x1="18487" y1="9211" x2="24930" y2="19079"/>
                        <a14:foregroundMark x1="28852" y1="14474" x2="28571" y2="19737"/>
                        <a14:foregroundMark x1="62185" y1="55263" x2="62745" y2="55263"/>
                        <a14:foregroundMark x1="65826" y1="55921" x2="65826" y2="55921"/>
                        <a14:foregroundMark x1="69468" y1="56579" x2="69468" y2="56579"/>
                        <a14:foregroundMark x1="75070" y1="55263" x2="75350" y2="55263"/>
                        <a14:foregroundMark x1="78151" y1="60526" x2="78151" y2="61184"/>
                        <a14:foregroundMark x1="81232" y1="59868" x2="81513" y2="61184"/>
                        <a14:foregroundMark x1="87115" y1="59868" x2="87115" y2="61184"/>
                        <a14:foregroundMark x1="92997" y1="64474" x2="93557" y2="64474"/>
                        <a14:foregroundMark x1="96359" y1="55921" x2="96359" y2="57895"/>
                        <a14:foregroundMark x1="80112" y1="60526" x2="79552" y2="58553"/>
                        <a14:foregroundMark x1="78151" y1="59211" x2="78711" y2="57895"/>
                        <a14:foregroundMark x1="94958" y1="61184" x2="94398" y2="57895"/>
                        <a14:backgroundMark x1="66106" y1="61842" x2="66387" y2="62500"/>
                        <a14:backgroundMark x1="61625" y1="53947" x2="63585" y2="53947"/>
                        <a14:backgroundMark x1="66106" y1="57237" x2="66387" y2="57237"/>
                        <a14:backgroundMark x1="75070" y1="57237" x2="75350" y2="57237"/>
                        <a14:backgroundMark x1="73669" y1="54605" x2="76471" y2="53289"/>
                        <a14:backgroundMark x1="75630" y1="62500" x2="75630" y2="61842"/>
                        <a14:backgroundMark x1="80952" y1="59211" x2="80672" y2="60526"/>
                        <a14:backgroundMark x1="92437" y1="65132" x2="92997" y2="65789"/>
                        <a14:backgroundMark x1="78711" y1="59868" x2="79272" y2="59868"/>
                        <a14:backgroundMark x1="69748" y1="58553" x2="69748" y2="57895"/>
                        <a14:backgroundMark x1="93838" y1="59868" x2="94118" y2="59868"/>
                        <a14:backgroundMark x1="51261" y1="49342" x2="49300" y2="48026"/>
                        <a14:backgroundMark x1="49020" y1="48026" x2="48179" y2="48026"/>
                        <a14:backgroundMark x1="95518" y1="62500" x2="95518" y2="56579"/>
                        <a14:backgroundMark x1="95238" y1="57237" x2="94118" y2="55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67" y="6165305"/>
            <a:ext cx="1580195" cy="67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5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err="1" smtClean="0">
                  <a:solidFill>
                    <a:schemeClr val="bg2"/>
                  </a:solidFill>
                </a:rPr>
                <a:t>Reflectie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9" name="Afbeelding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18" y="933572"/>
            <a:ext cx="3240359" cy="14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49" y="2408139"/>
            <a:ext cx="6485085" cy="348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11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664715" y="1054624"/>
            <a:ext cx="228600" cy="228600"/>
          </a:xfrm>
          <a:prstGeom prst="ellipse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-783085" y="1130824"/>
            <a:ext cx="1371600" cy="1371600"/>
          </a:xfrm>
          <a:prstGeom prst="ellipse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1887" y="1078632"/>
            <a:ext cx="8229600" cy="113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Welke 2 soorten reflectie zijn er?</a:t>
            </a:r>
            <a:b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Welke eigenschappen horen hier bij?</a:t>
            </a:r>
          </a:p>
          <a:p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3340857"/>
            <a:ext cx="8229600" cy="5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0" y="2030772"/>
            <a:ext cx="498475" cy="5040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S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0" y="3621485"/>
            <a:ext cx="498475" cy="5040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D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05567" y="1997580"/>
            <a:ext cx="8229600" cy="171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Spiegel reflectie (glad)</a:t>
            </a:r>
            <a:b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nl-NL" sz="2400" dirty="0" smtClean="0">
                <a:solidFill>
                  <a:srgbClr val="FFFF00"/>
                </a:solidFill>
              </a:rPr>
              <a:t>Evenwijdige lichtstralen kaatsten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FF00"/>
                </a:solidFill>
              </a:rPr>
              <a:t> </a:t>
            </a:r>
            <a:r>
              <a:rPr lang="nl-NL" sz="2400" dirty="0" smtClean="0">
                <a:solidFill>
                  <a:srgbClr val="FFFF00"/>
                </a:solidFill>
              </a:rPr>
              <a:t>    terug </a:t>
            </a:r>
            <a:r>
              <a:rPr lang="nl-NL" sz="2400" smtClean="0">
                <a:solidFill>
                  <a:srgbClr val="FFFF00"/>
                </a:solidFill>
              </a:rPr>
              <a:t>in dezelfde </a:t>
            </a:r>
            <a:r>
              <a:rPr lang="nl-NL" sz="2400" dirty="0" smtClean="0">
                <a:solidFill>
                  <a:srgbClr val="FFFF00"/>
                </a:solidFill>
              </a:rPr>
              <a:t>richting.</a:t>
            </a:r>
          </a:p>
          <a:p>
            <a:pPr lvl="1"/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8680" y="3613364"/>
            <a:ext cx="8229600" cy="95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Diffuse weerkaatsing. (ruw)</a:t>
            </a:r>
            <a:b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2000" dirty="0" smtClean="0">
                <a:solidFill>
                  <a:srgbClr val="FFFF00"/>
                </a:solidFill>
              </a:rPr>
              <a:t>Evenwijdige lichtstralen kaatsten </a:t>
            </a:r>
            <a:br>
              <a:rPr lang="nl-NL" sz="2000" dirty="0" smtClean="0">
                <a:solidFill>
                  <a:srgbClr val="FFFF00"/>
                </a:solidFill>
              </a:rPr>
            </a:br>
            <a:r>
              <a:rPr lang="nl-NL" sz="2000" dirty="0" smtClean="0">
                <a:solidFill>
                  <a:srgbClr val="FFFF00"/>
                </a:solidFill>
              </a:rPr>
              <a:t> terug in verschillende richtingen.</a:t>
            </a:r>
          </a:p>
          <a:p>
            <a:pPr lvl="1"/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56" y="2112525"/>
            <a:ext cx="3292579" cy="120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57" y="3666410"/>
            <a:ext cx="3265297" cy="128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680" y="0"/>
            <a:ext cx="9144000" cy="956544"/>
          </a:xfrm>
          <a:prstGeom prst="rect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41737" y="-39361"/>
            <a:ext cx="90022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pPr algn="ctr"/>
            <a:r>
              <a:rPr lang="en-US" altLang="en-US" sz="6000" b="1" dirty="0" err="1">
                <a:solidFill>
                  <a:schemeClr val="bg2"/>
                </a:solidFill>
              </a:rPr>
              <a:t>Licht</a:t>
            </a:r>
            <a:r>
              <a:rPr lang="en-US" altLang="en-US" sz="6000" b="1" dirty="0">
                <a:solidFill>
                  <a:schemeClr val="bg2"/>
                </a:solidFill>
              </a:rPr>
              <a:t> </a:t>
            </a:r>
            <a:r>
              <a:rPr lang="en-US" altLang="en-US" sz="6000" b="1" dirty="0" err="1">
                <a:solidFill>
                  <a:schemeClr val="bg2"/>
                </a:solidFill>
              </a:rPr>
              <a:t>en</a:t>
            </a:r>
            <a:r>
              <a:rPr lang="en-US" altLang="en-US" sz="6000" b="1" dirty="0">
                <a:solidFill>
                  <a:schemeClr val="bg2"/>
                </a:solidFill>
              </a:rPr>
              <a:t> </a:t>
            </a:r>
            <a:r>
              <a:rPr lang="en-US" altLang="en-US" sz="6000" b="1" dirty="0" err="1">
                <a:solidFill>
                  <a:schemeClr val="bg2"/>
                </a:solidFill>
              </a:rPr>
              <a:t>reflectie</a:t>
            </a:r>
            <a:endParaRPr lang="en-US" altLang="en-US" sz="6000" b="1" dirty="0">
              <a:solidFill>
                <a:schemeClr val="bg2"/>
              </a:solidFill>
            </a:endParaRPr>
          </a:p>
        </p:txBody>
      </p:sp>
      <p:pic>
        <p:nvPicPr>
          <p:cNvPr id="19" name="Afbeelding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846" y1="55263" x2="20728" y2="36842"/>
                        <a14:foregroundMark x1="29412" y1="30263" x2="38375" y2="40789"/>
                        <a14:foregroundMark x1="42297" y1="72368" x2="39496" y2="82895"/>
                        <a14:foregroundMark x1="14566" y1="67763" x2="15126" y2="70395"/>
                        <a14:foregroundMark x1="10084" y1="50000" x2="5322" y2="57895"/>
                        <a14:foregroundMark x1="47899" y1="46053" x2="54622" y2="50000"/>
                        <a14:foregroundMark x1="18487" y1="9211" x2="24930" y2="19079"/>
                        <a14:foregroundMark x1="28852" y1="14474" x2="28571" y2="19737"/>
                        <a14:foregroundMark x1="62185" y1="55263" x2="62745" y2="55263"/>
                        <a14:foregroundMark x1="65826" y1="55921" x2="65826" y2="55921"/>
                        <a14:foregroundMark x1="69468" y1="56579" x2="69468" y2="56579"/>
                        <a14:foregroundMark x1="75070" y1="55263" x2="75350" y2="55263"/>
                        <a14:foregroundMark x1="78151" y1="60526" x2="78151" y2="61184"/>
                        <a14:foregroundMark x1="81232" y1="59868" x2="81513" y2="61184"/>
                        <a14:foregroundMark x1="87115" y1="59868" x2="87115" y2="61184"/>
                        <a14:foregroundMark x1="92997" y1="64474" x2="93557" y2="64474"/>
                        <a14:foregroundMark x1="96359" y1="55921" x2="96359" y2="57895"/>
                        <a14:foregroundMark x1="80112" y1="60526" x2="79552" y2="58553"/>
                        <a14:foregroundMark x1="78151" y1="59211" x2="78711" y2="57895"/>
                        <a14:foregroundMark x1="94958" y1="61184" x2="94398" y2="57895"/>
                        <a14:backgroundMark x1="66106" y1="61842" x2="66387" y2="62500"/>
                        <a14:backgroundMark x1="61625" y1="53947" x2="63585" y2="53947"/>
                        <a14:backgroundMark x1="66106" y1="57237" x2="66387" y2="57237"/>
                        <a14:backgroundMark x1="75070" y1="57237" x2="75350" y2="57237"/>
                        <a14:backgroundMark x1="73669" y1="54605" x2="76471" y2="53289"/>
                        <a14:backgroundMark x1="75630" y1="62500" x2="75630" y2="61842"/>
                        <a14:backgroundMark x1="80952" y1="59211" x2="80672" y2="60526"/>
                        <a14:backgroundMark x1="92437" y1="65132" x2="92997" y2="65789"/>
                        <a14:backgroundMark x1="78711" y1="59868" x2="79272" y2="59868"/>
                        <a14:backgroundMark x1="69748" y1="58553" x2="69748" y2="57895"/>
                        <a14:backgroundMark x1="93838" y1="59868" x2="94118" y2="59868"/>
                        <a14:backgroundMark x1="51261" y1="49342" x2="49300" y2="48026"/>
                        <a14:backgroundMark x1="49020" y1="48026" x2="48179" y2="48026"/>
                        <a14:backgroundMark x1="95518" y1="62500" x2="95518" y2="56579"/>
                        <a14:backgroundMark x1="95238" y1="57237" x2="94118" y2="55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67" y="6165305"/>
            <a:ext cx="1580195" cy="67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7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35" y="1340768"/>
            <a:ext cx="8229600" cy="532656"/>
          </a:xfrm>
        </p:spPr>
        <p:txBody>
          <a:bodyPr>
            <a:normAutofit lnSpcReduction="10000"/>
          </a:bodyPr>
          <a:lstStyle/>
          <a:p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Wat reflecteren? </a:t>
            </a:r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3283" y="2132856"/>
            <a:ext cx="8229600" cy="5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Wanneer treed het op?</a:t>
            </a:r>
            <a:b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(2 situaties)</a:t>
            </a:r>
          </a:p>
          <a:p>
            <a:endParaRPr lang="nl-NL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Font typeface="Arial" charset="0"/>
              <a:buNone/>
            </a:pPr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87091" y="1363818"/>
            <a:ext cx="8229600" cy="5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Reflecteren is terugkaatsen.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8244408" y="1340768"/>
            <a:ext cx="498475" cy="5040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R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8218216" y="3396832"/>
            <a:ext cx="498475" cy="5040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K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8207982" y="4365104"/>
            <a:ext cx="498475" cy="5040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W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78944" y="3396832"/>
            <a:ext cx="8229600" cy="5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nl-NL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Een voorwerp </a:t>
            </a:r>
            <a:r>
              <a:rPr lang="nl-NL" sz="2800" dirty="0" smtClean="0">
                <a:solidFill>
                  <a:srgbClr val="FFFF00"/>
                </a:solidFill>
              </a:rPr>
              <a:t>reflecteert</a:t>
            </a:r>
            <a:r>
              <a:rPr lang="nl-NL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zijn </a:t>
            </a:r>
            <a:r>
              <a:rPr lang="nl-NL" sz="2800" dirty="0" smtClean="0">
                <a:solidFill>
                  <a:srgbClr val="FFFF00"/>
                </a:solidFill>
              </a:rPr>
              <a:t>eigen kleur</a:t>
            </a:r>
            <a:r>
              <a:rPr lang="nl-NL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nl-NL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Font typeface="Arial" charset="0"/>
              <a:buNone/>
            </a:pPr>
            <a:endParaRPr lang="nl-NL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278944" y="4365104"/>
            <a:ext cx="6830526" cy="5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nl-NL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Een </a:t>
            </a:r>
            <a:r>
              <a:rPr lang="nl-NL" sz="2800" dirty="0" smtClean="0">
                <a:solidFill>
                  <a:srgbClr val="FFFF00"/>
                </a:solidFill>
              </a:rPr>
              <a:t>wit</a:t>
            </a:r>
            <a:r>
              <a:rPr lang="nl-NL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voorwerp </a:t>
            </a:r>
            <a:r>
              <a:rPr lang="nl-NL" sz="2800" dirty="0" smtClean="0">
                <a:solidFill>
                  <a:srgbClr val="FFFF00"/>
                </a:solidFill>
              </a:rPr>
              <a:t>reflecteert</a:t>
            </a:r>
            <a:r>
              <a:rPr lang="nl-NL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2800" dirty="0" smtClean="0">
                <a:solidFill>
                  <a:srgbClr val="FFFF00"/>
                </a:solidFill>
              </a:rPr>
              <a:t>alle kleuren</a:t>
            </a:r>
            <a:r>
              <a:rPr lang="nl-NL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nl-NL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Font typeface="Arial" charset="0"/>
              <a:buNone/>
            </a:pPr>
            <a:endParaRPr lang="nl-NL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333" l="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32809"/>
            <a:ext cx="2666792" cy="200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ep 14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Reflecteren van kleuren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20" name="Afbeelding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14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Absorberen is opnemen</a:t>
            </a:r>
            <a:b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Net als een spons met water.</a:t>
            </a:r>
          </a:p>
          <a:p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 kleuren die het voorwerp niet heeft worden geabsorbeerd.</a:t>
            </a:r>
          </a:p>
          <a:p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Zwart absorbeert alle kleuren</a:t>
            </a:r>
          </a:p>
          <a:p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8244408" y="1844824"/>
            <a:ext cx="498475" cy="5040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l-NL" sz="3200" dirty="0" smtClean="0">
                <a:solidFill>
                  <a:schemeClr val="bg1"/>
                </a:solidFill>
              </a:rPr>
              <a:t>A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8244408" y="3140968"/>
            <a:ext cx="498475" cy="5040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l-NL" sz="3200" dirty="0" smtClean="0">
                <a:solidFill>
                  <a:schemeClr val="bg1"/>
                </a:solidFill>
              </a:rPr>
              <a:t>K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8244407" y="4509120"/>
            <a:ext cx="498475" cy="5040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l-NL" sz="3200" dirty="0" smtClean="0">
                <a:solidFill>
                  <a:schemeClr val="bg1"/>
                </a:solidFill>
              </a:rPr>
              <a:t>Z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27584" y="1552436"/>
            <a:ext cx="3745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Wat is Absorberen?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27584" y="3284984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Wanneer treed het op?</a:t>
            </a:r>
            <a:br>
              <a:rPr lang="nl-NL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(Twee mogelijkheden)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9" name="Groep 18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Absorberen </a:t>
              </a:r>
              <a:r>
                <a:rPr lang="nl-NL" sz="6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van kleuren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24" name="Afbeelding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63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Een kleur reflecteert zijn eigen kleur.</a:t>
            </a:r>
          </a:p>
          <a:p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Andere kleuren worden </a:t>
            </a:r>
            <a:r>
              <a:rPr lang="nl-NL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geabsorbeerd</a:t>
            </a: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b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nl-NL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Wit reflecteert alle kleuren.</a:t>
            </a:r>
          </a:p>
          <a:p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Zwart absorbeert alle kleuren.</a:t>
            </a:r>
          </a:p>
          <a:p>
            <a:endParaRPr lang="nl-NL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3" y="1628800"/>
            <a:ext cx="18859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4" y="3275062"/>
            <a:ext cx="18954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49" y="4437112"/>
            <a:ext cx="18859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ep 10"/>
          <p:cNvGrpSpPr/>
          <p:nvPr/>
        </p:nvGrpSpPr>
        <p:grpSpPr>
          <a:xfrm>
            <a:off x="-801765" y="-19826"/>
            <a:ext cx="9945765" cy="6877826"/>
            <a:chOff x="-783085" y="-39361"/>
            <a:chExt cx="9945765" cy="6877826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Kleuren zien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6" name="Afbeelding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9334"/>
            <a:ext cx="1331640" cy="99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4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64343" y="970322"/>
            <a:ext cx="43576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+mn-lt"/>
              </a:rPr>
              <a:t>Een tomaat heeft van zichzelf geen kleur</a:t>
            </a: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+mn-lt"/>
              </a:rPr>
              <a:t>In het donker is een tomaat zwart</a:t>
            </a: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+mn-lt"/>
              </a:rPr>
              <a:t>Maar in wit licht...</a:t>
            </a: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+mn-lt"/>
              </a:rPr>
              <a:t>Alleen het rode licht wordt </a:t>
            </a:r>
            <a:r>
              <a:rPr lang="nl-NL" sz="2400" dirty="0" smtClean="0">
                <a:solidFill>
                  <a:schemeClr val="bg1"/>
                </a:solidFill>
                <a:latin typeface="+mn-lt"/>
              </a:rPr>
              <a:t>gereflecteerd.</a:t>
            </a:r>
            <a:endParaRPr lang="nl-NL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150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941D"/>
              </a:clrFrom>
              <a:clrTo>
                <a:srgbClr val="F894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324225"/>
            <a:ext cx="20716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000625" y="4000500"/>
            <a:ext cx="2286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00625" y="4071938"/>
            <a:ext cx="2286000" cy="158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00625" y="4143375"/>
            <a:ext cx="2286000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00625" y="4214813"/>
            <a:ext cx="2286000" cy="15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00625" y="4286250"/>
            <a:ext cx="2286000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00625" y="4356100"/>
            <a:ext cx="22860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6429375" y="3500438"/>
            <a:ext cx="857250" cy="714375"/>
          </a:xfrm>
          <a:prstGeom prst="line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6572250" y="4214813"/>
            <a:ext cx="714375" cy="714375"/>
          </a:xfrm>
          <a:prstGeom prst="line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4748730" y="973136"/>
            <a:ext cx="43576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+mn-lt"/>
              </a:rPr>
              <a:t>Een appel heeft van zichzelf geen kleur</a:t>
            </a: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+mn-lt"/>
              </a:rPr>
              <a:t>In het donker is een appel zwart</a:t>
            </a: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+mn-lt"/>
              </a:rPr>
              <a:t>Maar in wit licht...</a:t>
            </a: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+mn-lt"/>
              </a:rPr>
              <a:t>Alleen het groene licht wordt </a:t>
            </a:r>
            <a:r>
              <a:rPr lang="nl-NL" sz="2400" dirty="0" smtClean="0">
                <a:solidFill>
                  <a:schemeClr val="bg1"/>
                </a:solidFill>
                <a:latin typeface="+mn-lt"/>
              </a:rPr>
              <a:t>gereflecteerd.</a:t>
            </a:r>
            <a:endParaRPr lang="nl-NL" sz="24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85813" y="4000500"/>
            <a:ext cx="2286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5813" y="4071938"/>
            <a:ext cx="2286000" cy="158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85813" y="4143375"/>
            <a:ext cx="242887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5813" y="4214813"/>
            <a:ext cx="235743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85813" y="4286250"/>
            <a:ext cx="242887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5813" y="4356100"/>
            <a:ext cx="2500312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2214563" y="3286125"/>
            <a:ext cx="857250" cy="71437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357438" y="4000500"/>
            <a:ext cx="714375" cy="71437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8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357563"/>
            <a:ext cx="13255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un 38"/>
          <p:cNvSpPr/>
          <p:nvPr/>
        </p:nvSpPr>
        <p:spPr>
          <a:xfrm>
            <a:off x="428625" y="3714750"/>
            <a:ext cx="928688" cy="928688"/>
          </a:xfrm>
          <a:prstGeom prst="su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0" name="Sun 39"/>
          <p:cNvSpPr/>
          <p:nvPr/>
        </p:nvSpPr>
        <p:spPr>
          <a:xfrm>
            <a:off x="4643438" y="3714750"/>
            <a:ext cx="928687" cy="928688"/>
          </a:xfrm>
          <a:prstGeom prst="su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pSp>
        <p:nvGrpSpPr>
          <p:cNvPr id="29" name="Groep 28"/>
          <p:cNvGrpSpPr/>
          <p:nvPr/>
        </p:nvGrpSpPr>
        <p:grpSpPr>
          <a:xfrm>
            <a:off x="-801765" y="-19826"/>
            <a:ext cx="9945765" cy="6877826"/>
            <a:chOff x="-783085" y="-39361"/>
            <a:chExt cx="9945765" cy="6877826"/>
          </a:xfrm>
        </p:grpSpPr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Kleuren zien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34" name="Afbeelding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7468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56194" y="1333499"/>
            <a:ext cx="43576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+mn-lt"/>
              </a:rPr>
              <a:t>Een rood voorwerp </a:t>
            </a:r>
            <a:r>
              <a:rPr lang="nl-NL" sz="2400" dirty="0" smtClean="0">
                <a:solidFill>
                  <a:schemeClr val="bg1"/>
                </a:solidFill>
                <a:latin typeface="+mn-lt"/>
              </a:rPr>
              <a:t>reflecteert </a:t>
            </a:r>
            <a:r>
              <a:rPr lang="nl-NL" sz="2400" dirty="0">
                <a:solidFill>
                  <a:schemeClr val="bg1"/>
                </a:solidFill>
                <a:latin typeface="+mn-lt"/>
              </a:rPr>
              <a:t>alleen rood licht</a:t>
            </a: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+mn-lt"/>
              </a:rPr>
              <a:t>Elke andere kleur wordt </a:t>
            </a:r>
            <a:r>
              <a:rPr lang="nl-NL" sz="2400" dirty="0" smtClean="0">
                <a:solidFill>
                  <a:schemeClr val="bg1"/>
                </a:solidFill>
                <a:latin typeface="+mn-lt"/>
              </a:rPr>
              <a:t>geabsorbeerd</a:t>
            </a: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+mn-lt"/>
              </a:rPr>
              <a:t>Als er nu eens geen rood licht is?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85813" y="4143375"/>
            <a:ext cx="2286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5813" y="4214813"/>
            <a:ext cx="2286000" cy="158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85813" y="4286250"/>
            <a:ext cx="242887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85813" y="4357688"/>
            <a:ext cx="242887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5813" y="4429125"/>
            <a:ext cx="250031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5813" y="4498975"/>
            <a:ext cx="2500312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2214563" y="3429000"/>
            <a:ext cx="857250" cy="71437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357438" y="4143375"/>
            <a:ext cx="714375" cy="71437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3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500438"/>
            <a:ext cx="13255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4643438" y="1357313"/>
            <a:ext cx="435768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+mn-lt"/>
              </a:rPr>
              <a:t>Stel we bekijken een groene appel in rood licht</a:t>
            </a: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+mn-lt"/>
              </a:rPr>
              <a:t>Het rode licht word </a:t>
            </a:r>
            <a:r>
              <a:rPr lang="nl-NL" sz="2400" dirty="0" smtClean="0">
                <a:solidFill>
                  <a:schemeClr val="bg1"/>
                </a:solidFill>
                <a:latin typeface="+mn-lt"/>
              </a:rPr>
              <a:t>geabsorbeerd</a:t>
            </a: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+mn-lt"/>
              </a:rPr>
              <a:t>Er komt geen licht van de appel in ons oog, dus.</a:t>
            </a: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+mn-lt"/>
              </a:rPr>
              <a:t>ZWART</a:t>
            </a:r>
          </a:p>
        </p:txBody>
      </p:sp>
      <p:sp>
        <p:nvSpPr>
          <p:cNvPr id="58" name="Sun 57"/>
          <p:cNvSpPr/>
          <p:nvPr/>
        </p:nvSpPr>
        <p:spPr>
          <a:xfrm>
            <a:off x="357188" y="3857625"/>
            <a:ext cx="928687" cy="928688"/>
          </a:xfrm>
          <a:prstGeom prst="sun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0" name="Sun 59"/>
          <p:cNvSpPr/>
          <p:nvPr/>
        </p:nvSpPr>
        <p:spPr>
          <a:xfrm>
            <a:off x="357188" y="3857625"/>
            <a:ext cx="928687" cy="928688"/>
          </a:xfrm>
          <a:prstGeom prst="su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941D"/>
              </a:clrFrom>
              <a:clrTo>
                <a:srgbClr val="F894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324225"/>
            <a:ext cx="20716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5000625" y="4000500"/>
            <a:ext cx="2286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un 58"/>
          <p:cNvSpPr/>
          <p:nvPr/>
        </p:nvSpPr>
        <p:spPr>
          <a:xfrm>
            <a:off x="4714875" y="3571875"/>
            <a:ext cx="928688" cy="928688"/>
          </a:xfrm>
          <a:prstGeom prst="su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Ovaal 1"/>
          <p:cNvSpPr/>
          <p:nvPr/>
        </p:nvSpPr>
        <p:spPr>
          <a:xfrm>
            <a:off x="7164288" y="3595687"/>
            <a:ext cx="1274465" cy="11294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3" name="Groep 22"/>
          <p:cNvGrpSpPr/>
          <p:nvPr/>
        </p:nvGrpSpPr>
        <p:grpSpPr>
          <a:xfrm>
            <a:off x="-801765" y="19535"/>
            <a:ext cx="9945765" cy="6838465"/>
            <a:chOff x="-783085" y="0"/>
            <a:chExt cx="9945765" cy="6838465"/>
          </a:xfrm>
        </p:grpSpPr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146129" y="73309"/>
              <a:ext cx="90022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>
                <a:defRPr/>
              </a:pPr>
              <a:r>
                <a:rPr lang="nl-NL" sz="4000" dirty="0">
                  <a:solidFill>
                    <a:schemeClr val="bg1"/>
                  </a:solidFill>
                </a:rPr>
                <a:t>Voorwerpen bekijken in gekleurd licht</a:t>
              </a:r>
            </a:p>
          </p:txBody>
        </p:sp>
        <p:pic>
          <p:nvPicPr>
            <p:cNvPr id="29" name="Afbeelding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0814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-783085" y="-39361"/>
              <a:ext cx="9927085" cy="6877826"/>
              <a:chOff x="-783085" y="-39361"/>
              <a:chExt cx="9927085" cy="6877826"/>
            </a:xfrm>
          </p:grpSpPr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664715" y="1054624"/>
                <a:ext cx="228600" cy="228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-783085" y="1130824"/>
                <a:ext cx="1371600" cy="1371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141737" y="-39361"/>
                <a:ext cx="9002263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pPr algn="ctr"/>
                <a:r>
                  <a:rPr lang="en-US" altLang="en-US" sz="6000" b="1" dirty="0" smtClean="0">
                    <a:solidFill>
                      <a:schemeClr val="bg2"/>
                    </a:solidFill>
                  </a:rPr>
                  <a:t>H8 Licht</a:t>
                </a:r>
                <a:endParaRPr lang="en-US" altLang="en-US" sz="6000" b="1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13" name="Afbeelding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14846" y1="55263" x2="20728" y2="36842"/>
                            <a14:foregroundMark x1="29412" y1="30263" x2="38375" y2="40789"/>
                            <a14:foregroundMark x1="42297" y1="72368" x2="39496" y2="82895"/>
                            <a14:foregroundMark x1="14566" y1="67763" x2="15126" y2="70395"/>
                            <a14:foregroundMark x1="10084" y1="50000" x2="5322" y2="57895"/>
                            <a14:foregroundMark x1="47899" y1="46053" x2="54622" y2="50000"/>
                            <a14:foregroundMark x1="18487" y1="9211" x2="24930" y2="19079"/>
                            <a14:foregroundMark x1="28852" y1="14474" x2="28571" y2="19737"/>
                            <a14:foregroundMark x1="62185" y1="55263" x2="62745" y2="55263"/>
                            <a14:foregroundMark x1="65826" y1="55921" x2="65826" y2="55921"/>
                            <a14:foregroundMark x1="69468" y1="56579" x2="69468" y2="56579"/>
                            <a14:foregroundMark x1="75070" y1="55263" x2="75350" y2="55263"/>
                            <a14:foregroundMark x1="78151" y1="60526" x2="78151" y2="61184"/>
                            <a14:foregroundMark x1="81232" y1="59868" x2="81513" y2="61184"/>
                            <a14:foregroundMark x1="87115" y1="59868" x2="87115" y2="61184"/>
                            <a14:foregroundMark x1="92997" y1="64474" x2="93557" y2="64474"/>
                            <a14:foregroundMark x1="96359" y1="55921" x2="96359" y2="57895"/>
                            <a14:foregroundMark x1="80112" y1="60526" x2="79552" y2="58553"/>
                            <a14:foregroundMark x1="78151" y1="59211" x2="78711" y2="57895"/>
                            <a14:foregroundMark x1="94958" y1="61184" x2="94398" y2="57895"/>
                            <a14:backgroundMark x1="66106" y1="61842" x2="66387" y2="62500"/>
                            <a14:backgroundMark x1="61625" y1="53947" x2="63585" y2="53947"/>
                            <a14:backgroundMark x1="66106" y1="57237" x2="66387" y2="57237"/>
                            <a14:backgroundMark x1="75070" y1="57237" x2="75350" y2="57237"/>
                            <a14:backgroundMark x1="73669" y1="54605" x2="76471" y2="53289"/>
                            <a14:backgroundMark x1="75630" y1="62500" x2="75630" y2="61842"/>
                            <a14:backgroundMark x1="80952" y1="59211" x2="80672" y2="60526"/>
                            <a14:backgroundMark x1="92437" y1="65132" x2="92997" y2="65789"/>
                            <a14:backgroundMark x1="78711" y1="59868" x2="79272" y2="59868"/>
                            <a14:backgroundMark x1="69748" y1="58553" x2="69748" y2="57895"/>
                            <a14:backgroundMark x1="93838" y1="59868" x2="94118" y2="59868"/>
                            <a14:backgroundMark x1="51261" y1="49342" x2="49300" y2="48026"/>
                            <a14:backgroundMark x1="49020" y1="48026" x2="48179" y2="48026"/>
                            <a14:backgroundMark x1="95518" y1="62500" x2="95518" y2="56579"/>
                            <a14:backgroundMark x1="95238" y1="57237" x2="94118" y2="559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9167" y="6165305"/>
                <a:ext cx="1580195" cy="673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kstvak 2">
            <a:hlinkClick r:id="rId6"/>
          </p:cNvPr>
          <p:cNvSpPr txBox="1"/>
          <p:nvPr/>
        </p:nvSpPr>
        <p:spPr>
          <a:xfrm>
            <a:off x="1763688" y="642544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6"/>
              </a:rPr>
              <a:t>klokhuis</a:t>
            </a:r>
            <a:endParaRPr lang="en-GB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41" name="WindowsMediaPlayer1" r:id="rId2" imgW="8715240" imgH="5905440"/>
        </mc:Choice>
        <mc:Fallback>
          <p:control name="WindowsMediaPlayer1" r:id="rId2" imgW="8715240" imgH="59054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79388" y="476250"/>
                  <a:ext cx="8715375" cy="5905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355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810" y="559324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bg2"/>
                </a:solidFill>
              </a:rPr>
              <a:t>Maak de opgaven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17838-6836-4912-A38B-978344851081}" type="datetime10">
              <a:rPr lang="nl-NL" smtClean="0"/>
              <a:pPr>
                <a:defRPr/>
              </a:pPr>
              <a:t>17:01</a:t>
            </a:fld>
            <a:endParaRPr lang="nl-NL"/>
          </a:p>
        </p:txBody>
      </p:sp>
      <p:sp>
        <p:nvSpPr>
          <p:cNvPr id="7" name="Actieknop: Aangepast 6">
            <a:hlinkClick r:id="" action="ppaction://noaction" highlightClick="1"/>
          </p:cNvPr>
          <p:cNvSpPr/>
          <p:nvPr/>
        </p:nvSpPr>
        <p:spPr>
          <a:xfrm>
            <a:off x="0" y="6497960"/>
            <a:ext cx="180796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Opgave H</a:t>
            </a:r>
            <a:endParaRPr lang="nl-NL" dirty="0"/>
          </a:p>
        </p:txBody>
      </p:sp>
      <p:sp>
        <p:nvSpPr>
          <p:cNvPr id="8" name="Actieknop: Aangepast 7">
            <a:hlinkClick r:id="" action="ppaction://noaction" highlightClick="1"/>
          </p:cNvPr>
          <p:cNvSpPr/>
          <p:nvPr/>
        </p:nvSpPr>
        <p:spPr>
          <a:xfrm>
            <a:off x="7336036" y="6497960"/>
            <a:ext cx="180796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Opgave A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648247" y="2745374"/>
            <a:ext cx="655272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1 t/m 13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619672" y="2056036"/>
            <a:ext cx="655272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1 </a:t>
            </a:r>
            <a:r>
              <a:rPr lang="nl-NL" sz="2800" smtClean="0">
                <a:solidFill>
                  <a:schemeClr val="bg1"/>
                </a:solidFill>
              </a:rPr>
              <a:t>t/m 12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169151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-5610" y="213298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0" y="25792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grpSp>
          <p:nvGrpSpPr>
            <p:cNvPr id="16" name="Groep 15"/>
            <p:cNvGrpSpPr/>
            <p:nvPr/>
          </p:nvGrpSpPr>
          <p:grpSpPr>
            <a:xfrm>
              <a:off x="-783085" y="-39361"/>
              <a:ext cx="9927085" cy="6877826"/>
              <a:chOff x="-783085" y="-39361"/>
              <a:chExt cx="9927085" cy="6877826"/>
            </a:xfrm>
          </p:grpSpPr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664715" y="1054624"/>
                <a:ext cx="228600" cy="228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-783085" y="1130824"/>
                <a:ext cx="1371600" cy="1371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9" name="Text Box 12"/>
              <p:cNvSpPr txBox="1">
                <a:spLocks noChangeArrowheads="1"/>
              </p:cNvSpPr>
              <p:nvPr/>
            </p:nvSpPr>
            <p:spPr bwMode="auto">
              <a:xfrm>
                <a:off x="141737" y="-39361"/>
                <a:ext cx="9002263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pPr algn="ctr"/>
                <a:r>
                  <a:rPr lang="en-US" altLang="en-US" sz="6000" b="1" dirty="0" smtClean="0">
                    <a:solidFill>
                      <a:schemeClr val="bg2"/>
                    </a:solidFill>
                  </a:rPr>
                  <a:t>H8 Licht</a:t>
                </a:r>
                <a:endParaRPr lang="en-US" altLang="en-US" sz="6000" b="1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20" name="Afbeelding 1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14846" y1="55263" x2="20728" y2="36842"/>
                            <a14:foregroundMark x1="29412" y1="30263" x2="38375" y2="40789"/>
                            <a14:foregroundMark x1="42297" y1="72368" x2="39496" y2="82895"/>
                            <a14:foregroundMark x1="14566" y1="67763" x2="15126" y2="70395"/>
                            <a14:foregroundMark x1="10084" y1="50000" x2="5322" y2="57895"/>
                            <a14:foregroundMark x1="47899" y1="46053" x2="54622" y2="50000"/>
                            <a14:foregroundMark x1="18487" y1="9211" x2="24930" y2="19079"/>
                            <a14:foregroundMark x1="28852" y1="14474" x2="28571" y2="19737"/>
                            <a14:foregroundMark x1="62185" y1="55263" x2="62745" y2="55263"/>
                            <a14:foregroundMark x1="65826" y1="55921" x2="65826" y2="55921"/>
                            <a14:foregroundMark x1="69468" y1="56579" x2="69468" y2="56579"/>
                            <a14:foregroundMark x1="75070" y1="55263" x2="75350" y2="55263"/>
                            <a14:foregroundMark x1="78151" y1="60526" x2="78151" y2="61184"/>
                            <a14:foregroundMark x1="81232" y1="59868" x2="81513" y2="61184"/>
                            <a14:foregroundMark x1="87115" y1="59868" x2="87115" y2="61184"/>
                            <a14:foregroundMark x1="92997" y1="64474" x2="93557" y2="64474"/>
                            <a14:foregroundMark x1="96359" y1="55921" x2="96359" y2="57895"/>
                            <a14:foregroundMark x1="80112" y1="60526" x2="79552" y2="58553"/>
                            <a14:foregroundMark x1="78151" y1="59211" x2="78711" y2="57895"/>
                            <a14:foregroundMark x1="94958" y1="61184" x2="94398" y2="57895"/>
                            <a14:backgroundMark x1="66106" y1="61842" x2="66387" y2="62500"/>
                            <a14:backgroundMark x1="61625" y1="53947" x2="63585" y2="53947"/>
                            <a14:backgroundMark x1="66106" y1="57237" x2="66387" y2="57237"/>
                            <a14:backgroundMark x1="75070" y1="57237" x2="75350" y2="57237"/>
                            <a14:backgroundMark x1="73669" y1="54605" x2="76471" y2="53289"/>
                            <a14:backgroundMark x1="75630" y1="62500" x2="75630" y2="61842"/>
                            <a14:backgroundMark x1="80952" y1="59211" x2="80672" y2="60526"/>
                            <a14:backgroundMark x1="92437" y1="65132" x2="92997" y2="65789"/>
                            <a14:backgroundMark x1="78711" y1="59868" x2="79272" y2="59868"/>
                            <a14:backgroundMark x1="69748" y1="58553" x2="69748" y2="57895"/>
                            <a14:backgroundMark x1="93838" y1="59868" x2="94118" y2="59868"/>
                            <a14:backgroundMark x1="51261" y1="49342" x2="49300" y2="48026"/>
                            <a14:backgroundMark x1="49020" y1="48026" x2="48179" y2="48026"/>
                            <a14:backgroundMark x1="95518" y1="62500" x2="95518" y2="56579"/>
                            <a14:backgroundMark x1="95238" y1="57237" x2="94118" y2="559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9167" y="6165305"/>
                <a:ext cx="1580195" cy="673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7528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grpSp>
          <p:nvGrpSpPr>
            <p:cNvPr id="12" name="Groep 11"/>
            <p:cNvGrpSpPr/>
            <p:nvPr/>
          </p:nvGrpSpPr>
          <p:grpSpPr>
            <a:xfrm>
              <a:off x="-783085" y="-39361"/>
              <a:ext cx="9927085" cy="6877826"/>
              <a:chOff x="-783085" y="-39361"/>
              <a:chExt cx="9927085" cy="6877826"/>
            </a:xfrm>
          </p:grpSpPr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664715" y="1054624"/>
                <a:ext cx="228600" cy="228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-783085" y="1130824"/>
                <a:ext cx="1371600" cy="1371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141737" y="-39361"/>
                <a:ext cx="9002263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pPr algn="ctr"/>
                <a:r>
                  <a:rPr lang="en-US" altLang="en-US" sz="6000" b="1" dirty="0" smtClean="0">
                    <a:solidFill>
                      <a:schemeClr val="bg2"/>
                    </a:solidFill>
                  </a:rPr>
                  <a:t>H8 Licht</a:t>
                </a:r>
                <a:endParaRPr lang="en-US" altLang="en-US" sz="6000" b="1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16" name="Afbeelding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14846" y1="55263" x2="20728" y2="36842"/>
                            <a14:foregroundMark x1="29412" y1="30263" x2="38375" y2="40789"/>
                            <a14:foregroundMark x1="42297" y1="72368" x2="39496" y2="82895"/>
                            <a14:foregroundMark x1="14566" y1="67763" x2="15126" y2="70395"/>
                            <a14:foregroundMark x1="10084" y1="50000" x2="5322" y2="57895"/>
                            <a14:foregroundMark x1="47899" y1="46053" x2="54622" y2="50000"/>
                            <a14:foregroundMark x1="18487" y1="9211" x2="24930" y2="19079"/>
                            <a14:foregroundMark x1="28852" y1="14474" x2="28571" y2="19737"/>
                            <a14:foregroundMark x1="62185" y1="55263" x2="62745" y2="55263"/>
                            <a14:foregroundMark x1="65826" y1="55921" x2="65826" y2="55921"/>
                            <a14:foregroundMark x1="69468" y1="56579" x2="69468" y2="56579"/>
                            <a14:foregroundMark x1="75070" y1="55263" x2="75350" y2="55263"/>
                            <a14:foregroundMark x1="78151" y1="60526" x2="78151" y2="61184"/>
                            <a14:foregroundMark x1="81232" y1="59868" x2="81513" y2="61184"/>
                            <a14:foregroundMark x1="87115" y1="59868" x2="87115" y2="61184"/>
                            <a14:foregroundMark x1="92997" y1="64474" x2="93557" y2="64474"/>
                            <a14:foregroundMark x1="96359" y1="55921" x2="96359" y2="57895"/>
                            <a14:foregroundMark x1="80112" y1="60526" x2="79552" y2="58553"/>
                            <a14:foregroundMark x1="78151" y1="59211" x2="78711" y2="57895"/>
                            <a14:foregroundMark x1="94958" y1="61184" x2="94398" y2="57895"/>
                            <a14:backgroundMark x1="66106" y1="61842" x2="66387" y2="62500"/>
                            <a14:backgroundMark x1="61625" y1="53947" x2="63585" y2="53947"/>
                            <a14:backgroundMark x1="66106" y1="57237" x2="66387" y2="57237"/>
                            <a14:backgroundMark x1="75070" y1="57237" x2="75350" y2="57237"/>
                            <a14:backgroundMark x1="73669" y1="54605" x2="76471" y2="53289"/>
                            <a14:backgroundMark x1="75630" y1="62500" x2="75630" y2="61842"/>
                            <a14:backgroundMark x1="80952" y1="59211" x2="80672" y2="60526"/>
                            <a14:backgroundMark x1="92437" y1="65132" x2="92997" y2="65789"/>
                            <a14:backgroundMark x1="78711" y1="59868" x2="79272" y2="59868"/>
                            <a14:backgroundMark x1="69748" y1="58553" x2="69748" y2="57895"/>
                            <a14:backgroundMark x1="93838" y1="59868" x2="94118" y2="59868"/>
                            <a14:backgroundMark x1="51261" y1="49342" x2="49300" y2="48026"/>
                            <a14:backgroundMark x1="49020" y1="48026" x2="48179" y2="48026"/>
                            <a14:backgroundMark x1="95518" y1="62500" x2="95518" y2="56579"/>
                            <a14:backgroundMark x1="95238" y1="57237" x2="94118" y2="559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9167" y="6165305"/>
                <a:ext cx="1580195" cy="673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Licht bron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1962" y="1953032"/>
            <a:ext cx="8229600" cy="45259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nl-NL" dirty="0" smtClean="0">
                <a:solidFill>
                  <a:srgbClr val="FFFF00"/>
                </a:solidFill>
              </a:rPr>
              <a:t>Directe</a:t>
            </a: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nl-NL" dirty="0" smtClean="0">
                <a:solidFill>
                  <a:srgbClr val="FFFF00"/>
                </a:solidFill>
              </a:rPr>
              <a:t>lichtbron</a:t>
            </a: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geeft licht</a:t>
            </a: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  <a:p>
            <a:pPr lvl="1"/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Natuurlijke lichtbron</a:t>
            </a:r>
          </a:p>
          <a:p>
            <a:pPr lvl="1"/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Kunstmatige lichtbron</a:t>
            </a:r>
            <a:r>
              <a:rPr lang="nl-NL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(door mensen gemaakt)</a:t>
            </a: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nl-NL" dirty="0">
                <a:solidFill>
                  <a:srgbClr val="FFFF00"/>
                </a:solidFill>
              </a:rPr>
              <a:t>Indirecte lichtbron </a:t>
            </a: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zoals de maan geeft licht door reflectie (weerkaatsing</a:t>
            </a: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).</a:t>
            </a:r>
            <a:b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sz="2400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Als </a:t>
            </a:r>
            <a:r>
              <a:rPr lang="nl-NL" sz="24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je de indirecte bron in een doosje doet is het donker.</a:t>
            </a:r>
          </a:p>
          <a:p>
            <a:pPr>
              <a:buNone/>
            </a:pP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90" y="77341"/>
            <a:ext cx="64389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78" y="29716"/>
            <a:ext cx="64865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484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767157"/>
            <a:ext cx="7200800" cy="2381924"/>
          </a:xfrm>
        </p:spPr>
        <p:txBody>
          <a:bodyPr/>
          <a:lstStyle/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Licht verplaatst langs een rechte lijn.</a:t>
            </a:r>
          </a:p>
          <a:p>
            <a:endParaRPr lang="nl-NL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Licht heeft geen medium nodig.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61" y="995905"/>
            <a:ext cx="1743075" cy="1085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4" y="3501008"/>
            <a:ext cx="1998511" cy="1438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2445817" cy="30862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680" y="0"/>
            <a:ext cx="9144000" cy="956544"/>
          </a:xfrm>
          <a:prstGeom prst="rect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grpSp>
        <p:nvGrpSpPr>
          <p:cNvPr id="11" name="Groep 10"/>
          <p:cNvGrpSpPr/>
          <p:nvPr/>
        </p:nvGrpSpPr>
        <p:grpSpPr>
          <a:xfrm>
            <a:off x="-783085" y="-39361"/>
            <a:ext cx="9927085" cy="6877826"/>
            <a:chOff x="-783085" y="-39361"/>
            <a:chExt cx="9927085" cy="6877826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Verplaatsing licht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86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8680" y="0"/>
            <a:ext cx="9144000" cy="956544"/>
          </a:xfrm>
          <a:prstGeom prst="rect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www.freewebs.com/lyceum-wiskunde/wi-H1-1,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810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al 5"/>
          <p:cNvSpPr/>
          <p:nvPr/>
        </p:nvSpPr>
        <p:spPr>
          <a:xfrm>
            <a:off x="4572000" y="2348880"/>
            <a:ext cx="108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4463992" y="3068960"/>
            <a:ext cx="108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4572000" y="3645024"/>
            <a:ext cx="108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4499992" y="4149080"/>
            <a:ext cx="108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3131840" y="1556792"/>
            <a:ext cx="3096344" cy="2808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3131836" y="1556792"/>
            <a:ext cx="2088236" cy="2808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6" name="Groep 15"/>
          <p:cNvGrpSpPr/>
          <p:nvPr/>
        </p:nvGrpSpPr>
        <p:grpSpPr>
          <a:xfrm>
            <a:off x="-783085" y="-39361"/>
            <a:ext cx="9927085" cy="6877826"/>
            <a:chOff x="-783085" y="-39361"/>
            <a:chExt cx="9927085" cy="6877826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Lichtstraal tekenen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30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14" y="1198006"/>
            <a:ext cx="8574165" cy="4525963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Recht lijn</a:t>
            </a:r>
          </a:p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Pijl er in voor de richting van het licht</a:t>
            </a:r>
          </a:p>
          <a:p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nl-NL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 de wiskunde heet dit een </a:t>
            </a:r>
            <a:r>
              <a:rPr lang="nl-NL" dirty="0" smtClean="0">
                <a:solidFill>
                  <a:srgbClr val="FFFF00"/>
                </a:solidFill>
              </a:rPr>
              <a:t>kijklijn</a:t>
            </a: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 buitenste lichtstraal noemen we </a:t>
            </a:r>
            <a:r>
              <a:rPr lang="nl-NL" dirty="0" smtClean="0">
                <a:solidFill>
                  <a:srgbClr val="FFFF00"/>
                </a:solidFill>
              </a:rPr>
              <a:t>randstraal</a:t>
            </a: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67011" y="3296836"/>
            <a:ext cx="4608512" cy="9001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127251" y="3170822"/>
            <a:ext cx="216024" cy="1710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127251" y="3341841"/>
            <a:ext cx="216024" cy="18902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680" y="0"/>
            <a:ext cx="9144000" cy="956544"/>
          </a:xfrm>
          <a:prstGeom prst="rect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grpSp>
        <p:nvGrpSpPr>
          <p:cNvPr id="12" name="Groep 11"/>
          <p:cNvGrpSpPr/>
          <p:nvPr/>
        </p:nvGrpSpPr>
        <p:grpSpPr>
          <a:xfrm>
            <a:off x="-783085" y="-39361"/>
            <a:ext cx="9927085" cy="6877826"/>
            <a:chOff x="-783085" y="-39361"/>
            <a:chExt cx="9927085" cy="6877826"/>
          </a:xfrm>
        </p:grpSpPr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Lichtstraal tekenen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2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8680" y="0"/>
            <a:ext cx="9144000" cy="956544"/>
          </a:xfrm>
          <a:prstGeom prst="rect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 soorten lichtbundels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645" y="1039791"/>
            <a:ext cx="8229600" cy="4525963"/>
          </a:xfrm>
        </p:spPr>
        <p:txBody>
          <a:bodyPr/>
          <a:lstStyle/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Ezelsbrug: Convergerend maakt connectie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-783085" y="1054624"/>
            <a:ext cx="9832447" cy="5783841"/>
            <a:chOff x="-783085" y="1054624"/>
            <a:chExt cx="9832447" cy="5783841"/>
          </a:xfrm>
        </p:grpSpPr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4" descr="http://www.wetenschapsschool.nl/chapter/2-licht/i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72" y="1622922"/>
            <a:ext cx="7106177" cy="188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3513621"/>
            <a:ext cx="2340033" cy="25796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512" y="3537815"/>
            <a:ext cx="2831357" cy="255548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2048" y="3501008"/>
            <a:ext cx="1539701" cy="25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_The Wonderful World Of Colour_‏ - YouTub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ladwijzer 1" time="9232.2222"/>
                    <p14:bmk name="Bladwijzer 2" time="15466.9696"/>
                    <p14:bmk name="Bladwijzer 7" time="18947.8885"/>
                    <p14:bmk name="Bladwijzer 3" time="25939.4129"/>
                    <p14:bmk name="Bladwijzer 4" time="32732.4242"/>
                    <p14:bmk name="Bladwijzer 5" time="40605.4976"/>
                    <p14:bmk name="Bladwijzer 6" time="45602.4624"/>
                    <p14:bmk name="Bladwijzer 8" time="53155.2188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483" y="0"/>
            <a:ext cx="9077517" cy="6808733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17838-6836-4912-A38B-978344851081}" type="datetime10">
              <a:rPr lang="nl-NL" smtClean="0"/>
              <a:pPr>
                <a:defRPr/>
              </a:pPr>
              <a:t>17:01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864752" y="9551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chemeClr val="bg1"/>
                </a:solidFill>
              </a:rPr>
              <a:t>Er bestaat niet zoiets als kleur wij leven in een kleurloze wereld.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136920" y="95514"/>
            <a:ext cx="3845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</a:rPr>
              <a:t>Kleur is een effect dat gevormd 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wordt in onze ogen en hersenen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537397" y="95514"/>
            <a:ext cx="4445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</a:rPr>
              <a:t>Licht bestaat uit verschillende golven 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die elk hun eigen kleurervaring 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661129" y="5256565"/>
            <a:ext cx="5396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2060"/>
                </a:solidFill>
              </a:rPr>
              <a:t>Een banaan ziet geel omdat het </a:t>
            </a:r>
          </a:p>
          <a:p>
            <a:pPr algn="ctr"/>
            <a:r>
              <a:rPr lang="nl-NL" sz="2000" dirty="0" smtClean="0">
                <a:solidFill>
                  <a:srgbClr val="002060"/>
                </a:solidFill>
              </a:rPr>
              <a:t>alle kleuren absorbeert met uitzondering </a:t>
            </a:r>
          </a:p>
          <a:p>
            <a:pPr algn="ctr"/>
            <a:r>
              <a:rPr lang="nl-NL" sz="2000" dirty="0" smtClean="0">
                <a:solidFill>
                  <a:srgbClr val="002060"/>
                </a:solidFill>
              </a:rPr>
              <a:t>van de gele kleur </a:t>
            </a:r>
            <a:r>
              <a:rPr lang="nl-NL" sz="2000" dirty="0">
                <a:solidFill>
                  <a:srgbClr val="002060"/>
                </a:solidFill>
              </a:rPr>
              <a:t>die reflecteert naar ons </a:t>
            </a:r>
            <a:r>
              <a:rPr lang="nl-NL" sz="2000" dirty="0" smtClean="0">
                <a:solidFill>
                  <a:srgbClr val="002060"/>
                </a:solidFill>
              </a:rPr>
              <a:t>oog.</a:t>
            </a:r>
            <a:endParaRPr lang="nl-NL" sz="2000" dirty="0">
              <a:solidFill>
                <a:srgbClr val="00206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279366" y="5351337"/>
            <a:ext cx="45159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2060"/>
                </a:solidFill>
              </a:rPr>
              <a:t>Op dezelfde manier absorbeert </a:t>
            </a:r>
          </a:p>
          <a:p>
            <a:pPr algn="ctr"/>
            <a:r>
              <a:rPr lang="nl-NL" sz="2000" dirty="0" smtClean="0">
                <a:solidFill>
                  <a:srgbClr val="002060"/>
                </a:solidFill>
              </a:rPr>
              <a:t>een kers alle kleuren met uitzondering</a:t>
            </a:r>
          </a:p>
          <a:p>
            <a:pPr algn="ctr"/>
            <a:r>
              <a:rPr lang="nl-NL" sz="2000" dirty="0" smtClean="0">
                <a:solidFill>
                  <a:srgbClr val="002060"/>
                </a:solidFill>
              </a:rPr>
              <a:t> van de rode kleur.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427984" y="5355762"/>
            <a:ext cx="3044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En vanille ijs reflecteert alle 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kleuren omdat het wit is.</a:t>
            </a:r>
          </a:p>
          <a:p>
            <a:pPr algn="ctr"/>
            <a:r>
              <a:rPr lang="nl-NL" dirty="0" smtClean="0">
                <a:solidFill>
                  <a:srgbClr val="002060"/>
                </a:solidFill>
              </a:rPr>
              <a:t>.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256643" y="95514"/>
            <a:ext cx="379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</a:rPr>
              <a:t>De wondere wereld van kleuren</a:t>
            </a:r>
            <a:endParaRPr lang="nl-NL" sz="2000" dirty="0">
              <a:solidFill>
                <a:srgbClr val="00206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406805" y="5351337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2060"/>
                </a:solidFill>
              </a:rPr>
              <a:t>Kleuren bestaan eigenlijk niet maar </a:t>
            </a:r>
          </a:p>
          <a:p>
            <a:pPr algn="ctr"/>
            <a:r>
              <a:rPr lang="nl-NL" sz="2000" dirty="0" smtClean="0">
                <a:solidFill>
                  <a:srgbClr val="002060"/>
                </a:solidFill>
              </a:rPr>
              <a:t>hebben wel echt effect op ons</a:t>
            </a:r>
            <a:endParaRPr lang="nl-N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593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MediaBookmark" delay="0">
                        <p:tgtEl>
                          <p14:bmkTgt spid="5" bmkName="Bladwijzer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ladwijzer 1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MediaBookmark" delay="0">
                        <p:tgtEl>
                          <p14:bmkTgt spid="5" bmkName="Bladwijzer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ladwijzer 2"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MediaBookmark" delay="0">
                        <p:tgtEl>
                          <p14:bmkTgt spid="5" bmkName="Bladwijzer 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ladwijzer 7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MediaBookmark" delay="0">
                        <p:tgtEl>
                          <p14:bmkTgt spid="5" bmkName="Bladwijzer 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ladwijzer 3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MediaBookmark" delay="0">
                        <p:tgtEl>
                          <p14:bmkTgt spid="5" bmkName="Bladwijzer 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ladwijzer 4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MediaBookmark" delay="0">
                        <p:tgtEl>
                          <p14:bmkTgt spid="5" bmkName="Bladwijzer 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ladwijzer 5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MediaBookmark" delay="0">
                        <p:tgtEl>
                          <p14:bmkTgt spid="5" bmkName="Bladwijzer 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ladwijzer 6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MediaBookmark" delay="0">
                        <p:tgtEl>
                          <p14:bmkTgt spid="5" bmkName="Bladwijzer 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ladwijzer 8"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7" grpId="0"/>
          <p:bldP spid="7" grpId="1"/>
          <p:bldP spid="8" grpId="0"/>
          <p:bldP spid="8" grpId="1"/>
          <p:bldP spid="9" grpId="0"/>
          <p:bldP spid="9" grpId="1"/>
          <p:bldP spid="10" grpId="0"/>
          <p:bldP spid="10" grpId="1"/>
          <p:bldP spid="11" grpId="0"/>
          <p:bldP spid="11" grpId="1"/>
          <p:bldP spid="12" grpId="0"/>
          <p:bldP spid="12" grpId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593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14313" y="571500"/>
            <a:ext cx="8643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2400" dirty="0" smtClean="0">
                <a:solidFill>
                  <a:schemeClr val="bg1"/>
                </a:solidFill>
                <a:latin typeface="+mn-lt"/>
              </a:rPr>
              <a:t>Wit licht is zichtbaar licht en bestaat uit kleuren.</a:t>
            </a: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85" y="1402497"/>
            <a:ext cx="3429000" cy="2549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321469" y="1393948"/>
            <a:ext cx="42148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2400" dirty="0" smtClean="0">
                <a:solidFill>
                  <a:schemeClr val="bg1"/>
                </a:solidFill>
                <a:latin typeface="+mn-lt"/>
              </a:rPr>
              <a:t>Je kunt het zien bij </a:t>
            </a:r>
            <a:br>
              <a:rPr lang="nl-NL" sz="2400" dirty="0" smtClean="0">
                <a:solidFill>
                  <a:schemeClr val="bg1"/>
                </a:solidFill>
                <a:latin typeface="+mn-lt"/>
              </a:rPr>
            </a:br>
            <a:r>
              <a:rPr lang="nl-NL" sz="2400" dirty="0" smtClean="0">
                <a:solidFill>
                  <a:srgbClr val="FFFF00"/>
                </a:solidFill>
                <a:latin typeface="+mn-lt"/>
              </a:rPr>
              <a:t>de regenboog </a:t>
            </a:r>
            <a:r>
              <a:rPr lang="nl-NL" sz="2400" dirty="0" smtClean="0">
                <a:solidFill>
                  <a:schemeClr val="bg1"/>
                </a:solidFill>
                <a:latin typeface="+mn-lt"/>
              </a:rPr>
              <a:t>die ontstaat </a:t>
            </a:r>
            <a:r>
              <a:rPr lang="nl-NL" sz="2400" dirty="0">
                <a:solidFill>
                  <a:schemeClr val="bg1"/>
                </a:solidFill>
                <a:latin typeface="+mn-lt"/>
              </a:rPr>
              <a:t>wanneer zonlicht door regendruppels schijnt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4714875" y="4071938"/>
            <a:ext cx="4214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+mn-lt"/>
              </a:rPr>
              <a:t>De regendruppel werkt als een prisma (driehoekig glas) en breekt het licht in stukjes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375540"/>
            <a:ext cx="4645719" cy="348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8680" y="0"/>
            <a:ext cx="9144000" cy="956544"/>
          </a:xfrm>
          <a:prstGeom prst="rect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grpSp>
        <p:nvGrpSpPr>
          <p:cNvPr id="15" name="Groep 14"/>
          <p:cNvGrpSpPr/>
          <p:nvPr/>
        </p:nvGrpSpPr>
        <p:grpSpPr>
          <a:xfrm>
            <a:off x="-783085" y="-39361"/>
            <a:ext cx="9927085" cy="6877826"/>
            <a:chOff x="-783085" y="-39361"/>
            <a:chExt cx="9927085" cy="6877826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Wit licht / Zichtbaar licht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20800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447</Words>
  <Application>Microsoft Office PowerPoint</Application>
  <PresentationFormat>Diavoorstelling (4:3)</PresentationFormat>
  <Paragraphs>159</Paragraphs>
  <Slides>20</Slides>
  <Notes>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ヒラギノ角ゴ Pro W3</vt:lpstr>
      <vt:lpstr>Office-thema</vt:lpstr>
      <vt:lpstr> Nova</vt:lpstr>
      <vt:lpstr>PowerPoint-presentatie</vt:lpstr>
      <vt:lpstr>Licht bron</vt:lpstr>
      <vt:lpstr>PowerPoint-presentatie</vt:lpstr>
      <vt:lpstr>PowerPoint-presentatie</vt:lpstr>
      <vt:lpstr>PowerPoint-presentatie</vt:lpstr>
      <vt:lpstr>3 soorten lichtbundels</vt:lpstr>
      <vt:lpstr>PowerPoint-presentatie</vt:lpstr>
      <vt:lpstr>PowerPoint-presentatie</vt:lpstr>
      <vt:lpstr>Licht Spectrum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Maak de opgaven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Licht</dc:title>
  <dc:creator>w.tomassen</dc:creator>
  <cp:lastModifiedBy>Wim tomassen</cp:lastModifiedBy>
  <cp:revision>47</cp:revision>
  <dcterms:created xsi:type="dcterms:W3CDTF">2009-03-29T17:59:42Z</dcterms:created>
  <dcterms:modified xsi:type="dcterms:W3CDTF">2015-11-22T16:07:14Z</dcterms:modified>
</cp:coreProperties>
</file>