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3" r:id="rId2"/>
    <p:sldId id="292" r:id="rId3"/>
    <p:sldId id="275" r:id="rId4"/>
    <p:sldId id="294" r:id="rId5"/>
    <p:sldId id="295" r:id="rId6"/>
    <p:sldId id="296" r:id="rId7"/>
    <p:sldId id="297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A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092BD-0B7C-479A-BBBF-D9EDD4AA0F35}" type="datetimeFigureOut">
              <a:rPr lang="nl-NL" smtClean="0"/>
              <a:t>14-12-2016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C1BF9-D5D6-4210-9715-7BAB412B35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8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99D5D28-32F2-4E74-8F2F-5AB1077168E6}" type="slidenum">
              <a:rPr lang="nl-NL" sz="1200"/>
              <a:pPr algn="r" eaLnBrk="1" hangingPunct="1"/>
              <a:t>2</a:t>
            </a:fld>
            <a:endParaRPr lang="nl-NL" sz="1200"/>
          </a:p>
        </p:txBody>
      </p:sp>
    </p:spTree>
    <p:extLst>
      <p:ext uri="{BB962C8B-B14F-4D97-AF65-F5344CB8AC3E}">
        <p14:creationId xmlns:p14="http://schemas.microsoft.com/office/powerpoint/2010/main" val="1901522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When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do the </a:t>
            </a:r>
            <a:r>
              <a:rPr lang="nl-NL" dirty="0" err="1"/>
              <a:t>indirecct</a:t>
            </a:r>
            <a:r>
              <a:rPr lang="nl-NL" dirty="0"/>
              <a:t> source in a box is </a:t>
            </a:r>
            <a:r>
              <a:rPr lang="nl-NL" dirty="0" err="1"/>
              <a:t>dark</a:t>
            </a:r>
            <a:r>
              <a:rPr lang="nl-NL" dirty="0"/>
              <a:t> – </a:t>
            </a:r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clear</a:t>
            </a:r>
            <a:r>
              <a:rPr lang="nl-NL" dirty="0"/>
              <a:t> as a </a:t>
            </a:r>
            <a:r>
              <a:rPr lang="nl-NL" dirty="0" err="1"/>
              <a:t>sentence</a:t>
            </a:r>
            <a:r>
              <a:rPr lang="nl-NL" dirty="0"/>
              <a:t>. Do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mean</a:t>
            </a:r>
            <a:r>
              <a:rPr lang="nl-NL" dirty="0"/>
              <a:t> </a:t>
            </a:r>
            <a:r>
              <a:rPr lang="nl-NL" dirty="0" err="1"/>
              <a:t>when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put the indirect light source in a box </a:t>
            </a:r>
            <a:r>
              <a:rPr lang="nl-NL" dirty="0" err="1"/>
              <a:t>it</a:t>
            </a:r>
            <a:r>
              <a:rPr lang="nl-NL" dirty="0"/>
              <a:t> is </a:t>
            </a:r>
            <a:r>
              <a:rPr lang="nl-NL" dirty="0" err="1"/>
              <a:t>dark</a:t>
            </a:r>
            <a:r>
              <a:rPr lang="nl-NL" dirty="0"/>
              <a:t>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C1BF9-D5D6-4210-9715-7BAB412B350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3713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it’s</a:t>
            </a:r>
            <a:r>
              <a:rPr lang="nl-NL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C1BF9-D5D6-4210-9715-7BAB412B350D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0768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sorts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C1BF9-D5D6-4210-9715-7BAB412B350D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4067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4A57-4244-4D58-9C9A-C3DFF2E24811}" type="datetimeFigureOut">
              <a:rPr lang="nl-NL" smtClean="0"/>
              <a:pPr/>
              <a:t>14-12-2016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CEBB-735D-4457-89A9-8DD91BD5944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4A57-4244-4D58-9C9A-C3DFF2E24811}" type="datetimeFigureOut">
              <a:rPr lang="nl-NL" smtClean="0"/>
              <a:pPr/>
              <a:t>14-12-2016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CEBB-735D-4457-89A9-8DD91BD5944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4A57-4244-4D58-9C9A-C3DFF2E24811}" type="datetimeFigureOut">
              <a:rPr lang="nl-NL" smtClean="0"/>
              <a:pPr/>
              <a:t>14-12-2016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CEBB-735D-4457-89A9-8DD91BD5944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4A57-4244-4D58-9C9A-C3DFF2E24811}" type="datetimeFigureOut">
              <a:rPr lang="nl-NL" smtClean="0"/>
              <a:pPr/>
              <a:t>14-12-2016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CEBB-735D-4457-89A9-8DD91BD5944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4A57-4244-4D58-9C9A-C3DFF2E24811}" type="datetimeFigureOut">
              <a:rPr lang="nl-NL" smtClean="0"/>
              <a:pPr/>
              <a:t>14-12-2016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CEBB-735D-4457-89A9-8DD91BD5944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4A57-4244-4D58-9C9A-C3DFF2E24811}" type="datetimeFigureOut">
              <a:rPr lang="nl-NL" smtClean="0"/>
              <a:pPr/>
              <a:t>14-12-2016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CEBB-735D-4457-89A9-8DD91BD5944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4A57-4244-4D58-9C9A-C3DFF2E24811}" type="datetimeFigureOut">
              <a:rPr lang="nl-NL" smtClean="0"/>
              <a:pPr/>
              <a:t>14-12-2016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CEBB-735D-4457-89A9-8DD91BD5944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4A57-4244-4D58-9C9A-C3DFF2E24811}" type="datetimeFigureOut">
              <a:rPr lang="nl-NL" smtClean="0"/>
              <a:pPr/>
              <a:t>14-12-2016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CEBB-735D-4457-89A9-8DD91BD5944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4A57-4244-4D58-9C9A-C3DFF2E24811}" type="datetimeFigureOut">
              <a:rPr lang="nl-NL" smtClean="0"/>
              <a:pPr/>
              <a:t>14-12-2016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CEBB-735D-4457-89A9-8DD91BD5944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4A57-4244-4D58-9C9A-C3DFF2E24811}" type="datetimeFigureOut">
              <a:rPr lang="nl-NL" smtClean="0"/>
              <a:pPr/>
              <a:t>14-12-2016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CEBB-735D-4457-89A9-8DD91BD5944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4A57-4244-4D58-9C9A-C3DFF2E24811}" type="datetimeFigureOut">
              <a:rPr lang="nl-NL" smtClean="0"/>
              <a:pPr/>
              <a:t>14-12-2016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CEBB-735D-4457-89A9-8DD91BD5944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50A13"/>
            </a:gs>
            <a:gs pos="50000">
              <a:srgbClr val="002060">
                <a:lumMod val="16000"/>
              </a:srgbClr>
            </a:gs>
            <a:gs pos="100000">
              <a:srgbClr val="002060">
                <a:lumMod val="56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04A57-4244-4D58-9C9A-C3DFF2E24811}" type="datetimeFigureOut">
              <a:rPr lang="nl-NL" smtClean="0"/>
              <a:pPr/>
              <a:t>14-12-2016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FCEBB-735D-4457-89A9-8DD91BD5944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/>
          <a:lstStyle/>
          <a:p>
            <a:endParaRPr lang="nl-NL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8496" y="2536131"/>
            <a:ext cx="6400800" cy="1752600"/>
          </a:xfrm>
        </p:spPr>
        <p:txBody>
          <a:bodyPr>
            <a:normAutofit/>
          </a:bodyPr>
          <a:lstStyle/>
          <a:p>
            <a:r>
              <a:rPr lang="nl-NL" sz="6000" dirty="0"/>
              <a:t>Light </a:t>
            </a:r>
            <a:r>
              <a:rPr lang="en-US" sz="6000" dirty="0"/>
              <a:t>Sources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9592" y="6505088"/>
            <a:ext cx="2339975" cy="325438"/>
          </a:xfrm>
        </p:spPr>
        <p:txBody>
          <a:bodyPr/>
          <a:lstStyle/>
          <a:p>
            <a:pPr>
              <a:defRPr/>
            </a:pPr>
            <a:r>
              <a:rPr lang="nl-NL" dirty="0"/>
              <a:t>© Ing W.T.N.G. Tomassen</a:t>
            </a:r>
          </a:p>
        </p:txBody>
      </p:sp>
      <p:grpSp>
        <p:nvGrpSpPr>
          <p:cNvPr id="8" name="Groep 7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9" name="Rechthoek 8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800" dirty="0" err="1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Physics</a:t>
              </a:r>
              <a:r>
                <a:rPr lang="nl-NL" sz="4800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 H3 Light</a:t>
              </a:r>
              <a:endParaRPr lang="nl-NL" sz="4800" dirty="0"/>
            </a:p>
          </p:txBody>
        </p:sp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2582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4"/>
          <p:cNvSpPr txBox="1">
            <a:spLocks noChangeArrowheads="1"/>
          </p:cNvSpPr>
          <p:nvPr/>
        </p:nvSpPr>
        <p:spPr bwMode="auto">
          <a:xfrm>
            <a:off x="701824" y="1219201"/>
            <a:ext cx="8643937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3200" dirty="0">
                <a:solidFill>
                  <a:schemeClr val="bg1"/>
                </a:solidFill>
                <a:latin typeface="Calibri" pitchFamily="34" charset="0"/>
              </a:rPr>
              <a:t>After this lesson:</a:t>
            </a:r>
          </a:p>
          <a:p>
            <a:pPr algn="ctr" eaLnBrk="1" hangingPunct="1"/>
            <a:endParaRPr lang="en-GB" sz="3200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/>
            <a:r>
              <a:rPr lang="en-GB" sz="3200" dirty="0">
                <a:solidFill>
                  <a:schemeClr val="bg1"/>
                </a:solidFill>
                <a:latin typeface="Calibri" pitchFamily="34" charset="0"/>
              </a:rPr>
              <a:t>Explain what a direct and indirect light source is.</a:t>
            </a:r>
          </a:p>
          <a:p>
            <a:pPr algn="ctr" eaLnBrk="1" hangingPunct="1"/>
            <a:endParaRPr lang="en-GB" sz="3200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/>
            <a:r>
              <a:rPr lang="en-GB" sz="3200" dirty="0">
                <a:solidFill>
                  <a:schemeClr val="bg1"/>
                </a:solidFill>
                <a:latin typeface="Calibri" pitchFamily="34" charset="0"/>
              </a:rPr>
              <a:t>Recognize various light sources.</a:t>
            </a:r>
          </a:p>
          <a:p>
            <a:pPr algn="ctr" eaLnBrk="1" hangingPunct="1"/>
            <a:endParaRPr lang="nl-NL" sz="3200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/>
            <a:r>
              <a:rPr lang="nl-NL" sz="3200" dirty="0" err="1">
                <a:solidFill>
                  <a:schemeClr val="bg1"/>
                </a:solidFill>
                <a:latin typeface="Calibri" pitchFamily="34" charset="0"/>
              </a:rPr>
              <a:t>know</a:t>
            </a:r>
            <a:r>
              <a:rPr lang="nl-NL" sz="32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nl-NL" sz="3200" dirty="0" err="1">
                <a:solidFill>
                  <a:schemeClr val="bg1"/>
                </a:solidFill>
                <a:latin typeface="Calibri" pitchFamily="34" charset="0"/>
              </a:rPr>
              <a:t>how</a:t>
            </a:r>
            <a:r>
              <a:rPr lang="nl-NL" sz="3200" dirty="0">
                <a:solidFill>
                  <a:schemeClr val="bg1"/>
                </a:solidFill>
                <a:latin typeface="Calibri" pitchFamily="34" charset="0"/>
              </a:rPr>
              <a:t> light </a:t>
            </a:r>
            <a:r>
              <a:rPr lang="nl-NL" sz="3200" dirty="0" err="1">
                <a:solidFill>
                  <a:schemeClr val="bg1"/>
                </a:solidFill>
                <a:latin typeface="Calibri" pitchFamily="34" charset="0"/>
              </a:rPr>
              <a:t>travels</a:t>
            </a:r>
            <a:endParaRPr lang="nl-NL" sz="3200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/>
            <a:endParaRPr lang="nl-NL" sz="2000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/>
            <a:endParaRPr lang="nl-NL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9592" y="6505088"/>
            <a:ext cx="2339975" cy="325438"/>
          </a:xfrm>
        </p:spPr>
        <p:txBody>
          <a:bodyPr/>
          <a:lstStyle/>
          <a:p>
            <a:pPr>
              <a:defRPr/>
            </a:pPr>
            <a:r>
              <a:rPr lang="nl-NL" dirty="0"/>
              <a:t>© Ing W.T.N.G. Tomassen</a:t>
            </a:r>
          </a:p>
        </p:txBody>
      </p:sp>
      <p:grpSp>
        <p:nvGrpSpPr>
          <p:cNvPr id="7" name="Groep 6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8" name="Rechthoek 7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800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Light</a:t>
              </a:r>
              <a:endParaRPr lang="nl-NL" sz="4800" dirty="0"/>
            </a:p>
          </p:txBody>
        </p:sp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1694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Licht bron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1962" y="1953032"/>
            <a:ext cx="8229600" cy="452596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 </a:t>
            </a:r>
            <a:r>
              <a:rPr lang="en-GB" dirty="0">
                <a:solidFill>
                  <a:srgbClr val="FFFF00"/>
                </a:solidFill>
              </a:rPr>
              <a:t>Direct light source </a:t>
            </a: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emits light.</a:t>
            </a:r>
          </a:p>
          <a:p>
            <a:pPr lvl="1"/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Natural light </a:t>
            </a:r>
          </a:p>
          <a:p>
            <a:pPr lvl="1"/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Artificial light source (man-made)</a:t>
            </a:r>
          </a:p>
          <a:p>
            <a:r>
              <a:rPr lang="en-GB" dirty="0">
                <a:solidFill>
                  <a:srgbClr val="FFFF00"/>
                </a:solidFill>
              </a:rPr>
              <a:t>Indirect light </a:t>
            </a: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such as the moon gives light reflection (reflectance</a:t>
            </a:r>
            <a:r>
              <a:rPr lang="nl-NL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).</a:t>
            </a:r>
          </a:p>
          <a:p>
            <a:pPr>
              <a:buNone/>
            </a:pP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</a:t>
            </a:r>
            <a:r>
              <a:rPr lang="en-GB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When you put an indirect source in a box it’s dark.</a:t>
            </a:r>
            <a:endParaRPr lang="nl-NL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9592" y="6505088"/>
            <a:ext cx="2339975" cy="325438"/>
          </a:xfrm>
        </p:spPr>
        <p:txBody>
          <a:bodyPr/>
          <a:lstStyle/>
          <a:p>
            <a:pPr>
              <a:defRPr/>
            </a:pPr>
            <a:r>
              <a:rPr lang="nl-NL" dirty="0"/>
              <a:t>© Ing W.T.N.G. Tomassen</a:t>
            </a:r>
          </a:p>
        </p:txBody>
      </p:sp>
      <p:grpSp>
        <p:nvGrpSpPr>
          <p:cNvPr id="11" name="Groep 10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12" name="Rechthoek 11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800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Light</a:t>
              </a:r>
              <a:endParaRPr lang="nl-NL" sz="4800" dirty="0"/>
            </a:p>
          </p:txBody>
        </p:sp>
        <p:pic>
          <p:nvPicPr>
            <p:cNvPr id="14" name="Afbeelding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590" y="77341"/>
            <a:ext cx="64389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590" y="84896"/>
            <a:ext cx="648652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7" y="52199"/>
            <a:ext cx="64484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1557" y="1780464"/>
            <a:ext cx="7200800" cy="2381924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light displaces along a straight line.</a:t>
            </a:r>
          </a:p>
          <a:p>
            <a:endParaRPr lang="en-GB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Light requires no medium.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932858"/>
            <a:ext cx="1743075" cy="1085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29" y="990008"/>
            <a:ext cx="1428750" cy="1028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45024"/>
            <a:ext cx="2445817" cy="30862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9592" y="6505088"/>
            <a:ext cx="2339975" cy="325438"/>
          </a:xfrm>
        </p:spPr>
        <p:txBody>
          <a:bodyPr/>
          <a:lstStyle/>
          <a:p>
            <a:pPr>
              <a:defRPr/>
            </a:pPr>
            <a:r>
              <a:rPr lang="nl-NL" dirty="0"/>
              <a:t>© Ing W.T.N.G. Tomassen</a:t>
            </a:r>
          </a:p>
        </p:txBody>
      </p:sp>
      <p:grpSp>
        <p:nvGrpSpPr>
          <p:cNvPr id="11" name="Groep 10"/>
          <p:cNvGrpSpPr/>
          <p:nvPr/>
        </p:nvGrpSpPr>
        <p:grpSpPr>
          <a:xfrm>
            <a:off x="0" y="0"/>
            <a:ext cx="9180512" cy="6864927"/>
            <a:chOff x="0" y="0"/>
            <a:chExt cx="9180512" cy="6864927"/>
          </a:xfrm>
        </p:grpSpPr>
        <p:sp>
          <p:nvSpPr>
            <p:cNvPr id="12" name="Rechthoek 11"/>
            <p:cNvSpPr/>
            <p:nvPr/>
          </p:nvSpPr>
          <p:spPr>
            <a:xfrm>
              <a:off x="0" y="19050"/>
              <a:ext cx="701824" cy="6838950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/>
            <p:cNvSpPr/>
            <p:nvPr/>
          </p:nvSpPr>
          <p:spPr>
            <a:xfrm>
              <a:off x="0" y="0"/>
              <a:ext cx="9144000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4800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Displacement of light</a:t>
              </a:r>
              <a:endParaRPr lang="nl-NL" sz="4800" dirty="0"/>
            </a:p>
          </p:txBody>
        </p:sp>
        <p:pic>
          <p:nvPicPr>
            <p:cNvPr id="14" name="Afbeelding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2042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 descr="http://www.freewebs.com/lyceum-wiskunde/wi-H1-1,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07180"/>
            <a:ext cx="7606338" cy="350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al 5"/>
          <p:cNvSpPr/>
          <p:nvPr/>
        </p:nvSpPr>
        <p:spPr>
          <a:xfrm>
            <a:off x="4572000" y="2420888"/>
            <a:ext cx="108008" cy="7200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Ovaal 12"/>
          <p:cNvSpPr/>
          <p:nvPr/>
        </p:nvSpPr>
        <p:spPr>
          <a:xfrm>
            <a:off x="4463992" y="3068960"/>
            <a:ext cx="108008" cy="7200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Ovaal 13"/>
          <p:cNvSpPr/>
          <p:nvPr/>
        </p:nvSpPr>
        <p:spPr>
          <a:xfrm>
            <a:off x="4572000" y="3645024"/>
            <a:ext cx="108008" cy="7200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Ovaal 14"/>
          <p:cNvSpPr/>
          <p:nvPr/>
        </p:nvSpPr>
        <p:spPr>
          <a:xfrm>
            <a:off x="4499992" y="4149080"/>
            <a:ext cx="108008" cy="7200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3131840" y="1556792"/>
            <a:ext cx="3096344" cy="280831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 flipV="1">
            <a:off x="3131840" y="1461046"/>
            <a:ext cx="2250673" cy="290296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9592" y="6505088"/>
            <a:ext cx="2339975" cy="325438"/>
          </a:xfrm>
        </p:spPr>
        <p:txBody>
          <a:bodyPr/>
          <a:lstStyle/>
          <a:p>
            <a:pPr>
              <a:defRPr/>
            </a:pPr>
            <a:r>
              <a:rPr lang="nl-NL" dirty="0"/>
              <a:t>© Ing W.T.N.G. Tomassen</a:t>
            </a:r>
          </a:p>
        </p:txBody>
      </p:sp>
      <p:grpSp>
        <p:nvGrpSpPr>
          <p:cNvPr id="17" name="Groep 16"/>
          <p:cNvGrpSpPr/>
          <p:nvPr/>
        </p:nvGrpSpPr>
        <p:grpSpPr>
          <a:xfrm>
            <a:off x="-8236" y="-6696"/>
            <a:ext cx="9233788" cy="6938126"/>
            <a:chOff x="-53276" y="192756"/>
            <a:chExt cx="9233788" cy="6672171"/>
          </a:xfrm>
        </p:grpSpPr>
        <p:sp>
          <p:nvSpPr>
            <p:cNvPr id="19" name="Rechthoek 18"/>
            <p:cNvSpPr/>
            <p:nvPr/>
          </p:nvSpPr>
          <p:spPr>
            <a:xfrm>
              <a:off x="-53276" y="199196"/>
              <a:ext cx="691804" cy="6619748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Rechthoek 19"/>
            <p:cNvSpPr/>
            <p:nvPr/>
          </p:nvSpPr>
          <p:spPr>
            <a:xfrm>
              <a:off x="-53276" y="192756"/>
              <a:ext cx="9188236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Drawing view lines</a:t>
              </a:r>
              <a:endParaRPr lang="nl-NL" sz="4800" dirty="0"/>
            </a:p>
          </p:txBody>
        </p:sp>
        <p:pic>
          <p:nvPicPr>
            <p:cNvPr id="21" name="Afbeelding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571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1053"/>
            <a:ext cx="8507288" cy="4525963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Straight line</a:t>
            </a:r>
          </a:p>
          <a:p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Put an arrow in the line for the direction of the light</a:t>
            </a:r>
          </a:p>
          <a:p>
            <a:endParaRPr lang="en-GB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Within mathematics it’s called a view line.</a:t>
            </a:r>
          </a:p>
          <a:p>
            <a:endParaRPr lang="en-GB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835696" y="3699030"/>
            <a:ext cx="4608512" cy="9001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3995936" y="3573016"/>
            <a:ext cx="216024" cy="17102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995936" y="3744035"/>
            <a:ext cx="216024" cy="18902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0" name="Groep 9"/>
          <p:cNvGrpSpPr/>
          <p:nvPr/>
        </p:nvGrpSpPr>
        <p:grpSpPr>
          <a:xfrm>
            <a:off x="-8236" y="-6696"/>
            <a:ext cx="9233788" cy="6938126"/>
            <a:chOff x="-53276" y="192756"/>
            <a:chExt cx="9233788" cy="6672171"/>
          </a:xfrm>
        </p:grpSpPr>
        <p:sp>
          <p:nvSpPr>
            <p:cNvPr id="11" name="Rechthoek 10"/>
            <p:cNvSpPr/>
            <p:nvPr/>
          </p:nvSpPr>
          <p:spPr>
            <a:xfrm>
              <a:off x="-53276" y="199196"/>
              <a:ext cx="691804" cy="6619748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/>
            <p:cNvSpPr/>
            <p:nvPr/>
          </p:nvSpPr>
          <p:spPr>
            <a:xfrm>
              <a:off x="-53276" y="192756"/>
              <a:ext cx="9188236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Drawing a light beam</a:t>
              </a:r>
              <a:endParaRPr lang="nl-NL" sz="4800" dirty="0"/>
            </a:p>
          </p:txBody>
        </p:sp>
        <p:pic>
          <p:nvPicPr>
            <p:cNvPr id="13" name="Afbeelding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1266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52890"/>
            <a:ext cx="8229600" cy="4525963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Converging beams make connection</a:t>
            </a:r>
            <a:b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Parallel               Divergent                Convergent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57" y="2853685"/>
            <a:ext cx="7678222" cy="2124371"/>
          </a:xfrm>
          <a:prstGeom prst="rect">
            <a:avLst/>
          </a:prstGeom>
        </p:spPr>
      </p:pic>
      <p:grpSp>
        <p:nvGrpSpPr>
          <p:cNvPr id="10" name="Groep 9"/>
          <p:cNvGrpSpPr/>
          <p:nvPr/>
        </p:nvGrpSpPr>
        <p:grpSpPr>
          <a:xfrm>
            <a:off x="-8236" y="-27384"/>
            <a:ext cx="9233788" cy="6958814"/>
            <a:chOff x="-53276" y="172861"/>
            <a:chExt cx="9233788" cy="6692066"/>
          </a:xfrm>
        </p:grpSpPr>
        <p:sp>
          <p:nvSpPr>
            <p:cNvPr id="11" name="Rechthoek 10"/>
            <p:cNvSpPr/>
            <p:nvPr/>
          </p:nvSpPr>
          <p:spPr>
            <a:xfrm>
              <a:off x="-53276" y="199196"/>
              <a:ext cx="691804" cy="6619748"/>
            </a:xfrm>
            <a:prstGeom prst="rect">
              <a:avLst/>
            </a:prstGeom>
            <a:solidFill>
              <a:srgbClr val="E428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/>
            <p:cNvSpPr/>
            <p:nvPr/>
          </p:nvSpPr>
          <p:spPr>
            <a:xfrm>
              <a:off x="-53276" y="172861"/>
              <a:ext cx="9188236" cy="120015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3 kinds of beams</a:t>
              </a:r>
            </a:p>
          </p:txBody>
        </p:sp>
        <p:pic>
          <p:nvPicPr>
            <p:cNvPr id="13" name="Afbeelding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24202" y="6353365"/>
              <a:ext cx="856310" cy="511562"/>
            </a:xfrm>
            <a:prstGeom prst="rect">
              <a:avLst/>
            </a:prstGeom>
          </p:spPr>
        </p:pic>
      </p:grpSp>
      <p:pic>
        <p:nvPicPr>
          <p:cNvPr id="4" name="Afbeelding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180" y="-6696"/>
            <a:ext cx="1630914" cy="181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56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152</Words>
  <Application>Microsoft Office PowerPoint</Application>
  <PresentationFormat>Diavoorstelling (4:3)</PresentationFormat>
  <Paragraphs>44</Paragraphs>
  <Slides>7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Office-thema</vt:lpstr>
      <vt:lpstr>PowerPoint-presentatie</vt:lpstr>
      <vt:lpstr>PowerPoint-presentatie</vt:lpstr>
      <vt:lpstr>Licht bron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Licht</dc:title>
  <dc:creator>w.tomassen</dc:creator>
  <cp:lastModifiedBy>Wim tomassen</cp:lastModifiedBy>
  <cp:revision>51</cp:revision>
  <dcterms:created xsi:type="dcterms:W3CDTF">2009-03-29T17:59:42Z</dcterms:created>
  <dcterms:modified xsi:type="dcterms:W3CDTF">2016-12-14T21:35:37Z</dcterms:modified>
</cp:coreProperties>
</file>