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87" r:id="rId3"/>
    <p:sldId id="272" r:id="rId4"/>
    <p:sldId id="273" r:id="rId5"/>
    <p:sldId id="286" r:id="rId6"/>
    <p:sldId id="285" r:id="rId7"/>
    <p:sldId id="289" r:id="rId8"/>
    <p:sldId id="290" r:id="rId9"/>
    <p:sldId id="291" r:id="rId10"/>
    <p:sldId id="292" r:id="rId11"/>
    <p:sldId id="293" r:id="rId12"/>
    <p:sldId id="294" r:id="rId13"/>
    <p:sldId id="295" r:id="rId14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massen" initials="W.T.N.G.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33"/>
    <a:srgbClr val="FF2F2F"/>
    <a:srgbClr val="00FE1E"/>
    <a:srgbClr val="0000CC"/>
    <a:srgbClr val="00FF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D475CB-45A3-43B7-8D2A-0348FD3686FA}" type="datetimeFigureOut">
              <a:rPr lang="nl-NL"/>
              <a:pPr>
                <a:defRPr/>
              </a:pPr>
              <a:t>14-2-2017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879C0D-5C42-4914-889F-1760CB0B0DD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2630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B0CBB7-7429-4888-B2D2-F13C015F4F02}" type="slidenum">
              <a:rPr lang="nl-NL" smtClean="0"/>
              <a:pPr eaLnBrk="1" hangingPunct="1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7295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9E9441B-073F-475C-B522-4C0C6D36E913}" type="slidenum">
              <a:rPr lang="nl-NL" smtClean="0"/>
              <a:pPr eaLnBrk="1" hangingPunct="1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5356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E5F56-A4B5-45C5-9371-A887EA5D5A57}" type="datetime10">
              <a:rPr lang="nl-NL"/>
              <a:pPr>
                <a:defRPr/>
              </a:pPr>
              <a:t>12:05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D5BC2-EE1B-4808-88DA-2A525EEC50C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060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10902-125F-4C10-B9A6-4C5CA85B0DD8}" type="datetime10">
              <a:rPr lang="nl-NL"/>
              <a:pPr>
                <a:defRPr/>
              </a:pPr>
              <a:t>12:05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DF99-FA1C-4E53-B8DE-BFB29EB521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379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D1F9B-93BB-4B3E-B446-C432769894E9}" type="datetime10">
              <a:rPr lang="nl-NL"/>
              <a:pPr>
                <a:defRPr/>
              </a:pPr>
              <a:t>12:05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58FD9-8AED-4EBC-A607-021BE273485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342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17838-6836-4912-A38B-978344851081}" type="datetime10">
              <a:rPr lang="nl-NL"/>
              <a:pPr>
                <a:defRPr/>
              </a:pPr>
              <a:t>12:05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1C742-86F5-4460-9A56-1B905BBA37D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6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17560-57F5-4DE5-82B5-8FDB3004E580}" type="datetime10">
              <a:rPr lang="nl-NL"/>
              <a:pPr>
                <a:defRPr/>
              </a:pPr>
              <a:t>12:05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6ACA0-3345-4F60-9725-CDF316F0E55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024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FF18C-2588-455A-A140-A137335C95B5}" type="datetime10">
              <a:rPr lang="nl-NL"/>
              <a:pPr>
                <a:defRPr/>
              </a:pPr>
              <a:t>12:05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C3D6F-86AF-44FD-8222-582B6D3523B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816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3BD53-5358-49A6-AF7A-759FC3DE4475}" type="datetime10">
              <a:rPr lang="nl-NL"/>
              <a:pPr>
                <a:defRPr/>
              </a:pPr>
              <a:t>12:05</a:t>
            </a:fld>
            <a:endParaRPr lang="nl-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106D0-413D-4028-87F9-BE76BFBE6B6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99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F7AB9-D3D4-4FF8-A4A0-D76F1DB45F66}" type="datetime10">
              <a:rPr lang="nl-NL"/>
              <a:pPr>
                <a:defRPr/>
              </a:pPr>
              <a:t>12:05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38B24-2456-46B8-B4F1-B82275023B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864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F457F-94E8-41DA-99D2-88A5FA5F46E0}" type="datetime10">
              <a:rPr lang="nl-NL"/>
              <a:pPr>
                <a:defRPr/>
              </a:pPr>
              <a:t>12:05</a:t>
            </a:fld>
            <a:endParaRPr 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F5ADF-B72F-4ABD-B2B8-21258AB94A7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725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FAAF2-5B2B-4B94-AF95-ECAC99AFD931}" type="datetime10">
              <a:rPr lang="nl-NL"/>
              <a:pPr>
                <a:defRPr/>
              </a:pPr>
              <a:t>12:05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666C-A12A-4BA0-ABCC-2BA8A8DEA71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90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9B541-175D-4212-9610-FFB89866B18D}" type="datetime10">
              <a:rPr lang="nl-NL"/>
              <a:pPr>
                <a:defRPr/>
              </a:pPr>
              <a:t>12:05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BB0CA-ABAD-4A58-85F6-8E9EECBF7F8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647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chemeClr val="tx1"/>
            </a:gs>
            <a:gs pos="100000">
              <a:srgbClr val="0000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9284CC-9AFD-475F-800A-2ABC96C5C30A}" type="datetime10">
              <a:rPr lang="nl-NL"/>
              <a:pPr>
                <a:defRPr/>
              </a:pPr>
              <a:t>12:05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C014B7-27AA-4D5A-B007-FF2F674016F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4"/>
          <p:cNvSpPr txBox="1">
            <a:spLocks noChangeArrowheads="1"/>
          </p:cNvSpPr>
          <p:nvPr/>
        </p:nvSpPr>
        <p:spPr bwMode="auto">
          <a:xfrm>
            <a:off x="268711" y="1179766"/>
            <a:ext cx="864393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dirty="0">
                <a:solidFill>
                  <a:schemeClr val="bg1"/>
                </a:solidFill>
                <a:latin typeface="+mn-lt"/>
              </a:rPr>
              <a:t>What is light?</a:t>
            </a:r>
          </a:p>
          <a:p>
            <a:pPr algn="ctr">
              <a:defRPr/>
            </a:pPr>
            <a:endParaRPr lang="en-GB" sz="3200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r>
              <a:rPr lang="en-GB" sz="3200" dirty="0">
                <a:solidFill>
                  <a:schemeClr val="bg1"/>
                </a:solidFill>
                <a:latin typeface="+mn-lt"/>
              </a:rPr>
              <a:t>What is visible light?</a:t>
            </a:r>
            <a:br>
              <a:rPr lang="en-GB" sz="3200" dirty="0">
                <a:solidFill>
                  <a:schemeClr val="bg1"/>
                </a:solidFill>
                <a:latin typeface="+mn-lt"/>
              </a:rPr>
            </a:br>
            <a:endParaRPr lang="en-GB" sz="3200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r>
              <a:rPr lang="en-GB" sz="3200" dirty="0">
                <a:solidFill>
                  <a:schemeClr val="bg1"/>
                </a:solidFill>
                <a:latin typeface="+mn-lt"/>
              </a:rPr>
              <a:t>What is invisible light?</a:t>
            </a:r>
          </a:p>
          <a:p>
            <a:pPr algn="ctr">
              <a:defRPr/>
            </a:pPr>
            <a:endParaRPr lang="nl-NL" sz="3200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r>
              <a:rPr lang="nl-NL" sz="3200" dirty="0">
                <a:solidFill>
                  <a:schemeClr val="bg1"/>
                </a:solidFill>
                <a:latin typeface="+mn-lt"/>
              </a:rPr>
              <a:t>How </a:t>
            </a:r>
            <a:r>
              <a:rPr lang="nl-NL" sz="3200" dirty="0" err="1">
                <a:solidFill>
                  <a:schemeClr val="bg1"/>
                </a:solidFill>
                <a:latin typeface="+mn-lt"/>
              </a:rPr>
              <a:t>can</a:t>
            </a:r>
            <a:r>
              <a:rPr lang="nl-NL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latin typeface="+mn-lt"/>
              </a:rPr>
              <a:t>you</a:t>
            </a:r>
            <a:r>
              <a:rPr lang="nl-NL" sz="3200" dirty="0">
                <a:solidFill>
                  <a:schemeClr val="bg1"/>
                </a:solidFill>
                <a:latin typeface="+mn-lt"/>
              </a:rPr>
              <a:t> see </a:t>
            </a:r>
            <a:r>
              <a:rPr lang="nl-NL" sz="3200" dirty="0" err="1">
                <a:solidFill>
                  <a:schemeClr val="bg1"/>
                </a:solidFill>
                <a:latin typeface="+mn-lt"/>
              </a:rPr>
              <a:t>colours</a:t>
            </a:r>
            <a:endParaRPr lang="en-GB" sz="32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-801765" y="-19826"/>
            <a:ext cx="9945765" cy="6877826"/>
            <a:chOff x="-783085" y="-39361"/>
            <a:chExt cx="9945765" cy="6877826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grpSp>
          <p:nvGrpSpPr>
            <p:cNvPr id="8" name="Groep 7"/>
            <p:cNvGrpSpPr/>
            <p:nvPr/>
          </p:nvGrpSpPr>
          <p:grpSpPr>
            <a:xfrm>
              <a:off x="-783085" y="-39361"/>
              <a:ext cx="9927085" cy="6877826"/>
              <a:chOff x="-783085" y="-39361"/>
              <a:chExt cx="9927085" cy="6877826"/>
            </a:xfrm>
          </p:grpSpPr>
          <p:sp>
            <p:nvSpPr>
              <p:cNvPr id="9" name="Oval 7"/>
              <p:cNvSpPr>
                <a:spLocks noChangeArrowheads="1"/>
              </p:cNvSpPr>
              <p:nvPr/>
            </p:nvSpPr>
            <p:spPr bwMode="auto">
              <a:xfrm>
                <a:off x="664715" y="1054624"/>
                <a:ext cx="228600" cy="228600"/>
              </a:xfrm>
              <a:prstGeom prst="ellipse">
                <a:avLst/>
              </a:prstGeom>
              <a:solidFill>
                <a:srgbClr val="E10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9pPr>
              </a:lstStyle>
              <a:p>
                <a:endParaRPr lang="nl-NL" altLang="en-US"/>
              </a:p>
            </p:txBody>
          </p:sp>
          <p:sp>
            <p:nvSpPr>
              <p:cNvPr id="10" name="Oval 8"/>
              <p:cNvSpPr>
                <a:spLocks noChangeArrowheads="1"/>
              </p:cNvSpPr>
              <p:nvPr/>
            </p:nvSpPr>
            <p:spPr bwMode="auto">
              <a:xfrm>
                <a:off x="-783085" y="1130824"/>
                <a:ext cx="1371600" cy="1371600"/>
              </a:xfrm>
              <a:prstGeom prst="ellipse">
                <a:avLst/>
              </a:prstGeom>
              <a:solidFill>
                <a:srgbClr val="E10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9pPr>
              </a:lstStyle>
              <a:p>
                <a:endParaRPr lang="nl-NL" altLang="en-US"/>
              </a:p>
            </p:txBody>
          </p:sp>
          <p:sp>
            <p:nvSpPr>
              <p:cNvPr id="11" name="Text Box 12"/>
              <p:cNvSpPr txBox="1">
                <a:spLocks noChangeArrowheads="1"/>
              </p:cNvSpPr>
              <p:nvPr/>
            </p:nvSpPr>
            <p:spPr bwMode="auto">
              <a:xfrm>
                <a:off x="141737" y="-39361"/>
                <a:ext cx="9002263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9pPr>
              </a:lstStyle>
              <a:p>
                <a:pPr algn="ctr"/>
                <a:r>
                  <a:rPr lang="en-US" altLang="en-US" sz="6000" b="1" dirty="0">
                    <a:solidFill>
                      <a:schemeClr val="bg2"/>
                    </a:solidFill>
                  </a:rPr>
                  <a:t>H8 Light and </a:t>
                </a:r>
                <a:r>
                  <a:rPr lang="en-US" altLang="en-US" sz="6000" b="1" dirty="0" err="1">
                    <a:solidFill>
                      <a:schemeClr val="bg2"/>
                    </a:solidFill>
                  </a:rPr>
                  <a:t>colour</a:t>
                </a:r>
                <a:endParaRPr lang="en-US" altLang="en-US" sz="6000" b="1" dirty="0">
                  <a:solidFill>
                    <a:schemeClr val="bg2"/>
                  </a:solidFill>
                </a:endParaRPr>
              </a:p>
            </p:txBody>
          </p:sp>
          <p:pic>
            <p:nvPicPr>
              <p:cNvPr id="12" name="Afbeelding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>
                            <a14:foregroundMark x1="14846" y1="55263" x2="20728" y2="36842"/>
                            <a14:foregroundMark x1="29412" y1="30263" x2="38375" y2="40789"/>
                            <a14:foregroundMark x1="42297" y1="72368" x2="39496" y2="82895"/>
                            <a14:foregroundMark x1="14566" y1="67763" x2="15126" y2="70395"/>
                            <a14:foregroundMark x1="10084" y1="50000" x2="5322" y2="57895"/>
                            <a14:foregroundMark x1="47899" y1="46053" x2="54622" y2="50000"/>
                            <a14:foregroundMark x1="18487" y1="9211" x2="24930" y2="19079"/>
                            <a14:foregroundMark x1="28852" y1="14474" x2="28571" y2="19737"/>
                            <a14:foregroundMark x1="62185" y1="55263" x2="62745" y2="55263"/>
                            <a14:foregroundMark x1="65826" y1="55921" x2="65826" y2="55921"/>
                            <a14:foregroundMark x1="69468" y1="56579" x2="69468" y2="56579"/>
                            <a14:foregroundMark x1="75070" y1="55263" x2="75350" y2="55263"/>
                            <a14:foregroundMark x1="78151" y1="60526" x2="78151" y2="61184"/>
                            <a14:foregroundMark x1="81232" y1="59868" x2="81513" y2="61184"/>
                            <a14:foregroundMark x1="87115" y1="59868" x2="87115" y2="61184"/>
                            <a14:foregroundMark x1="92997" y1="64474" x2="93557" y2="64474"/>
                            <a14:foregroundMark x1="96359" y1="55921" x2="96359" y2="57895"/>
                            <a14:foregroundMark x1="80112" y1="60526" x2="79552" y2="58553"/>
                            <a14:foregroundMark x1="78151" y1="59211" x2="78711" y2="57895"/>
                            <a14:foregroundMark x1="94958" y1="61184" x2="94398" y2="57895"/>
                            <a14:backgroundMark x1="66106" y1="61842" x2="66387" y2="62500"/>
                            <a14:backgroundMark x1="61625" y1="53947" x2="63585" y2="53947"/>
                            <a14:backgroundMark x1="66106" y1="57237" x2="66387" y2="57237"/>
                            <a14:backgroundMark x1="75070" y1="57237" x2="75350" y2="57237"/>
                            <a14:backgroundMark x1="73669" y1="54605" x2="76471" y2="53289"/>
                            <a14:backgroundMark x1="75630" y1="62500" x2="75630" y2="61842"/>
                            <a14:backgroundMark x1="80952" y1="59211" x2="80672" y2="60526"/>
                            <a14:backgroundMark x1="92437" y1="65132" x2="92997" y2="65789"/>
                            <a14:backgroundMark x1="78711" y1="59868" x2="79272" y2="59868"/>
                            <a14:backgroundMark x1="69748" y1="58553" x2="69748" y2="57895"/>
                            <a14:backgroundMark x1="93838" y1="59868" x2="94118" y2="59868"/>
                            <a14:backgroundMark x1="51261" y1="49342" x2="49300" y2="48026"/>
                            <a14:backgroundMark x1="49020" y1="48026" x2="48179" y2="48026"/>
                            <a14:backgroundMark x1="95518" y1="62500" x2="95518" y2="56579"/>
                            <a14:backgroundMark x1="95238" y1="57237" x2="94118" y2="559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9167" y="6165305"/>
                <a:ext cx="1580195" cy="673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74828577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757" y="1427353"/>
            <a:ext cx="8229600" cy="1239242"/>
          </a:xfrm>
        </p:spPr>
        <p:txBody>
          <a:bodyPr/>
          <a:lstStyle/>
          <a:p>
            <a:r>
              <a:rPr lang="en-GB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Black absorbs all colours</a:t>
            </a:r>
            <a:br>
              <a:rPr lang="en-GB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GB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White reflects all colours</a:t>
            </a:r>
          </a:p>
        </p:txBody>
      </p:sp>
      <p:grpSp>
        <p:nvGrpSpPr>
          <p:cNvPr id="17" name="Groep 16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18" name="Rechthoek 17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80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Physics H8 Light</a:t>
              </a:r>
              <a:endParaRPr lang="nl-NL" sz="4800" dirty="0"/>
            </a:p>
          </p:txBody>
        </p:sp>
        <p:pic>
          <p:nvPicPr>
            <p:cNvPr id="20" name="Afbeelding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92080" y="3438525"/>
            <a:ext cx="3143250" cy="1914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773" y="3084462"/>
            <a:ext cx="3902251" cy="132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76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9796" y="1356178"/>
            <a:ext cx="8229600" cy="1143000"/>
          </a:xfrm>
        </p:spPr>
        <p:txBody>
          <a:bodyPr/>
          <a:lstStyle/>
          <a:p>
            <a:r>
              <a:rPr lang="nl-NL" dirty="0" err="1">
                <a:solidFill>
                  <a:schemeClr val="bg1"/>
                </a:solidFill>
              </a:rPr>
              <a:t>Two</a:t>
            </a:r>
            <a:r>
              <a:rPr lang="nl-NL" dirty="0">
                <a:solidFill>
                  <a:schemeClr val="bg1"/>
                </a:solidFill>
              </a:rPr>
              <a:t> kinds of </a:t>
            </a:r>
            <a:r>
              <a:rPr lang="nl-NL" dirty="0" err="1">
                <a:solidFill>
                  <a:schemeClr val="bg1"/>
                </a:solidFill>
              </a:rPr>
              <a:t>surfaces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 err="1">
                <a:solidFill>
                  <a:srgbClr val="FFFF00"/>
                </a:solidFill>
              </a:rPr>
              <a:t>Smooth</a:t>
            </a:r>
            <a:r>
              <a:rPr lang="nl-NL" dirty="0">
                <a:solidFill>
                  <a:srgbClr val="FFFF00"/>
                </a:solidFill>
              </a:rPr>
              <a:t>                      </a:t>
            </a:r>
            <a:r>
              <a:rPr lang="nl-NL" dirty="0" err="1">
                <a:solidFill>
                  <a:srgbClr val="FFFF00"/>
                </a:solidFill>
              </a:rPr>
              <a:t>Rough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571" y="2614468"/>
            <a:ext cx="8229600" cy="1703697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817838-6836-4912-A38B-978344851081}" type="datetime10">
              <a:rPr lang="nl-NL" smtClean="0"/>
              <a:pPr>
                <a:defRPr/>
              </a:pPr>
              <a:t>12:05</a:t>
            </a:fld>
            <a:endParaRPr lang="nl-NL"/>
          </a:p>
        </p:txBody>
      </p:sp>
      <p:grpSp>
        <p:nvGrpSpPr>
          <p:cNvPr id="6" name="Groep 5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7" name="Rechthoek 6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80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Physics H8 Light</a:t>
              </a:r>
              <a:endParaRPr lang="nl-NL" sz="4800" dirty="0"/>
            </a:p>
          </p:txBody>
        </p: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593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24" y="1723524"/>
            <a:ext cx="8351945" cy="4608512"/>
          </a:xfrm>
          <a:prstGeom prst="rect">
            <a:avLst/>
          </a:prstGeom>
        </p:spPr>
      </p:pic>
      <p:grpSp>
        <p:nvGrpSpPr>
          <p:cNvPr id="16" name="Groep 15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17" name="Rechthoek 16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hthoek 17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80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Physics H8 Light</a:t>
              </a:r>
              <a:endParaRPr lang="nl-NL" sz="4800" dirty="0"/>
            </a:p>
          </p:txBody>
        </p:sp>
        <p:pic>
          <p:nvPicPr>
            <p:cNvPr id="19" name="Afbeelding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906627" y="890338"/>
            <a:ext cx="8229600" cy="1143000"/>
          </a:xfrm>
        </p:spPr>
        <p:txBody>
          <a:bodyPr/>
          <a:lstStyle/>
          <a:p>
            <a:r>
              <a:rPr lang="en-US" sz="3600" dirty="0">
                <a:solidFill>
                  <a:srgbClr val="FFFF00"/>
                </a:solidFill>
              </a:rPr>
              <a:t>Mirror reflection          Diffuse reflection</a:t>
            </a:r>
          </a:p>
        </p:txBody>
      </p:sp>
    </p:spTree>
    <p:extLst>
      <p:ext uri="{BB962C8B-B14F-4D97-AF65-F5344CB8AC3E}">
        <p14:creationId xmlns:p14="http://schemas.microsoft.com/office/powerpoint/2010/main" val="4232999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11" name="Rechthoek 10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480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  Physics H8 Light</a:t>
              </a:r>
              <a:endParaRPr lang="nl-NL" sz="4800" dirty="0"/>
            </a:p>
          </p:txBody>
        </p:sp>
        <p:pic>
          <p:nvPicPr>
            <p:cNvPr id="13" name="Afbeelding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757" y="887045"/>
            <a:ext cx="5150644" cy="11430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two examples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2757" y="1882633"/>
            <a:ext cx="8229600" cy="452596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0E05E-A790-47D6-BC5B-0D28D32A3B1E}" type="datetime10">
              <a:rPr lang="nl-NL" smtClean="0"/>
              <a:pPr>
                <a:defRPr/>
              </a:pPr>
              <a:t>12:05</a:t>
            </a:fld>
            <a:endParaRPr lang="nl-NL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675" y="-27707"/>
            <a:ext cx="4257325" cy="191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03192"/>
            <a:ext cx="6485085" cy="348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62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_The Wonderful World Of Colour_‏ - YouTube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ladwijzer 1" time="9232.2222"/>
                    <p14:bmk name="Bladwijzer 2" time="15466.9696"/>
                    <p14:bmk name="Bladwijzer 7" time="18947.8885"/>
                    <p14:bmk name="Bladwijzer 3" time="25939.4129"/>
                    <p14:bmk name="Bladwijzer 4" time="32732.4242"/>
                    <p14:bmk name="Bladwijzer 5" time="40605.4976"/>
                    <p14:bmk name="Bladwijzer 6" time="45602.4624"/>
                    <p14:bmk name="Bladwijzer 8" time="53155.2188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483" y="0"/>
            <a:ext cx="9077517" cy="6808733"/>
          </a:xfr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817838-6836-4912-A38B-978344851081}" type="datetime10">
              <a:rPr lang="nl-NL" smtClean="0"/>
              <a:pPr>
                <a:defRPr/>
              </a:pPr>
              <a:t>12:05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864752" y="95514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chemeClr val="bg1"/>
                </a:solidFill>
              </a:rPr>
              <a:t>Er bestaat niet zoiets als kleur wij leven in een kleurloze wereld.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136920" y="95514"/>
            <a:ext cx="3845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Kleur is een effect dat gevormd </a:t>
            </a:r>
          </a:p>
          <a:p>
            <a:r>
              <a:rPr lang="nl-NL" sz="2000" dirty="0">
                <a:solidFill>
                  <a:schemeClr val="bg1"/>
                </a:solidFill>
              </a:rPr>
              <a:t>wordt in onze ogen en hersenen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537397" y="95514"/>
            <a:ext cx="4445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Licht bestaat uit verschillende golven </a:t>
            </a:r>
          </a:p>
          <a:p>
            <a:r>
              <a:rPr lang="nl-NL" sz="2000" dirty="0">
                <a:solidFill>
                  <a:schemeClr val="bg1"/>
                </a:solidFill>
              </a:rPr>
              <a:t>die elk hun eigen kleurervaring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3661129" y="5256565"/>
            <a:ext cx="53960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>
                <a:solidFill>
                  <a:srgbClr val="002060"/>
                </a:solidFill>
              </a:rPr>
              <a:t>Een banaan ziet geel omdat het </a:t>
            </a:r>
          </a:p>
          <a:p>
            <a:pPr algn="ctr"/>
            <a:r>
              <a:rPr lang="nl-NL" sz="2000" dirty="0">
                <a:solidFill>
                  <a:srgbClr val="002060"/>
                </a:solidFill>
              </a:rPr>
              <a:t>alle kleuren absorbeert met uitzondering </a:t>
            </a:r>
          </a:p>
          <a:p>
            <a:pPr algn="ctr"/>
            <a:r>
              <a:rPr lang="nl-NL" sz="2000" dirty="0">
                <a:solidFill>
                  <a:srgbClr val="002060"/>
                </a:solidFill>
              </a:rPr>
              <a:t>van de gele kleur die reflecteert naar ons oog.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4279366" y="5351337"/>
            <a:ext cx="45159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>
                <a:solidFill>
                  <a:srgbClr val="002060"/>
                </a:solidFill>
              </a:rPr>
              <a:t>Op dezelfde manier absorbeert </a:t>
            </a:r>
          </a:p>
          <a:p>
            <a:pPr algn="ctr"/>
            <a:r>
              <a:rPr lang="nl-NL" sz="2000" dirty="0">
                <a:solidFill>
                  <a:srgbClr val="002060"/>
                </a:solidFill>
              </a:rPr>
              <a:t>een kers alle kleuren met uitzondering</a:t>
            </a:r>
          </a:p>
          <a:p>
            <a:pPr algn="ctr"/>
            <a:r>
              <a:rPr lang="nl-NL" sz="2000" dirty="0">
                <a:solidFill>
                  <a:srgbClr val="002060"/>
                </a:solidFill>
              </a:rPr>
              <a:t> van de rode kleur.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4427984" y="5355762"/>
            <a:ext cx="30444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2060"/>
                </a:solidFill>
              </a:rPr>
              <a:t>En vanille ijs reflecteert alle </a:t>
            </a:r>
          </a:p>
          <a:p>
            <a:r>
              <a:rPr lang="nl-NL" dirty="0">
                <a:solidFill>
                  <a:srgbClr val="002060"/>
                </a:solidFill>
              </a:rPr>
              <a:t>kleuren omdat het wit is.</a:t>
            </a:r>
          </a:p>
          <a:p>
            <a:pPr algn="ctr"/>
            <a:r>
              <a:rPr lang="nl-NL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5256643" y="95514"/>
            <a:ext cx="3791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</a:rPr>
              <a:t>De wondere wereld van kleuren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406805" y="5351337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>
                <a:solidFill>
                  <a:srgbClr val="002060"/>
                </a:solidFill>
              </a:rPr>
              <a:t>Kleuren bestaan eigenlijk niet maar </a:t>
            </a:r>
          </a:p>
          <a:p>
            <a:pPr algn="ctr"/>
            <a:r>
              <a:rPr lang="nl-NL" sz="2000" dirty="0">
                <a:solidFill>
                  <a:srgbClr val="002060"/>
                </a:solidFill>
              </a:rPr>
              <a:t>hebben wel echt effect op ons</a:t>
            </a:r>
          </a:p>
        </p:txBody>
      </p:sp>
    </p:spTree>
    <p:extLst>
      <p:ext uri="{BB962C8B-B14F-4D97-AF65-F5344CB8AC3E}">
        <p14:creationId xmlns:p14="http://schemas.microsoft.com/office/powerpoint/2010/main" val="44070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593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7" fill="hold" display="0">
                      <p:stCondLst>
                        <p:cond delay="indefinite"/>
                      </p:stCondLst>
                    </p:cTn>
                    <p:tgtEl>
                      <p:spTgt spid="5"/>
                    </p:tgtEl>
                  </p:cMediaNode>
                </p:video>
                <p:seq concurrent="1" nextAc="seek">
                  <p:cTn id="8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12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MediaBookmark" delay="0">
                        <p:tgtEl>
                          <p14:bmkTgt spid="5" bmkName="Bladwijzer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5" bmkName="Bladwijzer 1"/>
                      </p:tgtEl>
                    </p:cond>
                  </p:nextCondLst>
                </p:seq>
                <p:seq concurrent="1" nextAc="seek">
                  <p:cTn id="18" restart="whenNotActive" fill="hold" evtFilter="cancelBubble" nodeType="interactiveSeq">
                    <p:stCondLst>
                      <p:cond evt="onMediaBookmark" delay="0">
                        <p:tgtEl>
                          <p14:bmkTgt spid="5" bmkName="Bladwijzer 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" fill="hold">
                          <p:stCondLst>
                            <p:cond delay="0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5" bmkName="Bladwijzer 2"/>
                      </p:tgtEl>
                    </p:cond>
                  </p:nextCondLst>
                </p:seq>
                <p:seq concurrent="1" nextAc="seek">
                  <p:cTn id="26" restart="whenNotActive" fill="hold" evtFilter="cancelBubble" nodeType="interactiveSeq">
                    <p:stCondLst>
                      <p:cond evt="onMediaBookmark" delay="0">
                        <p:tgtEl>
                          <p14:bmkTgt spid="5" bmkName="Bladwijzer 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" fill="hold">
                          <p:stCondLst>
                            <p:cond delay="0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3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5" bmkName="Bladwijzer 7"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MediaBookmark" delay="0">
                        <p:tgtEl>
                          <p14:bmkTgt spid="5" bmkName="Bladwijzer 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3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5" bmkName="Bladwijzer 3"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MediaBookmark" delay="0">
                        <p:tgtEl>
                          <p14:bmkTgt spid="5" bmkName="Bladwijzer 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5" bmkName="Bladwijzer 4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MediaBookmark" delay="0">
                        <p:tgtEl>
                          <p14:bmkTgt spid="5" bmkName="Bladwijzer 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5" bmkName="Bladwijzer 5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MediaBookmark" delay="0">
                        <p:tgtEl>
                          <p14:bmkTgt spid="5" bmkName="Bladwijzer 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6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5" bmkName="Bladwijzer 6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MediaBookmark" delay="0">
                        <p:tgtEl>
                          <p14:bmkTgt spid="5" bmkName="Bladwijzer 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7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5" bmkName="Bladwijzer 8"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6" grpId="1"/>
          <p:bldP spid="7" grpId="0"/>
          <p:bldP spid="7" grpId="1"/>
          <p:bldP spid="8" grpId="0"/>
          <p:bldP spid="8" grpId="1"/>
          <p:bldP spid="9" grpId="0"/>
          <p:bldP spid="9" grpId="1"/>
          <p:bldP spid="10" grpId="0"/>
          <p:bldP spid="10" grpId="1"/>
          <p:bldP spid="11" grpId="0"/>
          <p:bldP spid="11" grpId="1"/>
          <p:bldP spid="12" grpId="0"/>
          <p:bldP spid="12" grpId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593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7" fill="hold" display="0">
                      <p:stCondLst>
                        <p:cond delay="indefinite"/>
                      </p:stCondLst>
                    </p:cTn>
                    <p:tgtEl>
                      <p:spTgt spid="5"/>
                    </p:tgtEl>
                  </p:cMediaNode>
                </p:video>
                <p:seq concurrent="1" nextAc="seek">
                  <p:cTn id="8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12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214313" y="940832"/>
            <a:ext cx="8643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</a:rPr>
              <a:t>White light is visible light and consists of six colours</a:t>
            </a:r>
            <a:r>
              <a:rPr lang="en-GB" sz="24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285" y="1402497"/>
            <a:ext cx="3429000" cy="2549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646035" y="1808248"/>
            <a:ext cx="4214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  <a:latin typeface="+mn-lt"/>
              </a:rPr>
              <a:t>You can see the colours of white light within a rainbow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4714875" y="4071938"/>
            <a:ext cx="4214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  <a:latin typeface="+mn-lt"/>
              </a:rPr>
              <a:t>The raindrops work like a prism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375540"/>
            <a:ext cx="4645719" cy="348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ep 9"/>
          <p:cNvGrpSpPr/>
          <p:nvPr/>
        </p:nvGrpSpPr>
        <p:grpSpPr>
          <a:xfrm>
            <a:off x="-801765" y="-19826"/>
            <a:ext cx="9945765" cy="6877826"/>
            <a:chOff x="-783085" y="-39361"/>
            <a:chExt cx="9945765" cy="6877826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grpSp>
          <p:nvGrpSpPr>
            <p:cNvPr id="13" name="Groep 12"/>
            <p:cNvGrpSpPr/>
            <p:nvPr/>
          </p:nvGrpSpPr>
          <p:grpSpPr>
            <a:xfrm>
              <a:off x="-783085" y="-39361"/>
              <a:ext cx="9927085" cy="6877826"/>
              <a:chOff x="-783085" y="-39361"/>
              <a:chExt cx="9927085" cy="6877826"/>
            </a:xfrm>
          </p:grpSpPr>
          <p:sp>
            <p:nvSpPr>
              <p:cNvPr id="15" name="Oval 7"/>
              <p:cNvSpPr>
                <a:spLocks noChangeArrowheads="1"/>
              </p:cNvSpPr>
              <p:nvPr/>
            </p:nvSpPr>
            <p:spPr bwMode="auto">
              <a:xfrm>
                <a:off x="664715" y="1054624"/>
                <a:ext cx="228600" cy="228600"/>
              </a:xfrm>
              <a:prstGeom prst="ellipse">
                <a:avLst/>
              </a:prstGeom>
              <a:solidFill>
                <a:srgbClr val="E10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9pPr>
              </a:lstStyle>
              <a:p>
                <a:endParaRPr lang="nl-NL" altLang="en-US"/>
              </a:p>
            </p:txBody>
          </p:sp>
          <p:sp>
            <p:nvSpPr>
              <p:cNvPr id="17" name="Oval 8"/>
              <p:cNvSpPr>
                <a:spLocks noChangeArrowheads="1"/>
              </p:cNvSpPr>
              <p:nvPr/>
            </p:nvSpPr>
            <p:spPr bwMode="auto">
              <a:xfrm>
                <a:off x="-783085" y="1130824"/>
                <a:ext cx="1371600" cy="1371600"/>
              </a:xfrm>
              <a:prstGeom prst="ellipse">
                <a:avLst/>
              </a:prstGeom>
              <a:solidFill>
                <a:srgbClr val="E10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9pPr>
              </a:lstStyle>
              <a:p>
                <a:endParaRPr lang="nl-NL" altLang="en-US"/>
              </a:p>
            </p:txBody>
          </p:sp>
          <p:sp>
            <p:nvSpPr>
              <p:cNvPr id="18" name="Text Box 12"/>
              <p:cNvSpPr txBox="1">
                <a:spLocks noChangeArrowheads="1"/>
              </p:cNvSpPr>
              <p:nvPr/>
            </p:nvSpPr>
            <p:spPr bwMode="auto">
              <a:xfrm>
                <a:off x="141737" y="-39361"/>
                <a:ext cx="9002263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9pPr>
              </a:lstStyle>
              <a:p>
                <a:pPr algn="ctr"/>
                <a:r>
                  <a:rPr lang="en-US" altLang="en-US" sz="6000" b="1" dirty="0">
                    <a:solidFill>
                      <a:schemeClr val="bg2"/>
                    </a:solidFill>
                  </a:rPr>
                  <a:t>H8 Light and </a:t>
                </a:r>
                <a:r>
                  <a:rPr lang="en-US" altLang="en-US" sz="6000" b="1" dirty="0" err="1">
                    <a:solidFill>
                      <a:schemeClr val="bg2"/>
                    </a:solidFill>
                  </a:rPr>
                  <a:t>colour</a:t>
                </a:r>
                <a:endParaRPr lang="en-US" altLang="en-US" sz="6000" b="1" dirty="0">
                  <a:solidFill>
                    <a:schemeClr val="bg2"/>
                  </a:solidFill>
                </a:endParaRPr>
              </a:p>
            </p:txBody>
          </p:sp>
          <p:pic>
            <p:nvPicPr>
              <p:cNvPr id="19" name="Afbeelding 18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14846" y1="55263" x2="20728" y2="36842"/>
                            <a14:foregroundMark x1="29412" y1="30263" x2="38375" y2="40789"/>
                            <a14:foregroundMark x1="42297" y1="72368" x2="39496" y2="82895"/>
                            <a14:foregroundMark x1="14566" y1="67763" x2="15126" y2="70395"/>
                            <a14:foregroundMark x1="10084" y1="50000" x2="5322" y2="57895"/>
                            <a14:foregroundMark x1="47899" y1="46053" x2="54622" y2="50000"/>
                            <a14:foregroundMark x1="18487" y1="9211" x2="24930" y2="19079"/>
                            <a14:foregroundMark x1="28852" y1="14474" x2="28571" y2="19737"/>
                            <a14:foregroundMark x1="62185" y1="55263" x2="62745" y2="55263"/>
                            <a14:foregroundMark x1="65826" y1="55921" x2="65826" y2="55921"/>
                            <a14:foregroundMark x1="69468" y1="56579" x2="69468" y2="56579"/>
                            <a14:foregroundMark x1="75070" y1="55263" x2="75350" y2="55263"/>
                            <a14:foregroundMark x1="78151" y1="60526" x2="78151" y2="61184"/>
                            <a14:foregroundMark x1="81232" y1="59868" x2="81513" y2="61184"/>
                            <a14:foregroundMark x1="87115" y1="59868" x2="87115" y2="61184"/>
                            <a14:foregroundMark x1="92997" y1="64474" x2="93557" y2="64474"/>
                            <a14:foregroundMark x1="96359" y1="55921" x2="96359" y2="57895"/>
                            <a14:foregroundMark x1="80112" y1="60526" x2="79552" y2="58553"/>
                            <a14:foregroundMark x1="78151" y1="59211" x2="78711" y2="57895"/>
                            <a14:foregroundMark x1="94958" y1="61184" x2="94398" y2="57895"/>
                            <a14:backgroundMark x1="66106" y1="61842" x2="66387" y2="62500"/>
                            <a14:backgroundMark x1="61625" y1="53947" x2="63585" y2="53947"/>
                            <a14:backgroundMark x1="66106" y1="57237" x2="66387" y2="57237"/>
                            <a14:backgroundMark x1="75070" y1="57237" x2="75350" y2="57237"/>
                            <a14:backgroundMark x1="73669" y1="54605" x2="76471" y2="53289"/>
                            <a14:backgroundMark x1="75630" y1="62500" x2="75630" y2="61842"/>
                            <a14:backgroundMark x1="80952" y1="59211" x2="80672" y2="60526"/>
                            <a14:backgroundMark x1="92437" y1="65132" x2="92997" y2="65789"/>
                            <a14:backgroundMark x1="78711" y1="59868" x2="79272" y2="59868"/>
                            <a14:backgroundMark x1="69748" y1="58553" x2="69748" y2="57895"/>
                            <a14:backgroundMark x1="93838" y1="59868" x2="94118" y2="59868"/>
                            <a14:backgroundMark x1="51261" y1="49342" x2="49300" y2="48026"/>
                            <a14:backgroundMark x1="49020" y1="48026" x2="48179" y2="48026"/>
                            <a14:backgroundMark x1="95518" y1="62500" x2="95518" y2="56579"/>
                            <a14:backgroundMark x1="95238" y1="57237" x2="94118" y2="559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9167" y="6165305"/>
                <a:ext cx="1580195" cy="673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2376548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 rot="10800000">
            <a:off x="874635" y="997638"/>
            <a:ext cx="2016224" cy="3682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944707" y="967808"/>
            <a:ext cx="1738536" cy="4525963"/>
          </a:xfrm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Red</a:t>
            </a:r>
          </a:p>
          <a:p>
            <a:r>
              <a:rPr lang="nl-NL" dirty="0">
                <a:solidFill>
                  <a:srgbClr val="FFC000"/>
                </a:solidFill>
              </a:rPr>
              <a:t>Orange</a:t>
            </a:r>
          </a:p>
          <a:p>
            <a:r>
              <a:rPr lang="nl-NL" dirty="0" err="1">
                <a:solidFill>
                  <a:srgbClr val="FFFF00"/>
                </a:solidFill>
              </a:rPr>
              <a:t>Yellow</a:t>
            </a:r>
            <a:endParaRPr lang="nl-NL" dirty="0">
              <a:solidFill>
                <a:srgbClr val="FFFF00"/>
              </a:solidFill>
            </a:endParaRPr>
          </a:p>
          <a:p>
            <a:r>
              <a:rPr lang="nl-NL" dirty="0">
                <a:solidFill>
                  <a:srgbClr val="00B050"/>
                </a:solidFill>
              </a:rPr>
              <a:t>Green</a:t>
            </a:r>
          </a:p>
          <a:p>
            <a:r>
              <a:rPr lang="nl-NL" dirty="0">
                <a:solidFill>
                  <a:srgbClr val="00B0F0"/>
                </a:solidFill>
              </a:rPr>
              <a:t>Blue</a:t>
            </a:r>
          </a:p>
          <a:p>
            <a:r>
              <a:rPr lang="nl-NL" dirty="0">
                <a:solidFill>
                  <a:srgbClr val="7030A0"/>
                </a:solidFill>
              </a:rPr>
              <a:t>Violet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0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610" y="1035198"/>
            <a:ext cx="5761037" cy="364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1920" y="2348880"/>
            <a:ext cx="3888432" cy="1143000"/>
          </a:xfrm>
        </p:spPr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Licht Spectrum</a:t>
            </a:r>
          </a:p>
        </p:txBody>
      </p:sp>
      <p:sp>
        <p:nvSpPr>
          <p:cNvPr id="9" name="Tijdelijke aanduiding voor inhoud 4"/>
          <p:cNvSpPr txBox="1">
            <a:spLocks/>
          </p:cNvSpPr>
          <p:nvPr/>
        </p:nvSpPr>
        <p:spPr bwMode="auto">
          <a:xfrm>
            <a:off x="4568128" y="2060848"/>
            <a:ext cx="324036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R </a:t>
            </a:r>
            <a:r>
              <a:rPr lang="nl-NL" dirty="0">
                <a:solidFill>
                  <a:srgbClr val="FFC000"/>
                </a:solidFill>
              </a:rPr>
              <a:t>O </a:t>
            </a:r>
            <a:r>
              <a:rPr lang="nl-NL" dirty="0">
                <a:solidFill>
                  <a:srgbClr val="FFFF00"/>
                </a:solidFill>
              </a:rPr>
              <a:t>G </a:t>
            </a:r>
            <a:r>
              <a:rPr lang="nl-NL" dirty="0" err="1">
                <a:solidFill>
                  <a:srgbClr val="00B050"/>
                </a:solidFill>
              </a:rPr>
              <a:t>G</a:t>
            </a:r>
            <a:r>
              <a:rPr lang="nl-NL" dirty="0">
                <a:solidFill>
                  <a:srgbClr val="00B050"/>
                </a:solidFill>
              </a:rPr>
              <a:t> </a:t>
            </a:r>
            <a:r>
              <a:rPr lang="nl-NL" dirty="0">
                <a:solidFill>
                  <a:srgbClr val="00B0F0"/>
                </a:solidFill>
              </a:rPr>
              <a:t>B </a:t>
            </a:r>
            <a:r>
              <a:rPr lang="nl-NL" dirty="0">
                <a:solidFill>
                  <a:srgbClr val="000066"/>
                </a:solidFill>
              </a:rPr>
              <a:t>I </a:t>
            </a:r>
            <a:r>
              <a:rPr lang="nl-NL" dirty="0">
                <a:solidFill>
                  <a:srgbClr val="7030A0"/>
                </a:solidFill>
              </a:rPr>
              <a:t>V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  <p:grpSp>
        <p:nvGrpSpPr>
          <p:cNvPr id="11" name="Groep 10"/>
          <p:cNvGrpSpPr/>
          <p:nvPr/>
        </p:nvGrpSpPr>
        <p:grpSpPr>
          <a:xfrm>
            <a:off x="-801765" y="-19826"/>
            <a:ext cx="9945765" cy="6877826"/>
            <a:chOff x="-783085" y="-39361"/>
            <a:chExt cx="9945765" cy="6877826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grpSp>
          <p:nvGrpSpPr>
            <p:cNvPr id="13" name="Groep 12"/>
            <p:cNvGrpSpPr/>
            <p:nvPr/>
          </p:nvGrpSpPr>
          <p:grpSpPr>
            <a:xfrm>
              <a:off x="-783085" y="-39361"/>
              <a:ext cx="9927085" cy="6877826"/>
              <a:chOff x="-783085" y="-39361"/>
              <a:chExt cx="9927085" cy="6877826"/>
            </a:xfrm>
          </p:grpSpPr>
          <p:sp>
            <p:nvSpPr>
              <p:cNvPr id="14" name="Oval 7"/>
              <p:cNvSpPr>
                <a:spLocks noChangeArrowheads="1"/>
              </p:cNvSpPr>
              <p:nvPr/>
            </p:nvSpPr>
            <p:spPr bwMode="auto">
              <a:xfrm>
                <a:off x="664715" y="1054624"/>
                <a:ext cx="228600" cy="228600"/>
              </a:xfrm>
              <a:prstGeom prst="ellipse">
                <a:avLst/>
              </a:prstGeom>
              <a:solidFill>
                <a:srgbClr val="E10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9pPr>
              </a:lstStyle>
              <a:p>
                <a:endParaRPr lang="nl-NL" altLang="en-US"/>
              </a:p>
            </p:txBody>
          </p:sp>
          <p:sp>
            <p:nvSpPr>
              <p:cNvPr id="15" name="Oval 8"/>
              <p:cNvSpPr>
                <a:spLocks noChangeArrowheads="1"/>
              </p:cNvSpPr>
              <p:nvPr/>
            </p:nvSpPr>
            <p:spPr bwMode="auto">
              <a:xfrm>
                <a:off x="-783085" y="1130824"/>
                <a:ext cx="1371600" cy="1371600"/>
              </a:xfrm>
              <a:prstGeom prst="ellipse">
                <a:avLst/>
              </a:prstGeom>
              <a:solidFill>
                <a:srgbClr val="E10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9pPr>
              </a:lstStyle>
              <a:p>
                <a:endParaRPr lang="nl-NL" altLang="en-US"/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141737" y="-39361"/>
                <a:ext cx="9002263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9pPr>
              </a:lstStyle>
              <a:p>
                <a:pPr algn="ctr"/>
                <a:r>
                  <a:rPr lang="en-US" altLang="en-US" sz="6000" b="1" dirty="0">
                    <a:solidFill>
                      <a:schemeClr val="bg2"/>
                    </a:solidFill>
                  </a:rPr>
                  <a:t>H8 Light and </a:t>
                </a:r>
                <a:r>
                  <a:rPr lang="en-US" altLang="en-US" sz="6000" b="1" dirty="0" err="1">
                    <a:solidFill>
                      <a:schemeClr val="bg2"/>
                    </a:solidFill>
                  </a:rPr>
                  <a:t>colour</a:t>
                </a:r>
                <a:endParaRPr lang="en-US" altLang="en-US" sz="6000" b="1" dirty="0">
                  <a:solidFill>
                    <a:schemeClr val="bg2"/>
                  </a:solidFill>
                </a:endParaRPr>
              </a:p>
            </p:txBody>
          </p:sp>
          <p:pic>
            <p:nvPicPr>
              <p:cNvPr id="17" name="Afbeelding 16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>
                            <a14:foregroundMark x1="14846" y1="55263" x2="20728" y2="36842"/>
                            <a14:foregroundMark x1="29412" y1="30263" x2="38375" y2="40789"/>
                            <a14:foregroundMark x1="42297" y1="72368" x2="39496" y2="82895"/>
                            <a14:foregroundMark x1="14566" y1="67763" x2="15126" y2="70395"/>
                            <a14:foregroundMark x1="10084" y1="50000" x2="5322" y2="57895"/>
                            <a14:foregroundMark x1="47899" y1="46053" x2="54622" y2="50000"/>
                            <a14:foregroundMark x1="18487" y1="9211" x2="24930" y2="19079"/>
                            <a14:foregroundMark x1="28852" y1="14474" x2="28571" y2="19737"/>
                            <a14:foregroundMark x1="62185" y1="55263" x2="62745" y2="55263"/>
                            <a14:foregroundMark x1="65826" y1="55921" x2="65826" y2="55921"/>
                            <a14:foregroundMark x1="69468" y1="56579" x2="69468" y2="56579"/>
                            <a14:foregroundMark x1="75070" y1="55263" x2="75350" y2="55263"/>
                            <a14:foregroundMark x1="78151" y1="60526" x2="78151" y2="61184"/>
                            <a14:foregroundMark x1="81232" y1="59868" x2="81513" y2="61184"/>
                            <a14:foregroundMark x1="87115" y1="59868" x2="87115" y2="61184"/>
                            <a14:foregroundMark x1="92997" y1="64474" x2="93557" y2="64474"/>
                            <a14:foregroundMark x1="96359" y1="55921" x2="96359" y2="57895"/>
                            <a14:foregroundMark x1="80112" y1="60526" x2="79552" y2="58553"/>
                            <a14:foregroundMark x1="78151" y1="59211" x2="78711" y2="57895"/>
                            <a14:foregroundMark x1="94958" y1="61184" x2="94398" y2="57895"/>
                            <a14:backgroundMark x1="66106" y1="61842" x2="66387" y2="62500"/>
                            <a14:backgroundMark x1="61625" y1="53947" x2="63585" y2="53947"/>
                            <a14:backgroundMark x1="66106" y1="57237" x2="66387" y2="57237"/>
                            <a14:backgroundMark x1="75070" y1="57237" x2="75350" y2="57237"/>
                            <a14:backgroundMark x1="73669" y1="54605" x2="76471" y2="53289"/>
                            <a14:backgroundMark x1="75630" y1="62500" x2="75630" y2="61842"/>
                            <a14:backgroundMark x1="80952" y1="59211" x2="80672" y2="60526"/>
                            <a14:backgroundMark x1="92437" y1="65132" x2="92997" y2="65789"/>
                            <a14:backgroundMark x1="78711" y1="59868" x2="79272" y2="59868"/>
                            <a14:backgroundMark x1="69748" y1="58553" x2="69748" y2="57895"/>
                            <a14:backgroundMark x1="93838" y1="59868" x2="94118" y2="59868"/>
                            <a14:backgroundMark x1="51261" y1="49342" x2="49300" y2="48026"/>
                            <a14:backgroundMark x1="49020" y1="48026" x2="48179" y2="48026"/>
                            <a14:backgroundMark x1="95518" y1="62500" x2="95518" y2="56579"/>
                            <a14:backgroundMark x1="95238" y1="57237" x2="94118" y2="559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9167" y="6165305"/>
                <a:ext cx="1580195" cy="673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176581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518" y="1051097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Beside visible light there is </a:t>
            </a:r>
            <a:b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invisible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2" descr="http://www.paysani-art.nl/digitale-infrarood-fotografie.nl/divers/spectr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81" y="2226960"/>
            <a:ext cx="7750901" cy="392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-801765" y="-19826"/>
            <a:ext cx="9945765" cy="6877826"/>
            <a:chOff x="-783085" y="-39361"/>
            <a:chExt cx="9945765" cy="6877826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grpSp>
          <p:nvGrpSpPr>
            <p:cNvPr id="10" name="Groep 9"/>
            <p:cNvGrpSpPr/>
            <p:nvPr/>
          </p:nvGrpSpPr>
          <p:grpSpPr>
            <a:xfrm>
              <a:off x="-783085" y="-39361"/>
              <a:ext cx="9927085" cy="6877826"/>
              <a:chOff x="-783085" y="-39361"/>
              <a:chExt cx="9927085" cy="6877826"/>
            </a:xfrm>
          </p:grpSpPr>
          <p:sp>
            <p:nvSpPr>
              <p:cNvPr id="11" name="Oval 7"/>
              <p:cNvSpPr>
                <a:spLocks noChangeArrowheads="1"/>
              </p:cNvSpPr>
              <p:nvPr/>
            </p:nvSpPr>
            <p:spPr bwMode="auto">
              <a:xfrm>
                <a:off x="664715" y="1054624"/>
                <a:ext cx="228600" cy="228600"/>
              </a:xfrm>
              <a:prstGeom prst="ellipse">
                <a:avLst/>
              </a:prstGeom>
              <a:solidFill>
                <a:srgbClr val="E10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9pPr>
              </a:lstStyle>
              <a:p>
                <a:endParaRPr lang="nl-NL" altLang="en-US"/>
              </a:p>
            </p:txBody>
          </p:sp>
          <p:sp>
            <p:nvSpPr>
              <p:cNvPr id="12" name="Oval 8"/>
              <p:cNvSpPr>
                <a:spLocks noChangeArrowheads="1"/>
              </p:cNvSpPr>
              <p:nvPr/>
            </p:nvSpPr>
            <p:spPr bwMode="auto">
              <a:xfrm>
                <a:off x="-783085" y="1130824"/>
                <a:ext cx="1371600" cy="1371600"/>
              </a:xfrm>
              <a:prstGeom prst="ellipse">
                <a:avLst/>
              </a:prstGeom>
              <a:solidFill>
                <a:srgbClr val="E10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9pPr>
              </a:lstStyle>
              <a:p>
                <a:endParaRPr lang="nl-NL" altLang="en-US"/>
              </a:p>
            </p:txBody>
          </p:sp>
          <p:sp>
            <p:nvSpPr>
              <p:cNvPr id="13" name="Text Box 12"/>
              <p:cNvSpPr txBox="1">
                <a:spLocks noChangeArrowheads="1"/>
              </p:cNvSpPr>
              <p:nvPr/>
            </p:nvSpPr>
            <p:spPr bwMode="auto">
              <a:xfrm>
                <a:off x="141737" y="-39361"/>
                <a:ext cx="9002263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9pPr>
              </a:lstStyle>
              <a:p>
                <a:pPr algn="ctr"/>
                <a:r>
                  <a:rPr lang="en-US" altLang="en-US" sz="6000" b="1" dirty="0">
                    <a:solidFill>
                      <a:schemeClr val="bg2"/>
                    </a:solidFill>
                  </a:rPr>
                  <a:t>H8 Light and </a:t>
                </a:r>
                <a:r>
                  <a:rPr lang="en-US" altLang="en-US" sz="6000" b="1" dirty="0" err="1">
                    <a:solidFill>
                      <a:schemeClr val="bg2"/>
                    </a:solidFill>
                  </a:rPr>
                  <a:t>colour</a:t>
                </a:r>
                <a:endParaRPr lang="en-US" altLang="en-US" sz="6000" b="1" dirty="0">
                  <a:solidFill>
                    <a:schemeClr val="bg2"/>
                  </a:solidFill>
                </a:endParaRPr>
              </a:p>
            </p:txBody>
          </p:sp>
          <p:pic>
            <p:nvPicPr>
              <p:cNvPr id="14" name="Afbeelding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>
                            <a14:foregroundMark x1="14846" y1="55263" x2="20728" y2="36842"/>
                            <a14:foregroundMark x1="29412" y1="30263" x2="38375" y2="40789"/>
                            <a14:foregroundMark x1="42297" y1="72368" x2="39496" y2="82895"/>
                            <a14:foregroundMark x1="14566" y1="67763" x2="15126" y2="70395"/>
                            <a14:foregroundMark x1="10084" y1="50000" x2="5322" y2="57895"/>
                            <a14:foregroundMark x1="47899" y1="46053" x2="54622" y2="50000"/>
                            <a14:foregroundMark x1="18487" y1="9211" x2="24930" y2="19079"/>
                            <a14:foregroundMark x1="28852" y1="14474" x2="28571" y2="19737"/>
                            <a14:foregroundMark x1="62185" y1="55263" x2="62745" y2="55263"/>
                            <a14:foregroundMark x1="65826" y1="55921" x2="65826" y2="55921"/>
                            <a14:foregroundMark x1="69468" y1="56579" x2="69468" y2="56579"/>
                            <a14:foregroundMark x1="75070" y1="55263" x2="75350" y2="55263"/>
                            <a14:foregroundMark x1="78151" y1="60526" x2="78151" y2="61184"/>
                            <a14:foregroundMark x1="81232" y1="59868" x2="81513" y2="61184"/>
                            <a14:foregroundMark x1="87115" y1="59868" x2="87115" y2="61184"/>
                            <a14:foregroundMark x1="92997" y1="64474" x2="93557" y2="64474"/>
                            <a14:foregroundMark x1="96359" y1="55921" x2="96359" y2="57895"/>
                            <a14:foregroundMark x1="80112" y1="60526" x2="79552" y2="58553"/>
                            <a14:foregroundMark x1="78151" y1="59211" x2="78711" y2="57895"/>
                            <a14:foregroundMark x1="94958" y1="61184" x2="94398" y2="57895"/>
                            <a14:backgroundMark x1="66106" y1="61842" x2="66387" y2="62500"/>
                            <a14:backgroundMark x1="61625" y1="53947" x2="63585" y2="53947"/>
                            <a14:backgroundMark x1="66106" y1="57237" x2="66387" y2="57237"/>
                            <a14:backgroundMark x1="75070" y1="57237" x2="75350" y2="57237"/>
                            <a14:backgroundMark x1="73669" y1="54605" x2="76471" y2="53289"/>
                            <a14:backgroundMark x1="75630" y1="62500" x2="75630" y2="61842"/>
                            <a14:backgroundMark x1="80952" y1="59211" x2="80672" y2="60526"/>
                            <a14:backgroundMark x1="92437" y1="65132" x2="92997" y2="65789"/>
                            <a14:backgroundMark x1="78711" y1="59868" x2="79272" y2="59868"/>
                            <a14:backgroundMark x1="69748" y1="58553" x2="69748" y2="57895"/>
                            <a14:backgroundMark x1="93838" y1="59868" x2="94118" y2="59868"/>
                            <a14:backgroundMark x1="51261" y1="49342" x2="49300" y2="48026"/>
                            <a14:backgroundMark x1="49020" y1="48026" x2="48179" y2="48026"/>
                            <a14:backgroundMark x1="95518" y1="62500" x2="95518" y2="56579"/>
                            <a14:backgroundMark x1="95238" y1="57237" x2="94118" y2="559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9167" y="6165305"/>
                <a:ext cx="1580195" cy="673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898708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4500" b="1" i="1" dirty="0">
                <a:solidFill>
                  <a:srgbClr val="FFFF00"/>
                </a:solidFill>
              </a:rPr>
              <a:t>UV Ultraviolet</a:t>
            </a:r>
            <a:r>
              <a:rPr lang="en-GB" sz="4500" dirty="0">
                <a:solidFill>
                  <a:srgbClr val="FFFF00"/>
                </a:solidFill>
              </a:rPr>
              <a:t> </a:t>
            </a:r>
            <a:br>
              <a:rPr lang="en-GB" sz="45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has a chemical action. </a:t>
            </a:r>
          </a:p>
          <a:p>
            <a:r>
              <a:rPr lang="en-GB" sz="2800" dirty="0">
                <a:solidFill>
                  <a:schemeClr val="bg1"/>
                </a:solidFill>
              </a:rPr>
              <a:t> Solarium, Black light,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 Control lamp (money).</a:t>
            </a:r>
            <a:endParaRPr lang="en-GB" sz="3000" dirty="0">
              <a:solidFill>
                <a:schemeClr val="bg1"/>
              </a:solidFill>
            </a:endParaRPr>
          </a:p>
          <a:p>
            <a:endParaRPr lang="en-GB" sz="3000" b="1" i="1" dirty="0">
              <a:solidFill>
                <a:schemeClr val="bg1"/>
              </a:solidFill>
            </a:endParaRPr>
          </a:p>
          <a:p>
            <a:endParaRPr lang="en-GB" sz="30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en-GB" sz="3900" b="1" i="1" dirty="0">
                <a:solidFill>
                  <a:srgbClr val="FFFF00"/>
                </a:solidFill>
              </a:rPr>
              <a:t>IR  Infrared</a:t>
            </a:r>
            <a:r>
              <a:rPr lang="en-GB" sz="3900" b="1" dirty="0">
                <a:solidFill>
                  <a:srgbClr val="FFFF00"/>
                </a:solidFill>
              </a:rPr>
              <a:t> </a:t>
            </a:r>
            <a:r>
              <a:rPr lang="en-GB" sz="3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(heat radiation</a:t>
            </a:r>
            <a:r>
              <a:rPr lang="en-GB" sz="3000" dirty="0">
                <a:solidFill>
                  <a:schemeClr val="bg1"/>
                </a:solidFill>
              </a:rPr>
              <a:t>) </a:t>
            </a:r>
            <a:br>
              <a:rPr lang="en-GB" sz="30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Remote control,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Infrared lamp for muscle pain,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Night viewers.</a:t>
            </a:r>
            <a:endParaRPr lang="en-GB" sz="3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428736"/>
            <a:ext cx="301850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000504"/>
            <a:ext cx="2755203" cy="179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ep 8"/>
          <p:cNvGrpSpPr/>
          <p:nvPr/>
        </p:nvGrpSpPr>
        <p:grpSpPr>
          <a:xfrm>
            <a:off x="-801765" y="-19826"/>
            <a:ext cx="9945765" cy="6877826"/>
            <a:chOff x="-783085" y="-39361"/>
            <a:chExt cx="9945765" cy="6877826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grpSp>
          <p:nvGrpSpPr>
            <p:cNvPr id="11" name="Groep 10"/>
            <p:cNvGrpSpPr/>
            <p:nvPr/>
          </p:nvGrpSpPr>
          <p:grpSpPr>
            <a:xfrm>
              <a:off x="-783085" y="-39361"/>
              <a:ext cx="9927085" cy="6877826"/>
              <a:chOff x="-783085" y="-39361"/>
              <a:chExt cx="9927085" cy="6877826"/>
            </a:xfrm>
          </p:grpSpPr>
          <p:sp>
            <p:nvSpPr>
              <p:cNvPr id="12" name="Oval 7"/>
              <p:cNvSpPr>
                <a:spLocks noChangeArrowheads="1"/>
              </p:cNvSpPr>
              <p:nvPr/>
            </p:nvSpPr>
            <p:spPr bwMode="auto">
              <a:xfrm>
                <a:off x="664715" y="1054624"/>
                <a:ext cx="228600" cy="228600"/>
              </a:xfrm>
              <a:prstGeom prst="ellipse">
                <a:avLst/>
              </a:prstGeom>
              <a:solidFill>
                <a:srgbClr val="E10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9pPr>
              </a:lstStyle>
              <a:p>
                <a:endParaRPr lang="nl-NL" altLang="en-US"/>
              </a:p>
            </p:txBody>
          </p:sp>
          <p:sp>
            <p:nvSpPr>
              <p:cNvPr id="13" name="Oval 8"/>
              <p:cNvSpPr>
                <a:spLocks noChangeArrowheads="1"/>
              </p:cNvSpPr>
              <p:nvPr/>
            </p:nvSpPr>
            <p:spPr bwMode="auto">
              <a:xfrm>
                <a:off x="-783085" y="1130824"/>
                <a:ext cx="1371600" cy="1371600"/>
              </a:xfrm>
              <a:prstGeom prst="ellipse">
                <a:avLst/>
              </a:prstGeom>
              <a:solidFill>
                <a:srgbClr val="E10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9pPr>
              </a:lstStyle>
              <a:p>
                <a:endParaRPr lang="nl-NL" altLang="en-US"/>
              </a:p>
            </p:txBody>
          </p:sp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141737" y="-39361"/>
                <a:ext cx="9002263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-32" charset="-128"/>
                  </a:defRPr>
                </a:lvl9pPr>
              </a:lstStyle>
              <a:p>
                <a:pPr algn="ctr"/>
                <a:r>
                  <a:rPr lang="en-US" altLang="en-US" sz="6000" b="1">
                    <a:solidFill>
                      <a:schemeClr val="bg2"/>
                    </a:solidFill>
                  </a:rPr>
                  <a:t>H8.4 invisible </a:t>
                </a:r>
                <a:r>
                  <a:rPr lang="en-US" altLang="en-US" sz="6000" b="1" dirty="0">
                    <a:solidFill>
                      <a:schemeClr val="bg2"/>
                    </a:solidFill>
                  </a:rPr>
                  <a:t>Light</a:t>
                </a:r>
              </a:p>
            </p:txBody>
          </p:sp>
          <p:pic>
            <p:nvPicPr>
              <p:cNvPr id="15" name="Afbeelding 14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foregroundMark x1="14846" y1="55263" x2="20728" y2="36842"/>
                            <a14:foregroundMark x1="29412" y1="30263" x2="38375" y2="40789"/>
                            <a14:foregroundMark x1="42297" y1="72368" x2="39496" y2="82895"/>
                            <a14:foregroundMark x1="14566" y1="67763" x2="15126" y2="70395"/>
                            <a14:foregroundMark x1="10084" y1="50000" x2="5322" y2="57895"/>
                            <a14:foregroundMark x1="47899" y1="46053" x2="54622" y2="50000"/>
                            <a14:foregroundMark x1="18487" y1="9211" x2="24930" y2="19079"/>
                            <a14:foregroundMark x1="28852" y1="14474" x2="28571" y2="19737"/>
                            <a14:foregroundMark x1="62185" y1="55263" x2="62745" y2="55263"/>
                            <a14:foregroundMark x1="65826" y1="55921" x2="65826" y2="55921"/>
                            <a14:foregroundMark x1="69468" y1="56579" x2="69468" y2="56579"/>
                            <a14:foregroundMark x1="75070" y1="55263" x2="75350" y2="55263"/>
                            <a14:foregroundMark x1="78151" y1="60526" x2="78151" y2="61184"/>
                            <a14:foregroundMark x1="81232" y1="59868" x2="81513" y2="61184"/>
                            <a14:foregroundMark x1="87115" y1="59868" x2="87115" y2="61184"/>
                            <a14:foregroundMark x1="92997" y1="64474" x2="93557" y2="64474"/>
                            <a14:foregroundMark x1="96359" y1="55921" x2="96359" y2="57895"/>
                            <a14:foregroundMark x1="80112" y1="60526" x2="79552" y2="58553"/>
                            <a14:foregroundMark x1="78151" y1="59211" x2="78711" y2="57895"/>
                            <a14:foregroundMark x1="94958" y1="61184" x2="94398" y2="57895"/>
                            <a14:backgroundMark x1="66106" y1="61842" x2="66387" y2="62500"/>
                            <a14:backgroundMark x1="61625" y1="53947" x2="63585" y2="53947"/>
                            <a14:backgroundMark x1="66106" y1="57237" x2="66387" y2="57237"/>
                            <a14:backgroundMark x1="75070" y1="57237" x2="75350" y2="57237"/>
                            <a14:backgroundMark x1="73669" y1="54605" x2="76471" y2="53289"/>
                            <a14:backgroundMark x1="75630" y1="62500" x2="75630" y2="61842"/>
                            <a14:backgroundMark x1="80952" y1="59211" x2="80672" y2="60526"/>
                            <a14:backgroundMark x1="92437" y1="65132" x2="92997" y2="65789"/>
                            <a14:backgroundMark x1="78711" y1="59868" x2="79272" y2="59868"/>
                            <a14:backgroundMark x1="69748" y1="58553" x2="69748" y2="57895"/>
                            <a14:backgroundMark x1="93838" y1="59868" x2="94118" y2="59868"/>
                            <a14:backgroundMark x1="51261" y1="49342" x2="49300" y2="48026"/>
                            <a14:backgroundMark x1="49020" y1="48026" x2="48179" y2="48026"/>
                            <a14:backgroundMark x1="95518" y1="62500" x2="95518" y2="56579"/>
                            <a14:backgroundMark x1="95238" y1="57237" x2="94118" y2="559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9167" y="6165305"/>
                <a:ext cx="1580195" cy="673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053437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817838-6836-4912-A38B-978344851081}" type="datetime10">
              <a:rPr lang="nl-NL" smtClean="0"/>
              <a:pPr>
                <a:defRPr/>
              </a:pPr>
              <a:t>12:05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313" y="1248207"/>
            <a:ext cx="6229997" cy="4877956"/>
          </a:xfrm>
          <a:prstGeom prst="rect">
            <a:avLst/>
          </a:prstGeom>
        </p:spPr>
      </p:pic>
      <p:grpSp>
        <p:nvGrpSpPr>
          <p:cNvPr id="6" name="Groep 5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7" name="Rechthoek 6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80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Physics H8 Light</a:t>
              </a:r>
              <a:endParaRPr lang="nl-NL" sz="4800" dirty="0"/>
            </a:p>
          </p:txBody>
        </p: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404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757" y="1523595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Reflection</a:t>
            </a:r>
            <a:br>
              <a:rPr lang="en-GB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GB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an object reflects its own colour</a:t>
            </a:r>
          </a:p>
        </p:txBody>
      </p:sp>
      <p:grpSp>
        <p:nvGrpSpPr>
          <p:cNvPr id="17" name="Groep 16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18" name="Rechthoek 17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80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Physics H8 Light</a:t>
              </a:r>
              <a:endParaRPr lang="nl-NL" sz="4800" dirty="0"/>
            </a:p>
          </p:txBody>
        </p:sp>
        <p:pic>
          <p:nvPicPr>
            <p:cNvPr id="20" name="Afbeelding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pic>
        <p:nvPicPr>
          <p:cNvPr id="12" name="Afbeelding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469" y="3358406"/>
            <a:ext cx="3680194" cy="30570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833877"/>
            <a:ext cx="3983036" cy="27173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232" y="1154763"/>
            <a:ext cx="2520280" cy="107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74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757" y="1523595"/>
            <a:ext cx="8229600" cy="1143000"/>
          </a:xfrm>
        </p:spPr>
        <p:txBody>
          <a:bodyPr/>
          <a:lstStyle/>
          <a:p>
            <a:r>
              <a:rPr lang="nl-N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Absorbtion</a:t>
            </a:r>
            <a:br>
              <a:rPr lang="nl-NL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nl-N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Other</a:t>
            </a:r>
            <a:r>
              <a:rPr lang="nl-N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nl-N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colours</a:t>
            </a:r>
            <a:r>
              <a:rPr lang="nl-N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nl-N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will</a:t>
            </a:r>
            <a:r>
              <a:rPr lang="nl-N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nl-N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be</a:t>
            </a:r>
            <a:r>
              <a:rPr lang="nl-N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nl-NL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absorbed</a:t>
            </a:r>
            <a:endParaRPr lang="nl-N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2296" y="2990039"/>
            <a:ext cx="6644032" cy="2613645"/>
          </a:xfrm>
          <a:prstGeom prst="rect">
            <a:avLst/>
          </a:prstGeom>
        </p:spPr>
      </p:pic>
      <p:grpSp>
        <p:nvGrpSpPr>
          <p:cNvPr id="17" name="Groep 16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18" name="Rechthoek 17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80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Physics H8 Light</a:t>
              </a:r>
              <a:endParaRPr lang="nl-NL" sz="4800" dirty="0"/>
            </a:p>
          </p:txBody>
        </p:sp>
        <p:pic>
          <p:nvPicPr>
            <p:cNvPr id="20" name="Afbeelding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7959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222</Words>
  <Application>Microsoft Office PowerPoint</Application>
  <PresentationFormat>Diavoorstelling (4:3)</PresentationFormat>
  <Paragraphs>64</Paragraphs>
  <Slides>13</Slides>
  <Notes>2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ヒラギノ角ゴ Pro W3</vt:lpstr>
      <vt:lpstr>Office Theme</vt:lpstr>
      <vt:lpstr>PowerPoint-presentatie</vt:lpstr>
      <vt:lpstr>PowerPoint-presentatie</vt:lpstr>
      <vt:lpstr>PowerPoint-presentatie</vt:lpstr>
      <vt:lpstr>Licht Spectrum</vt:lpstr>
      <vt:lpstr>Beside visible light there is  invisible light</vt:lpstr>
      <vt:lpstr>PowerPoint-presentatie</vt:lpstr>
      <vt:lpstr>PowerPoint-presentatie</vt:lpstr>
      <vt:lpstr>Reflection an object reflects its own colour</vt:lpstr>
      <vt:lpstr>Absorbtion Other colours will be absorbed</vt:lpstr>
      <vt:lpstr>Black absorbs all colours White reflects all colours</vt:lpstr>
      <vt:lpstr>Two kinds of surfaces Smooth                      Rough</vt:lpstr>
      <vt:lpstr>Mirror reflection          Diffuse reflection</vt:lpstr>
      <vt:lpstr>two examples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Ricardo</dc:creator>
  <cp:lastModifiedBy>Wim tomassen</cp:lastModifiedBy>
  <cp:revision>109</cp:revision>
  <dcterms:created xsi:type="dcterms:W3CDTF">2010-04-04T19:22:57Z</dcterms:created>
  <dcterms:modified xsi:type="dcterms:W3CDTF">2017-02-14T11:05:44Z</dcterms:modified>
</cp:coreProperties>
</file>