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2" r:id="rId2"/>
    <p:sldId id="298" r:id="rId3"/>
    <p:sldId id="288" r:id="rId4"/>
    <p:sldId id="299" r:id="rId5"/>
    <p:sldId id="272" r:id="rId6"/>
    <p:sldId id="289" r:id="rId7"/>
    <p:sldId id="291" r:id="rId8"/>
    <p:sldId id="293" r:id="rId9"/>
    <p:sldId id="295" r:id="rId10"/>
    <p:sldId id="297" r:id="rId11"/>
    <p:sldId id="268" r:id="rId12"/>
    <p:sldId id="300" r:id="rId1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veWeb" initials="LiveWe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https://www.youtube.com/v/ko0WyUUYUlM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4262"/>
  <ax:ocxPr ax:name="_cy" ax:value="16880"/>
</ax:ocx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8-11T14:29:51.154" idx="1">
    <p:pos x="1861" y="1162"/>
    <p:text>http://www.schooltv.nl/beeldbank/embedded.jsp?clip=20081204_beeldvorming01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93B868-53DB-4EFA-AF18-774F6BFD5B40}" type="datetimeFigureOut">
              <a:rPr lang="nl-NL"/>
              <a:pPr>
                <a:defRPr/>
              </a:pPr>
              <a:t>17-6-2015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18AE7B-F66A-4F14-8C12-75BCED32D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508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C5F6-628D-4154-B0DC-861134261E97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D41B4-B612-4B07-8DD9-B9E0B43F74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5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5A002-F114-4F98-B50E-51E8C962535E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A152-E501-490C-94FE-6E462C1B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3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06D5-EF89-4F54-B7E8-D7550E80BB41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D9E5-299F-4383-9488-09BAF2B8ED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00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6F60-2A65-463F-B8D4-16455E5D55E2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D4D8B-55AC-4707-B89E-7512E1C4482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01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92A6-D125-4314-B648-226FE66A0519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20C4-EB45-462F-93C4-F183489D7AB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90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08AE-9BCA-4150-9B27-35BC50630019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A235-8282-49B5-8B7F-42580D4744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30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A9B66-C147-414B-B780-83B681621B3A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825-D918-4608-9D9A-9A609CFDB2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02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8D056-1255-45F7-ACA4-E084D9BD71BB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5ABD-CFD8-4DD4-9406-AE3D26CBAF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93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6911-D419-4E3E-A664-1B2F24568E06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1AF7-7508-4DAC-B5F8-61ECA88C51A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14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54D45-1FE0-4373-8B0D-FF9B4A86E869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F6F5-B64A-4E0F-AD30-516E7ACEDE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87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58BF-4BE4-4AD6-9E00-8C32F15DCF7B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2938-E55C-446F-BF6B-BE7B500376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90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>
                <a:lumMod val="3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16024A-F14F-4A4F-89EA-5D2A8AE8CC5A}" type="datetime10">
              <a:rPr lang="nl-NL"/>
              <a:pPr>
                <a:defRPr/>
              </a:pPr>
              <a:t>20:39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17276F-F5DF-4F9B-9581-2568A0B31F8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comments" Target="../comments/comment1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en.wikibooks.org/wiki/File:Mirror_image_reversal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jove.geol.niu.edu/faculty/stoddard/JAVA/moonphas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C6911-D419-4E3E-A664-1B2F24568E06}" type="datetime10">
              <a:rPr lang="nl-NL" smtClean="0"/>
              <a:pPr>
                <a:defRPr/>
              </a:pPr>
              <a:t>20:39</a:t>
            </a:fld>
            <a:endParaRPr lang="nl-NL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81" name="WindowsMediaPlayer1" r:id="rId2" imgW="8734320" imgH="6076800"/>
        </mc:Choice>
        <mc:Fallback>
          <p:control name="WindowsMediaPlayer1" r:id="rId2" imgW="8734320" imgH="6076800">
            <p:pic>
              <p:nvPicPr>
                <p:cNvPr id="8" name="WindowsMediaPlayer1"/>
                <p:cNvPicPr>
                  <a:picLocks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51520" y="188639"/>
                  <a:ext cx="8730970" cy="6075675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989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6264275" cy="487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26" y="1349376"/>
            <a:ext cx="5793664" cy="9890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l-NL" sz="2800" dirty="0" smtClean="0"/>
              <a:t>The light </a:t>
            </a:r>
            <a:r>
              <a:rPr lang="nl-NL" sz="2800" dirty="0" err="1" smtClean="0"/>
              <a:t>from</a:t>
            </a:r>
            <a:r>
              <a:rPr lang="nl-NL" sz="2800" dirty="0" smtClean="0"/>
              <a:t> the object </a:t>
            </a:r>
            <a:r>
              <a:rPr lang="nl-NL" sz="2800" dirty="0" err="1" smtClean="0"/>
              <a:t>goes</a:t>
            </a:r>
            <a:r>
              <a:rPr lang="nl-NL" sz="2800" dirty="0" smtClean="0"/>
              <a:t> </a:t>
            </a:r>
            <a:r>
              <a:rPr lang="nl-NL" sz="2800" dirty="0" err="1" smtClean="0"/>
              <a:t>from</a:t>
            </a:r>
            <a:r>
              <a:rPr lang="nl-NL" sz="2800" dirty="0" smtClean="0"/>
              <a:t> the </a:t>
            </a:r>
            <a:r>
              <a:rPr lang="nl-NL" sz="2800" dirty="0" err="1" smtClean="0"/>
              <a:t>eye</a:t>
            </a:r>
            <a:r>
              <a:rPr lang="nl-NL" sz="2800" dirty="0" smtClean="0"/>
              <a:t> </a:t>
            </a:r>
            <a:r>
              <a:rPr lang="nl-NL" sz="2800" dirty="0" err="1" smtClean="0"/>
              <a:t>to</a:t>
            </a:r>
            <a:r>
              <a:rPr lang="nl-NL" sz="2800" dirty="0" smtClean="0"/>
              <a:t> the </a:t>
            </a:r>
            <a:r>
              <a:rPr lang="nl-NL" sz="2800" dirty="0" err="1" smtClean="0"/>
              <a:t>mirror</a:t>
            </a:r>
            <a:r>
              <a:rPr lang="nl-NL" sz="2800" dirty="0" smtClean="0"/>
              <a:t> image (O’)</a:t>
            </a:r>
            <a:endParaRPr lang="nl-NL" sz="28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8175" y="1773238"/>
            <a:ext cx="71438" cy="426243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838950" y="5049838"/>
            <a:ext cx="73025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6869113" y="2732088"/>
            <a:ext cx="0" cy="231775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038" y="3903663"/>
            <a:ext cx="6097587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63" y="6011863"/>
            <a:ext cx="714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9465" name="TextBox 21"/>
          <p:cNvSpPr txBox="1">
            <a:spLocks noChangeArrowheads="1"/>
          </p:cNvSpPr>
          <p:nvPr/>
        </p:nvSpPr>
        <p:spPr bwMode="auto">
          <a:xfrm>
            <a:off x="6997700" y="2276475"/>
            <a:ext cx="3642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dirty="0" smtClean="0"/>
              <a:t>O</a:t>
            </a:r>
            <a:endParaRPr lang="nl-NL" dirty="0"/>
          </a:p>
        </p:txBody>
      </p:sp>
      <p:sp>
        <p:nvSpPr>
          <p:cNvPr id="17418" name="TextBox 26"/>
          <p:cNvSpPr txBox="1">
            <a:spLocks noChangeArrowheads="1"/>
          </p:cNvSpPr>
          <p:nvPr/>
        </p:nvSpPr>
        <p:spPr bwMode="auto">
          <a:xfrm>
            <a:off x="7059613" y="4911725"/>
            <a:ext cx="396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O’</a:t>
            </a:r>
          </a:p>
        </p:txBody>
      </p:sp>
      <p:sp>
        <p:nvSpPr>
          <p:cNvPr id="19467" name="TextBox 27"/>
          <p:cNvSpPr txBox="1">
            <a:spLocks noChangeArrowheads="1"/>
          </p:cNvSpPr>
          <p:nvPr/>
        </p:nvSpPr>
        <p:spPr bwMode="auto">
          <a:xfrm>
            <a:off x="1604963" y="1425575"/>
            <a:ext cx="303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</a:t>
            </a:r>
          </a:p>
        </p:txBody>
      </p:sp>
      <p:sp>
        <p:nvSpPr>
          <p:cNvPr id="19468" name="TextBox 28"/>
          <p:cNvSpPr txBox="1">
            <a:spLocks noChangeArrowheads="1"/>
          </p:cNvSpPr>
          <p:nvPr/>
        </p:nvSpPr>
        <p:spPr bwMode="auto">
          <a:xfrm>
            <a:off x="1554163" y="5849938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P’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979613" y="1738313"/>
            <a:ext cx="3168650" cy="21653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48263" y="2744788"/>
            <a:ext cx="1747837" cy="115887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</p:cNvCxnSpPr>
          <p:nvPr/>
        </p:nvCxnSpPr>
        <p:spPr>
          <a:xfrm flipV="1">
            <a:off x="1933575" y="3903663"/>
            <a:ext cx="3214688" cy="2147887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37150" y="3903663"/>
            <a:ext cx="1722438" cy="1143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al 2"/>
          <p:cNvSpPr/>
          <p:nvPr/>
        </p:nvSpPr>
        <p:spPr>
          <a:xfrm>
            <a:off x="1958975" y="1673225"/>
            <a:ext cx="138113" cy="115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871663" y="27447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V="1">
            <a:off x="1879600" y="28400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1843088" y="44973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V="1">
            <a:off x="1851025" y="45926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 flipV="1">
            <a:off x="6791325" y="3295650"/>
            <a:ext cx="200025" cy="18891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 flipV="1">
            <a:off x="6799263" y="3390900"/>
            <a:ext cx="200025" cy="18891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Rechte verbindingslijn 28"/>
          <p:cNvCxnSpPr/>
          <p:nvPr/>
        </p:nvCxnSpPr>
        <p:spPr>
          <a:xfrm flipV="1">
            <a:off x="6759575" y="4367213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 flipV="1">
            <a:off x="6769100" y="4462463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 flipV="1">
            <a:off x="6791325" y="4556125"/>
            <a:ext cx="200025" cy="1905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 flipV="1">
            <a:off x="6802438" y="3509963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V="1">
            <a:off x="5148263" y="3324225"/>
            <a:ext cx="873125" cy="566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>
            <a:stCxn id="3" idx="4"/>
          </p:cNvCxnSpPr>
          <p:nvPr/>
        </p:nvCxnSpPr>
        <p:spPr>
          <a:xfrm>
            <a:off x="2027238" y="1789113"/>
            <a:ext cx="1284287" cy="857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33" name="Groep 3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34" name="Rechthoek 3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Rechthoek 3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tx1"/>
                  </a:solidFill>
                </a:rPr>
                <a:t>How do </a:t>
              </a:r>
              <a:r>
                <a:rPr lang="nl-NL" sz="4000" dirty="0" err="1">
                  <a:solidFill>
                    <a:schemeClr val="tx1"/>
                  </a:solidFill>
                </a:rPr>
                <a:t>you</a:t>
              </a:r>
              <a:r>
                <a:rPr lang="nl-NL" sz="4000" dirty="0">
                  <a:solidFill>
                    <a:schemeClr val="tx1"/>
                  </a:solidFill>
                </a:rPr>
                <a:t> draw the </a:t>
              </a:r>
              <a:r>
                <a:rPr lang="nl-NL" sz="4000" dirty="0" err="1">
                  <a:solidFill>
                    <a:schemeClr val="tx1"/>
                  </a:solidFill>
                </a:rPr>
                <a:t>direction</a:t>
              </a:r>
              <a:r>
                <a:rPr lang="nl-NL" sz="4000" dirty="0">
                  <a:solidFill>
                    <a:schemeClr val="tx1"/>
                  </a:solidFill>
                </a:rPr>
                <a:t> of a </a:t>
              </a:r>
              <a:r>
                <a:rPr lang="nl-NL" sz="4000" dirty="0" err="1">
                  <a:solidFill>
                    <a:schemeClr val="tx1"/>
                  </a:solidFill>
                </a:rPr>
                <a:t>lightbeam</a:t>
              </a:r>
              <a:r>
                <a:rPr lang="nl-NL" sz="4000" dirty="0">
                  <a:solidFill>
                    <a:schemeClr val="tx1"/>
                  </a:solidFill>
                </a:rPr>
                <a:t>?</a:t>
              </a:r>
              <a:endParaRPr lang="nl-NL" sz="4000" dirty="0">
                <a:solidFill>
                  <a:schemeClr val="tx1"/>
                </a:solidFill>
              </a:endParaRPr>
            </a:p>
          </p:txBody>
        </p:sp>
        <p:pic>
          <p:nvPicPr>
            <p:cNvPr id="36" name="Afbeelding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511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4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Light </a:t>
            </a:r>
            <a:r>
              <a:rPr lang="nl-NL" dirty="0" err="1" smtClean="0">
                <a:solidFill>
                  <a:schemeClr val="bg1"/>
                </a:solidFill>
              </a:rPr>
              <a:t>lines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come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from</a:t>
            </a:r>
            <a:r>
              <a:rPr lang="nl-NL" dirty="0" smtClean="0">
                <a:solidFill>
                  <a:schemeClr val="bg1"/>
                </a:solidFill>
              </a:rPr>
              <a:t> the object </a:t>
            </a:r>
            <a:r>
              <a:rPr lang="nl-NL" dirty="0" err="1" smtClean="0">
                <a:solidFill>
                  <a:schemeClr val="bg1"/>
                </a:solidFill>
              </a:rPr>
              <a:t>come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notionally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from</a:t>
            </a:r>
            <a:r>
              <a:rPr lang="nl-NL" dirty="0" smtClean="0">
                <a:solidFill>
                  <a:schemeClr val="bg1"/>
                </a:solidFill>
              </a:rPr>
              <a:t> the image </a:t>
            </a:r>
            <a:r>
              <a:rPr lang="nl-NL" dirty="0" err="1" smtClean="0">
                <a:solidFill>
                  <a:schemeClr val="bg1"/>
                </a:solidFill>
              </a:rPr>
              <a:t>and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vice</a:t>
            </a:r>
            <a:r>
              <a:rPr lang="nl-NL" dirty="0" smtClean="0">
                <a:solidFill>
                  <a:schemeClr val="bg1"/>
                </a:solidFill>
              </a:rPr>
              <a:t>-versa.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6" name="Afbeelding 5" descr="Image:Mirror image reversal.gif">
            <a:hlinkClick r:id="rId2" tooltip="&quot;Image:Mirror image reversal.gif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714620"/>
            <a:ext cx="3000396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err="1">
                  <a:solidFill>
                    <a:schemeClr val="tx1"/>
                  </a:solidFill>
                </a:rPr>
                <a:t>Rule</a:t>
              </a:r>
              <a:r>
                <a:rPr lang="nl-NL" sz="4800" dirty="0">
                  <a:solidFill>
                    <a:schemeClr val="tx1"/>
                  </a:solidFill>
                </a:rPr>
                <a:t> 2: Light </a:t>
              </a:r>
              <a:r>
                <a:rPr lang="nl-NL" sz="4800" dirty="0" err="1">
                  <a:solidFill>
                    <a:schemeClr val="tx1"/>
                  </a:solidFill>
                </a:rPr>
                <a:t>lines</a:t>
              </a:r>
              <a:endParaRPr lang="nl-NL" sz="4800" dirty="0">
                <a:solidFill>
                  <a:schemeClr val="tx1"/>
                </a:solidFill>
              </a:endParaRP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176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Do </a:t>
            </a:r>
            <a:r>
              <a:rPr lang="nl-NL" dirty="0" err="1" smtClean="0">
                <a:solidFill>
                  <a:schemeClr val="bg2"/>
                </a:solidFill>
              </a:rPr>
              <a:t>exercise</a:t>
            </a:r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17838-6836-4912-A38B-978344851081}" type="datetime10">
              <a:rPr lang="nl-NL" smtClean="0"/>
              <a:pPr>
                <a:defRPr/>
              </a:pPr>
              <a:t>20:39</a:t>
            </a:fld>
            <a:endParaRPr lang="nl-NL"/>
          </a:p>
        </p:txBody>
      </p:sp>
      <p:sp>
        <p:nvSpPr>
          <p:cNvPr id="6" name="Actieknop: Aangepast 5">
            <a:hlinkClick r:id="" action="ppaction://noaction" highlightClick="1"/>
          </p:cNvPr>
          <p:cNvSpPr/>
          <p:nvPr/>
        </p:nvSpPr>
        <p:spPr>
          <a:xfrm>
            <a:off x="0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Exercise</a:t>
            </a:r>
            <a:r>
              <a:rPr lang="nl-NL" dirty="0" smtClean="0"/>
              <a:t> T</a:t>
            </a:r>
            <a:endParaRPr lang="nl-NL" dirty="0"/>
          </a:p>
        </p:txBody>
      </p:sp>
      <p:sp>
        <p:nvSpPr>
          <p:cNvPr id="7" name="Actieknop: Aangepast 6">
            <a:hlinkClick r:id="" action="ppaction://noaction" highlightClick="1"/>
          </p:cNvPr>
          <p:cNvSpPr/>
          <p:nvPr/>
        </p:nvSpPr>
        <p:spPr>
          <a:xfrm>
            <a:off x="3799879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/>
              <a:t>Exercise</a:t>
            </a:r>
            <a:r>
              <a:rPr lang="nl-NL" dirty="0" smtClean="0"/>
              <a:t> H</a:t>
            </a:r>
            <a:endParaRPr lang="nl-NL" dirty="0"/>
          </a:p>
        </p:txBody>
      </p:sp>
      <p:sp>
        <p:nvSpPr>
          <p:cNvPr id="8" name="Actieknop: Aangepast 7">
            <a:hlinkClick r:id="" action="ppaction://noaction" highlightClick="1"/>
          </p:cNvPr>
          <p:cNvSpPr/>
          <p:nvPr/>
        </p:nvSpPr>
        <p:spPr>
          <a:xfrm>
            <a:off x="7336036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mtClean="0"/>
              <a:t>Exercise </a:t>
            </a:r>
            <a:r>
              <a:rPr lang="nl-NL" dirty="0" smtClean="0"/>
              <a:t>A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619672" y="257925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64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619672" y="205603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73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619672" y="1537628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73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16915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-5610" y="213298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0" y="2579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err="1" smtClean="0">
                <a:solidFill>
                  <a:schemeClr val="bg1"/>
                </a:solidFill>
              </a:rPr>
              <a:t>Exercise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586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186F60-2A65-463F-B8D4-16455E5D55E2}" type="datetime10">
              <a:rPr lang="nl-NL" smtClean="0"/>
              <a:pPr>
                <a:defRPr/>
              </a:pPr>
              <a:t>20:39</a:t>
            </a:fld>
            <a:endParaRPr lang="nl-NL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897319" y="1220457"/>
            <a:ext cx="898891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Important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nl-NL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Distance</a:t>
            </a:r>
            <a:r>
              <a:rPr lang="nl-NL" sz="3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of object is </a:t>
            </a:r>
            <a:r>
              <a:rPr lang="nl-NL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distance</a:t>
            </a:r>
            <a:r>
              <a:rPr lang="nl-NL" sz="3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of image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look at the image.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nl-NL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You</a:t>
            </a:r>
            <a:r>
              <a:rPr lang="nl-NL" sz="3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draw a line </a:t>
            </a:r>
            <a:r>
              <a:rPr lang="nl-NL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from</a:t>
            </a:r>
            <a:r>
              <a:rPr lang="nl-NL" sz="3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the object </a:t>
            </a:r>
            <a:r>
              <a:rPr lang="nl-NL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to</a:t>
            </a:r>
            <a:r>
              <a:rPr lang="nl-NL" sz="3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 the </a:t>
            </a:r>
            <a:r>
              <a:rPr lang="nl-NL" sz="32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mirror</a:t>
            </a:r>
            <a:r>
              <a:rPr lang="nl-NL" sz="32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Draw the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arrow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</a:t>
            </a:r>
            <a:r>
              <a:rPr kumimoji="0" lang="nl-N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direction</a:t>
            </a: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the light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  <a:hlinkClick r:id="rId2"/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99592" y="6505088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grpSp>
        <p:nvGrpSpPr>
          <p:cNvPr id="19" name="Groep 1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0" name="Rechthoek 1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Light</a:t>
              </a:r>
              <a:endParaRPr lang="nl-NL" sz="4800" dirty="0"/>
            </a:p>
          </p:txBody>
        </p:sp>
        <p:pic>
          <p:nvPicPr>
            <p:cNvPr id="22" name="Afbeelding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6427503" y="-35148"/>
            <a:ext cx="2732537" cy="2340261"/>
            <a:chOff x="4599739" y="428625"/>
            <a:chExt cx="4550003" cy="401406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9739" y="428625"/>
              <a:ext cx="4550003" cy="40140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1" name="Rechte verbindingslijn 10"/>
            <p:cNvCxnSpPr/>
            <p:nvPr/>
          </p:nvCxnSpPr>
          <p:spPr>
            <a:xfrm>
              <a:off x="5067055" y="773705"/>
              <a:ext cx="0" cy="315035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 flipV="1">
              <a:off x="4999547" y="1493785"/>
              <a:ext cx="135015" cy="135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 flipV="1">
              <a:off x="4999547" y="1583795"/>
              <a:ext cx="135015" cy="135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 flipV="1">
              <a:off x="5003238" y="2798930"/>
              <a:ext cx="135015" cy="135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flipV="1">
              <a:off x="5003238" y="2888940"/>
              <a:ext cx="135015" cy="1350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15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6264275" cy="487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tx1"/>
                  </a:solidFill>
                </a:rPr>
                <a:t>How do </a:t>
              </a:r>
              <a:r>
                <a:rPr lang="nl-NL" sz="4000" dirty="0" err="1">
                  <a:solidFill>
                    <a:schemeClr val="tx1"/>
                  </a:solidFill>
                </a:rPr>
                <a:t>you</a:t>
              </a:r>
              <a:r>
                <a:rPr lang="nl-NL" sz="4000" dirty="0">
                  <a:solidFill>
                    <a:schemeClr val="tx1"/>
                  </a:solidFill>
                </a:rPr>
                <a:t> draw the </a:t>
              </a:r>
              <a:r>
                <a:rPr lang="nl-NL" sz="4000" dirty="0" err="1">
                  <a:solidFill>
                    <a:schemeClr val="tx1"/>
                  </a:solidFill>
                </a:rPr>
                <a:t>direction</a:t>
              </a:r>
              <a:r>
                <a:rPr lang="nl-NL" sz="4000" dirty="0">
                  <a:solidFill>
                    <a:schemeClr val="tx1"/>
                  </a:solidFill>
                </a:rPr>
                <a:t> of a </a:t>
              </a:r>
              <a:r>
                <a:rPr lang="nl-NL" sz="4000" dirty="0" err="1">
                  <a:solidFill>
                    <a:schemeClr val="tx1"/>
                  </a:solidFill>
                </a:rPr>
                <a:t>lightbeam</a:t>
              </a:r>
              <a:r>
                <a:rPr lang="nl-NL" sz="4000" dirty="0">
                  <a:solidFill>
                    <a:schemeClr val="tx1"/>
                  </a:solidFill>
                </a:rPr>
                <a:t>?</a:t>
              </a:r>
              <a:endParaRPr lang="nl-NL" sz="4000" dirty="0">
                <a:solidFill>
                  <a:schemeClr val="tx1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410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43735"/>
            <a:ext cx="8229600" cy="9890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NL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There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are </a:t>
            </a:r>
            <a:r>
              <a:rPr lang="nl-NL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two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important </a:t>
            </a:r>
            <a:r>
              <a:rPr lang="nl-NL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rules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tx1"/>
                  </a:solidFill>
                </a:rPr>
                <a:t>How do </a:t>
              </a:r>
              <a:r>
                <a:rPr lang="nl-NL" sz="4000" dirty="0" err="1">
                  <a:solidFill>
                    <a:schemeClr val="tx1"/>
                  </a:solidFill>
                </a:rPr>
                <a:t>you</a:t>
              </a:r>
              <a:r>
                <a:rPr lang="nl-NL" sz="4000" dirty="0">
                  <a:solidFill>
                    <a:schemeClr val="tx1"/>
                  </a:solidFill>
                </a:rPr>
                <a:t> draw the </a:t>
              </a:r>
              <a:r>
                <a:rPr lang="nl-NL" sz="4000" dirty="0" err="1">
                  <a:solidFill>
                    <a:schemeClr val="tx1"/>
                  </a:solidFill>
                </a:rPr>
                <a:t>direction</a:t>
              </a:r>
              <a:r>
                <a:rPr lang="nl-NL" sz="4000" dirty="0">
                  <a:solidFill>
                    <a:schemeClr val="tx1"/>
                  </a:solidFill>
                </a:rPr>
                <a:t> of a </a:t>
              </a:r>
              <a:r>
                <a:rPr lang="nl-NL" sz="4000" dirty="0" err="1">
                  <a:solidFill>
                    <a:schemeClr val="tx1"/>
                  </a:solidFill>
                </a:rPr>
                <a:t>lightbeam</a:t>
              </a:r>
              <a:r>
                <a:rPr lang="nl-NL" sz="4000" dirty="0">
                  <a:solidFill>
                    <a:schemeClr val="tx1"/>
                  </a:solidFill>
                </a:rPr>
                <a:t>?</a:t>
              </a:r>
              <a:endParaRPr lang="nl-NL" sz="4000" dirty="0">
                <a:solidFill>
                  <a:schemeClr val="tx1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424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err="1" smtClean="0">
                <a:solidFill>
                  <a:srgbClr val="FFFF00"/>
                </a:solidFill>
              </a:rPr>
              <a:t>Rule</a:t>
            </a:r>
            <a:r>
              <a:rPr lang="nl-NL" dirty="0" smtClean="0">
                <a:solidFill>
                  <a:srgbClr val="FFFF00"/>
                </a:solidFill>
              </a:rPr>
              <a:t> 1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85" y="1628799"/>
            <a:ext cx="7844658" cy="4256655"/>
          </a:xfrm>
        </p:spPr>
        <p:txBody>
          <a:bodyPr>
            <a:normAutofit fontScale="40000" lnSpcReduction="20000"/>
          </a:bodyPr>
          <a:lstStyle/>
          <a:p>
            <a:pPr marL="742950" indent="-742950">
              <a:buFont typeface="+mj-lt"/>
              <a:buAutoNum type="arabicPeriod"/>
              <a:defRPr/>
            </a:pPr>
            <a:endParaRPr lang="nl-NL" sz="7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nl-NL" sz="7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Distance</a:t>
            </a:r>
            <a:r>
              <a:rPr lang="nl-NL" sz="7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of object =  </a:t>
            </a:r>
            <a:r>
              <a:rPr lang="nl-NL" sz="7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distance</a:t>
            </a:r>
            <a:r>
              <a:rPr lang="nl-NL" sz="7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of image</a:t>
            </a:r>
            <a: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sz="7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nl-NL" sz="7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Perpendicular</a:t>
            </a:r>
            <a:r>
              <a:rPr lang="nl-NL" sz="7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7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dotted</a:t>
            </a:r>
            <a:r>
              <a:rPr lang="nl-NL" sz="7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line on the </a:t>
            </a:r>
            <a:r>
              <a:rPr lang="nl-NL" sz="7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mirror</a:t>
            </a:r>
            <a:r>
              <a:rPr lang="nl-NL" sz="7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sz="74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nl-NL" sz="7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742950" indent="-742950">
              <a:buFont typeface="+mj-lt"/>
              <a:buAutoNum type="arabicPeriod"/>
              <a:defRPr/>
            </a:pPr>
            <a:r>
              <a:rPr lang="nl-NL" sz="7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Indicate</a:t>
            </a:r>
            <a:r>
              <a:rPr lang="nl-NL" sz="7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the image of p </a:t>
            </a:r>
            <a:r>
              <a:rPr lang="nl-NL" sz="7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with</a:t>
            </a:r>
            <a:r>
              <a:rPr lang="nl-NL" sz="7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a ‘p’</a:t>
            </a:r>
            <a:endParaRPr lang="nl-NL" sz="7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Font typeface="Arial" charset="0"/>
              <a:buNone/>
              <a:defRPr/>
            </a:pP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Font typeface="Arial" charset="0"/>
              <a:buNone/>
              <a:defRPr/>
            </a:pPr>
            <a:endParaRPr lang="nl-NL" sz="4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nl-NL" sz="8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Tip: Always </a:t>
            </a:r>
            <a:r>
              <a:rPr lang="nl-NL" sz="8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extend</a:t>
            </a:r>
            <a:r>
              <a:rPr lang="nl-NL" sz="8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the </a:t>
            </a:r>
            <a:r>
              <a:rPr lang="nl-NL" sz="84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mirror</a:t>
            </a:r>
            <a:r>
              <a:rPr lang="nl-NL" sz="8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endParaRPr lang="nl-NL" sz="8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tx1"/>
                  </a:solidFill>
                </a:rPr>
                <a:t>How do </a:t>
              </a:r>
              <a:r>
                <a:rPr lang="nl-NL" sz="4000" dirty="0" err="1">
                  <a:solidFill>
                    <a:schemeClr val="tx1"/>
                  </a:solidFill>
                </a:rPr>
                <a:t>you</a:t>
              </a:r>
              <a:r>
                <a:rPr lang="nl-NL" sz="4000" dirty="0">
                  <a:solidFill>
                    <a:schemeClr val="tx1"/>
                  </a:solidFill>
                </a:rPr>
                <a:t> draw the </a:t>
              </a:r>
              <a:r>
                <a:rPr lang="nl-NL" sz="4000" dirty="0" err="1">
                  <a:solidFill>
                    <a:schemeClr val="tx1"/>
                  </a:solidFill>
                </a:rPr>
                <a:t>direction</a:t>
              </a:r>
              <a:r>
                <a:rPr lang="nl-NL" sz="4000" dirty="0">
                  <a:solidFill>
                    <a:schemeClr val="tx1"/>
                  </a:solidFill>
                </a:rPr>
                <a:t> of a </a:t>
              </a:r>
              <a:r>
                <a:rPr lang="nl-NL" sz="4000" dirty="0" err="1">
                  <a:solidFill>
                    <a:schemeClr val="tx1"/>
                  </a:solidFill>
                </a:rPr>
                <a:t>lightbeam</a:t>
              </a:r>
              <a:r>
                <a:rPr lang="nl-NL" sz="4000" dirty="0">
                  <a:solidFill>
                    <a:schemeClr val="tx1"/>
                  </a:solidFill>
                </a:rPr>
                <a:t>?</a:t>
              </a:r>
              <a:endParaRPr lang="nl-NL" sz="4000" dirty="0">
                <a:solidFill>
                  <a:schemeClr val="tx1"/>
                </a:solidFill>
              </a:endParaRPr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114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6264275" cy="487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150" y="1477101"/>
            <a:ext cx="8229600" cy="9890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dirty="0" smtClean="0"/>
              <a:t>Draw the line of </a:t>
            </a:r>
            <a:r>
              <a:rPr lang="nl-NL" dirty="0" err="1" smtClean="0"/>
              <a:t>vision</a:t>
            </a:r>
            <a:r>
              <a:rPr lang="nl-NL" dirty="0" smtClean="0"/>
              <a:t> </a:t>
            </a:r>
            <a:r>
              <a:rPr lang="nl-NL" dirty="0" err="1" smtClean="0"/>
              <a:t>how</a:t>
            </a:r>
            <a:r>
              <a:rPr lang="nl-NL" dirty="0" smtClean="0"/>
              <a:t> he </a:t>
            </a:r>
            <a:br>
              <a:rPr lang="nl-NL" dirty="0" smtClean="0"/>
            </a:br>
            <a:r>
              <a:rPr lang="nl-NL" dirty="0" err="1" smtClean="0"/>
              <a:t>sees</a:t>
            </a:r>
            <a:r>
              <a:rPr lang="nl-NL" dirty="0" smtClean="0"/>
              <a:t> points p </a:t>
            </a:r>
            <a:r>
              <a:rPr lang="nl-NL" dirty="0" err="1" smtClean="0"/>
              <a:t>and</a:t>
            </a:r>
            <a:r>
              <a:rPr lang="nl-NL" dirty="0" smtClean="0"/>
              <a:t> q</a:t>
            </a:r>
            <a:endParaRPr lang="nl-NL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61710" y="1700653"/>
            <a:ext cx="1" cy="433863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038" y="3903663"/>
            <a:ext cx="6097587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943099" y="5994285"/>
            <a:ext cx="111719" cy="924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271" name="TextBox 21"/>
          <p:cNvSpPr txBox="1">
            <a:spLocks noChangeArrowheads="1"/>
          </p:cNvSpPr>
          <p:nvPr/>
        </p:nvSpPr>
        <p:spPr bwMode="auto">
          <a:xfrm>
            <a:off x="6997700" y="2276475"/>
            <a:ext cx="33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O</a:t>
            </a:r>
          </a:p>
        </p:txBody>
      </p:sp>
      <p:sp>
        <p:nvSpPr>
          <p:cNvPr id="11272" name="TextBox 27"/>
          <p:cNvSpPr txBox="1">
            <a:spLocks noChangeArrowheads="1"/>
          </p:cNvSpPr>
          <p:nvPr/>
        </p:nvSpPr>
        <p:spPr bwMode="auto">
          <a:xfrm>
            <a:off x="1604963" y="1425575"/>
            <a:ext cx="303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</a:t>
            </a:r>
          </a:p>
        </p:txBody>
      </p:sp>
      <p:sp>
        <p:nvSpPr>
          <p:cNvPr id="17420" name="TextBox 28"/>
          <p:cNvSpPr txBox="1">
            <a:spLocks noChangeArrowheads="1"/>
          </p:cNvSpPr>
          <p:nvPr/>
        </p:nvSpPr>
        <p:spPr bwMode="auto">
          <a:xfrm>
            <a:off x="2947832" y="5826919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P’</a:t>
            </a:r>
          </a:p>
        </p:txBody>
      </p:sp>
      <p:sp>
        <p:nvSpPr>
          <p:cNvPr id="3" name="Ovaal 2"/>
          <p:cNvSpPr/>
          <p:nvPr/>
        </p:nvSpPr>
        <p:spPr>
          <a:xfrm>
            <a:off x="1916705" y="1673225"/>
            <a:ext cx="138113" cy="115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871663" y="27447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V="1">
            <a:off x="1879600" y="28400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1843088" y="44973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V="1">
            <a:off x="1851025" y="45926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7760" y="2770056"/>
            <a:ext cx="45910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ep 1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0" name="Rechthoek 1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Rechthoek 2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tx1"/>
                  </a:solidFill>
                </a:rPr>
                <a:t>How do </a:t>
              </a:r>
              <a:r>
                <a:rPr lang="nl-NL" sz="4000" dirty="0" err="1">
                  <a:solidFill>
                    <a:schemeClr val="tx1"/>
                  </a:solidFill>
                </a:rPr>
                <a:t>you</a:t>
              </a:r>
              <a:r>
                <a:rPr lang="nl-NL" sz="4000" dirty="0">
                  <a:solidFill>
                    <a:schemeClr val="tx1"/>
                  </a:solidFill>
                </a:rPr>
                <a:t> draw the </a:t>
              </a:r>
              <a:r>
                <a:rPr lang="nl-NL" sz="4000" dirty="0" err="1">
                  <a:solidFill>
                    <a:schemeClr val="tx1"/>
                  </a:solidFill>
                </a:rPr>
                <a:t>direction</a:t>
              </a:r>
              <a:r>
                <a:rPr lang="nl-NL" sz="4000" dirty="0">
                  <a:solidFill>
                    <a:schemeClr val="tx1"/>
                  </a:solidFill>
                </a:rPr>
                <a:t> of a </a:t>
              </a:r>
              <a:r>
                <a:rPr lang="nl-NL" sz="4000" dirty="0" err="1">
                  <a:solidFill>
                    <a:schemeClr val="tx1"/>
                  </a:solidFill>
                </a:rPr>
                <a:t>lightbeam</a:t>
              </a:r>
              <a:r>
                <a:rPr lang="nl-NL" sz="4000" dirty="0">
                  <a:solidFill>
                    <a:schemeClr val="tx1"/>
                  </a:solidFill>
                </a:rPr>
                <a:t>?</a:t>
              </a:r>
              <a:endParaRPr lang="nl-NL" sz="4000" dirty="0">
                <a:solidFill>
                  <a:schemeClr val="tx1"/>
                </a:solidFill>
              </a:endParaRPr>
            </a:p>
          </p:txBody>
        </p:sp>
        <p:pic>
          <p:nvPicPr>
            <p:cNvPr id="22" name="Afbeelding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323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4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057" y="1577326"/>
            <a:ext cx="6264275" cy="487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728" y="1612498"/>
            <a:ext cx="5843179" cy="9890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l-NL" sz="2800" dirty="0" smtClean="0"/>
              <a:t>2)     Light </a:t>
            </a:r>
            <a:r>
              <a:rPr lang="nl-NL" sz="2800" dirty="0" err="1" smtClean="0"/>
              <a:t>comes</a:t>
            </a:r>
            <a:r>
              <a:rPr lang="nl-NL" sz="2800" dirty="0" smtClean="0"/>
              <a:t> </a:t>
            </a:r>
            <a:r>
              <a:rPr lang="nl-NL" sz="2800" dirty="0" err="1" smtClean="0"/>
              <a:t>to</a:t>
            </a:r>
            <a:r>
              <a:rPr lang="nl-NL" sz="2800" dirty="0" smtClean="0"/>
              <a:t> the </a:t>
            </a:r>
            <a:r>
              <a:rPr lang="nl-NL" sz="2800" dirty="0" err="1" smtClean="0"/>
              <a:t>eye</a:t>
            </a:r>
            <a:r>
              <a:rPr lang="nl-NL" sz="2800" dirty="0" smtClean="0"/>
              <a:t> </a:t>
            </a:r>
            <a:r>
              <a:rPr lang="nl-NL" sz="2800" dirty="0" err="1" smtClean="0"/>
              <a:t>from</a:t>
            </a:r>
            <a:r>
              <a:rPr lang="nl-NL" sz="2800" dirty="0" smtClean="0"/>
              <a:t> the </a:t>
            </a:r>
            <a:r>
              <a:rPr lang="nl-NL" sz="2800" dirty="0" err="1" smtClean="0"/>
              <a:t>mirror</a:t>
            </a:r>
            <a:r>
              <a:rPr lang="nl-NL" sz="2800" dirty="0" smtClean="0"/>
              <a:t> image (P’)</a:t>
            </a:r>
            <a:endParaRPr lang="nl-NL" sz="28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8175" y="1773238"/>
            <a:ext cx="71438" cy="426243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038" y="3903663"/>
            <a:ext cx="6097587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63" y="6011863"/>
            <a:ext cx="714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3319" name="TextBox 21"/>
          <p:cNvSpPr txBox="1">
            <a:spLocks noChangeArrowheads="1"/>
          </p:cNvSpPr>
          <p:nvPr/>
        </p:nvSpPr>
        <p:spPr bwMode="auto">
          <a:xfrm>
            <a:off x="6997700" y="2276475"/>
            <a:ext cx="33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O</a:t>
            </a:r>
          </a:p>
        </p:txBody>
      </p:sp>
      <p:sp>
        <p:nvSpPr>
          <p:cNvPr id="13320" name="TextBox 27"/>
          <p:cNvSpPr txBox="1">
            <a:spLocks noChangeArrowheads="1"/>
          </p:cNvSpPr>
          <p:nvPr/>
        </p:nvSpPr>
        <p:spPr bwMode="auto">
          <a:xfrm>
            <a:off x="1604963" y="1425575"/>
            <a:ext cx="303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</a:t>
            </a:r>
          </a:p>
        </p:txBody>
      </p:sp>
      <p:sp>
        <p:nvSpPr>
          <p:cNvPr id="13321" name="TextBox 28"/>
          <p:cNvSpPr txBox="1">
            <a:spLocks noChangeArrowheads="1"/>
          </p:cNvSpPr>
          <p:nvPr/>
        </p:nvSpPr>
        <p:spPr bwMode="auto">
          <a:xfrm>
            <a:off x="1554163" y="5849938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P’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148263" y="2744788"/>
            <a:ext cx="1747837" cy="115887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</p:cNvCxnSpPr>
          <p:nvPr/>
        </p:nvCxnSpPr>
        <p:spPr>
          <a:xfrm flipV="1">
            <a:off x="1933575" y="3903663"/>
            <a:ext cx="3214688" cy="2147887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Ovaal 2"/>
          <p:cNvSpPr/>
          <p:nvPr/>
        </p:nvSpPr>
        <p:spPr>
          <a:xfrm>
            <a:off x="1958975" y="1673225"/>
            <a:ext cx="138113" cy="115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871663" y="27447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V="1">
            <a:off x="1879600" y="28400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1843088" y="44973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V="1">
            <a:off x="1851025" y="45926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81181">
            <a:off x="134677" y="927218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Groep 20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2" name="Rechthoek 21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Rechthoek 22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tx1"/>
                  </a:solidFill>
                </a:rPr>
                <a:t>How do </a:t>
              </a:r>
              <a:r>
                <a:rPr lang="nl-NL" sz="4000" dirty="0" err="1">
                  <a:solidFill>
                    <a:schemeClr val="tx1"/>
                  </a:solidFill>
                </a:rPr>
                <a:t>you</a:t>
              </a:r>
              <a:r>
                <a:rPr lang="nl-NL" sz="4000" dirty="0">
                  <a:solidFill>
                    <a:schemeClr val="tx1"/>
                  </a:solidFill>
                </a:rPr>
                <a:t> draw the </a:t>
              </a:r>
              <a:r>
                <a:rPr lang="nl-NL" sz="4000" dirty="0" err="1">
                  <a:solidFill>
                    <a:schemeClr val="tx1"/>
                  </a:solidFill>
                </a:rPr>
                <a:t>direction</a:t>
              </a:r>
              <a:r>
                <a:rPr lang="nl-NL" sz="4000" dirty="0">
                  <a:solidFill>
                    <a:schemeClr val="tx1"/>
                  </a:solidFill>
                </a:rPr>
                <a:t> of a </a:t>
              </a:r>
              <a:r>
                <a:rPr lang="nl-NL" sz="4000" dirty="0" err="1">
                  <a:solidFill>
                    <a:schemeClr val="tx1"/>
                  </a:solidFill>
                </a:rPr>
                <a:t>lightbeam</a:t>
              </a:r>
              <a:r>
                <a:rPr lang="nl-NL" sz="4000" dirty="0">
                  <a:solidFill>
                    <a:schemeClr val="tx1"/>
                  </a:solidFill>
                </a:rPr>
                <a:t>?</a:t>
              </a:r>
              <a:endParaRPr lang="nl-NL" sz="4000" dirty="0">
                <a:solidFill>
                  <a:schemeClr val="tx1"/>
                </a:solidFill>
              </a:endParaRPr>
            </a:p>
          </p:txBody>
        </p:sp>
        <p:pic>
          <p:nvPicPr>
            <p:cNvPr id="27" name="Afbeelding 2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164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163" y="1182688"/>
            <a:ext cx="6264275" cy="487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231" y="1235075"/>
            <a:ext cx="5982207" cy="9890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nl-NL" sz="3600" dirty="0" smtClean="0"/>
              <a:t>3) The </a:t>
            </a:r>
            <a:r>
              <a:rPr lang="nl-NL" sz="3600" dirty="0" err="1" smtClean="0"/>
              <a:t>original</a:t>
            </a:r>
            <a:r>
              <a:rPr lang="nl-NL" sz="3600" dirty="0" smtClean="0"/>
              <a:t> light </a:t>
            </a:r>
            <a:r>
              <a:rPr lang="nl-NL" sz="3600" dirty="0" err="1" smtClean="0"/>
              <a:t>comes</a:t>
            </a:r>
            <a:r>
              <a:rPr lang="nl-NL" sz="3600" dirty="0" smtClean="0"/>
              <a:t> </a:t>
            </a:r>
            <a:r>
              <a:rPr lang="nl-NL" sz="3600" dirty="0" err="1" smtClean="0"/>
              <a:t>from</a:t>
            </a:r>
            <a:r>
              <a:rPr lang="nl-NL" sz="3600" dirty="0" smtClean="0"/>
              <a:t> the object </a:t>
            </a:r>
            <a:r>
              <a:rPr lang="nl-NL" sz="3600" dirty="0" err="1" smtClean="0"/>
              <a:t>to</a:t>
            </a:r>
            <a:r>
              <a:rPr lang="nl-NL" sz="3600" dirty="0" smtClean="0"/>
              <a:t> the </a:t>
            </a:r>
            <a:r>
              <a:rPr lang="nl-NL" sz="3600" dirty="0" err="1" smtClean="0"/>
              <a:t>mirror</a:t>
            </a:r>
            <a:r>
              <a:rPr lang="nl-NL" sz="3600" dirty="0" smtClean="0"/>
              <a:t>. </a:t>
            </a:r>
            <a:endParaRPr lang="nl-NL" sz="3600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8175" y="1773238"/>
            <a:ext cx="71438" cy="426243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038" y="3903663"/>
            <a:ext cx="6097587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63" y="6011863"/>
            <a:ext cx="714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5367" name="TextBox 21"/>
          <p:cNvSpPr txBox="1">
            <a:spLocks noChangeArrowheads="1"/>
          </p:cNvSpPr>
          <p:nvPr/>
        </p:nvSpPr>
        <p:spPr bwMode="auto">
          <a:xfrm>
            <a:off x="6997700" y="2276475"/>
            <a:ext cx="33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O</a:t>
            </a:r>
          </a:p>
        </p:txBody>
      </p:sp>
      <p:sp>
        <p:nvSpPr>
          <p:cNvPr id="15368" name="TextBox 27"/>
          <p:cNvSpPr txBox="1">
            <a:spLocks noChangeArrowheads="1"/>
          </p:cNvSpPr>
          <p:nvPr/>
        </p:nvSpPr>
        <p:spPr bwMode="auto">
          <a:xfrm>
            <a:off x="1604963" y="1425575"/>
            <a:ext cx="303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</a:t>
            </a:r>
          </a:p>
        </p:txBody>
      </p:sp>
      <p:sp>
        <p:nvSpPr>
          <p:cNvPr id="15369" name="TextBox 28"/>
          <p:cNvSpPr txBox="1">
            <a:spLocks noChangeArrowheads="1"/>
          </p:cNvSpPr>
          <p:nvPr/>
        </p:nvSpPr>
        <p:spPr bwMode="auto">
          <a:xfrm>
            <a:off x="1554163" y="5849938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P’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979613" y="1738313"/>
            <a:ext cx="3168650" cy="21653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48263" y="2744788"/>
            <a:ext cx="1747837" cy="115887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</p:cNvCxnSpPr>
          <p:nvPr/>
        </p:nvCxnSpPr>
        <p:spPr>
          <a:xfrm flipV="1">
            <a:off x="1933575" y="3903663"/>
            <a:ext cx="3214688" cy="2147887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Ovaal 2"/>
          <p:cNvSpPr/>
          <p:nvPr/>
        </p:nvSpPr>
        <p:spPr>
          <a:xfrm>
            <a:off x="1958975" y="1673225"/>
            <a:ext cx="138113" cy="115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871663" y="27447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V="1">
            <a:off x="1879600" y="28400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1843088" y="44973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V="1">
            <a:off x="1851025" y="45926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8148">
            <a:off x="1851326" y="124832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oep 21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3" name="Rechthoek 22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Rechthoek 26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tx1"/>
                  </a:solidFill>
                </a:rPr>
                <a:t>How do </a:t>
              </a:r>
              <a:r>
                <a:rPr lang="nl-NL" sz="4000" dirty="0" err="1">
                  <a:solidFill>
                    <a:schemeClr val="tx1"/>
                  </a:solidFill>
                </a:rPr>
                <a:t>you</a:t>
              </a:r>
              <a:r>
                <a:rPr lang="nl-NL" sz="4000" dirty="0">
                  <a:solidFill>
                    <a:schemeClr val="tx1"/>
                  </a:solidFill>
                </a:rPr>
                <a:t> draw the </a:t>
              </a:r>
              <a:r>
                <a:rPr lang="nl-NL" sz="4000" dirty="0" err="1">
                  <a:solidFill>
                    <a:schemeClr val="tx1"/>
                  </a:solidFill>
                </a:rPr>
                <a:t>direction</a:t>
              </a:r>
              <a:r>
                <a:rPr lang="nl-NL" sz="4000" dirty="0">
                  <a:solidFill>
                    <a:schemeClr val="tx1"/>
                  </a:solidFill>
                </a:rPr>
                <a:t> of a </a:t>
              </a:r>
              <a:r>
                <a:rPr lang="nl-NL" sz="4000" dirty="0" err="1">
                  <a:solidFill>
                    <a:schemeClr val="tx1"/>
                  </a:solidFill>
                </a:rPr>
                <a:t>lightbeam</a:t>
              </a:r>
              <a:r>
                <a:rPr lang="nl-NL" sz="4000" dirty="0">
                  <a:solidFill>
                    <a:schemeClr val="tx1"/>
                  </a:solidFill>
                </a:rPr>
                <a:t>?</a:t>
              </a:r>
              <a:endParaRPr lang="nl-NL" sz="4000" dirty="0">
                <a:solidFill>
                  <a:schemeClr val="tx1"/>
                </a:solidFill>
              </a:endParaRPr>
            </a:p>
          </p:txBody>
        </p:sp>
        <p:pic>
          <p:nvPicPr>
            <p:cNvPr id="28" name="Afbeelding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748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484313"/>
            <a:ext cx="6264275" cy="487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569" y="1436522"/>
            <a:ext cx="6055519" cy="9890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l-NL" dirty="0" smtClean="0"/>
              <a:t>4) Draw the </a:t>
            </a:r>
            <a:r>
              <a:rPr lang="nl-NL" dirty="0" err="1" smtClean="0"/>
              <a:t>arrows</a:t>
            </a:r>
            <a:r>
              <a:rPr lang="nl-NL" dirty="0" smtClean="0"/>
              <a:t> </a:t>
            </a:r>
            <a:r>
              <a:rPr lang="nl-NL" dirty="0" err="1" smtClean="0"/>
              <a:t>towards</a:t>
            </a:r>
            <a:r>
              <a:rPr lang="nl-NL" dirty="0" smtClean="0"/>
              <a:t> the </a:t>
            </a:r>
            <a:r>
              <a:rPr lang="nl-NL" dirty="0" err="1" smtClean="0"/>
              <a:t>eye</a:t>
            </a:r>
            <a:r>
              <a:rPr lang="nl-NL" dirty="0" smtClean="0"/>
              <a:t>.</a:t>
            </a:r>
            <a:endParaRPr lang="nl-NL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908175" y="1773238"/>
            <a:ext cx="71438" cy="4262437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0038" y="3903663"/>
            <a:ext cx="6097587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871663" y="6011863"/>
            <a:ext cx="71437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7415" name="TextBox 21"/>
          <p:cNvSpPr txBox="1">
            <a:spLocks noChangeArrowheads="1"/>
          </p:cNvSpPr>
          <p:nvPr/>
        </p:nvSpPr>
        <p:spPr bwMode="auto">
          <a:xfrm>
            <a:off x="6997700" y="2276475"/>
            <a:ext cx="33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O</a:t>
            </a:r>
          </a:p>
        </p:txBody>
      </p:sp>
      <p:sp>
        <p:nvSpPr>
          <p:cNvPr id="17416" name="TextBox 27"/>
          <p:cNvSpPr txBox="1">
            <a:spLocks noChangeArrowheads="1"/>
          </p:cNvSpPr>
          <p:nvPr/>
        </p:nvSpPr>
        <p:spPr bwMode="auto">
          <a:xfrm>
            <a:off x="1604963" y="1425575"/>
            <a:ext cx="303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</a:t>
            </a:r>
          </a:p>
        </p:txBody>
      </p:sp>
      <p:sp>
        <p:nvSpPr>
          <p:cNvPr id="17417" name="TextBox 28"/>
          <p:cNvSpPr txBox="1">
            <a:spLocks noChangeArrowheads="1"/>
          </p:cNvSpPr>
          <p:nvPr/>
        </p:nvSpPr>
        <p:spPr bwMode="auto">
          <a:xfrm>
            <a:off x="1554163" y="5849938"/>
            <a:ext cx="365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/>
              <a:t>P’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979613" y="1738313"/>
            <a:ext cx="3168650" cy="21653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48263" y="2744788"/>
            <a:ext cx="1747837" cy="115887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3" idx="5"/>
          </p:cNvCxnSpPr>
          <p:nvPr/>
        </p:nvCxnSpPr>
        <p:spPr>
          <a:xfrm flipV="1">
            <a:off x="1933575" y="3903663"/>
            <a:ext cx="3214688" cy="2147887"/>
          </a:xfrm>
          <a:prstGeom prst="line">
            <a:avLst/>
          </a:prstGeom>
          <a:ln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" name="Ovaal 2"/>
          <p:cNvSpPr/>
          <p:nvPr/>
        </p:nvSpPr>
        <p:spPr>
          <a:xfrm>
            <a:off x="1958975" y="1673225"/>
            <a:ext cx="138113" cy="115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 flipV="1">
            <a:off x="1871663" y="27447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V="1">
            <a:off x="1879600" y="28400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V="1">
            <a:off x="1843088" y="449738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V="1">
            <a:off x="1851025" y="4592638"/>
            <a:ext cx="200025" cy="188912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V="1">
            <a:off x="5148263" y="3324225"/>
            <a:ext cx="873125" cy="566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>
            <a:stCxn id="3" idx="4"/>
          </p:cNvCxnSpPr>
          <p:nvPr/>
        </p:nvCxnSpPr>
        <p:spPr>
          <a:xfrm>
            <a:off x="2027238" y="1789113"/>
            <a:ext cx="1284287" cy="857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3" name="Groep 22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7" name="Rechthoek 2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8" name="Rechthoek 2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>
                  <a:solidFill>
                    <a:schemeClr val="tx1"/>
                  </a:solidFill>
                </a:rPr>
                <a:t>How do </a:t>
              </a:r>
              <a:r>
                <a:rPr lang="nl-NL" sz="4000" dirty="0" err="1">
                  <a:solidFill>
                    <a:schemeClr val="tx1"/>
                  </a:solidFill>
                </a:rPr>
                <a:t>you</a:t>
              </a:r>
              <a:r>
                <a:rPr lang="nl-NL" sz="4000" dirty="0">
                  <a:solidFill>
                    <a:schemeClr val="tx1"/>
                  </a:solidFill>
                </a:rPr>
                <a:t> draw the </a:t>
              </a:r>
              <a:r>
                <a:rPr lang="nl-NL" sz="4000" dirty="0" err="1">
                  <a:solidFill>
                    <a:schemeClr val="tx1"/>
                  </a:solidFill>
                </a:rPr>
                <a:t>direction</a:t>
              </a:r>
              <a:r>
                <a:rPr lang="nl-NL" sz="4000" dirty="0">
                  <a:solidFill>
                    <a:schemeClr val="tx1"/>
                  </a:solidFill>
                </a:rPr>
                <a:t> of a </a:t>
              </a:r>
              <a:r>
                <a:rPr lang="nl-NL" sz="4000" dirty="0" err="1">
                  <a:solidFill>
                    <a:schemeClr val="tx1"/>
                  </a:solidFill>
                </a:rPr>
                <a:t>lightbeam</a:t>
              </a:r>
              <a:r>
                <a:rPr lang="nl-NL" sz="4000" dirty="0">
                  <a:solidFill>
                    <a:schemeClr val="tx1"/>
                  </a:solidFill>
                </a:rPr>
                <a:t>?</a:t>
              </a:r>
              <a:endParaRPr lang="nl-NL" sz="4000" dirty="0">
                <a:solidFill>
                  <a:schemeClr val="tx1"/>
                </a:solidFill>
              </a:endParaRPr>
            </a:p>
          </p:txBody>
        </p:sp>
        <p:pic>
          <p:nvPicPr>
            <p:cNvPr id="29" name="Afbeelding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730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257</Words>
  <Application>Microsoft Office PowerPoint</Application>
  <PresentationFormat>Diavoorstelling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PowerPoint-presentatie</vt:lpstr>
      <vt:lpstr>PowerPoint-presentatie</vt:lpstr>
      <vt:lpstr>PowerPoint-presentatie</vt:lpstr>
      <vt:lpstr>There are two important rules.</vt:lpstr>
      <vt:lpstr>Rule 1</vt:lpstr>
      <vt:lpstr>Draw the line of vision how he  sees points p and q</vt:lpstr>
      <vt:lpstr>2)     Light comes to the eye from the mirror image (P’)</vt:lpstr>
      <vt:lpstr>3) The original light comes from the object to the mirror. </vt:lpstr>
      <vt:lpstr>4) Draw the arrows towards the eye.</vt:lpstr>
      <vt:lpstr>The light from the object goes from the eye to the mirror image (O’)</vt:lpstr>
      <vt:lpstr>PowerPoint-presentatie</vt:lpstr>
      <vt:lpstr>Do exercise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w.tomassen</cp:lastModifiedBy>
  <cp:revision>93</cp:revision>
  <dcterms:created xsi:type="dcterms:W3CDTF">2010-04-04T19:22:57Z</dcterms:created>
  <dcterms:modified xsi:type="dcterms:W3CDTF">2015-06-17T20:18:07Z</dcterms:modified>
</cp:coreProperties>
</file>