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3"/>
  </p:notesMasterIdLst>
  <p:sldIdLst>
    <p:sldId id="256" r:id="rId3"/>
    <p:sldId id="265" r:id="rId4"/>
    <p:sldId id="257" r:id="rId5"/>
    <p:sldId id="258" r:id="rId6"/>
    <p:sldId id="259" r:id="rId7"/>
    <p:sldId id="262" r:id="rId8"/>
    <p:sldId id="263" r:id="rId9"/>
    <p:sldId id="260" r:id="rId10"/>
    <p:sldId id="264" r:id="rId11"/>
    <p:sldId id="261" r:id="rId1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>
        <p:scale>
          <a:sx n="74" d="100"/>
          <a:sy n="74" d="100"/>
        </p:scale>
        <p:origin x="-177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76F2CA6-BA1D-4B54-98F3-6E19C2773ADB}" type="datetimeFigureOut">
              <a:rPr lang="nl-NL"/>
              <a:pPr/>
              <a:t>3-9-2012</a:t>
            </a:fld>
            <a:endParaRPr lang="nl-NL"/>
          </a:p>
        </p:txBody>
      </p:sp>
      <p:sp>
        <p:nvSpPr>
          <p:cNvPr id="17412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17414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300A9C5-C366-42D7-A6B3-A4EA014E25C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2122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A448B40-4C72-4AD3-8AE7-F2ED9E7FF35D}" type="slidenum">
              <a:rPr lang="nl-NL" sz="1200" smtClean="0">
                <a:solidFill>
                  <a:prstClr val="black"/>
                </a:solidFill>
              </a:rPr>
              <a:pPr algn="r" eaLnBrk="1" hangingPunct="1"/>
              <a:t>2</a:t>
            </a:fld>
            <a:endParaRPr lang="nl-NL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58D78F-8096-47FF-8EA7-D03E6F9022A6}" type="datetime4">
              <a:rPr lang="en-US"/>
              <a:pPr/>
              <a:t>September 3, 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74A9A-F9B7-46C9-923D-0AEFF3E8A4A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1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FA836-AA93-4B53-AE87-78D15560F67C}" type="datetime10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16:05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63226-EF08-41A8-913F-DA6A3B4E194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7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122B-7308-4061-975D-64E223DA7E32}" type="datetime10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16:05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D76D0-5F96-43AE-8BF7-218C48E283C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338F1-21BB-42B9-8E71-227B4C5ED564}" type="datetime10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16:05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B881-A28F-4D90-BA87-A96457F6C216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72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8D61-AEE1-46E5-9A25-6D2F97C38AE8}" type="datetime10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16:05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F0329-585E-40E6-A238-9333F80EE52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05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ABCD-3576-44AC-A590-ABE8D6F17372}" type="datetime10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16:05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0757-3A21-41C1-836A-5F0BEA362ECB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68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5838-EACA-4EA0-9CD6-60DF9441FF81}" type="datetime10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16:05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CB62-7788-45C7-A557-49758A30917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45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AAF35-86C1-48C7-B845-709537F923F3}" type="datetime10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16:05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02FB-0576-4D58-B5B8-F9BA33B47F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47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719A3-4BAE-4C47-8065-2C789A30DF9E}" type="datetime10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16:05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BDD6-DC15-409F-A02F-E5C9F58B656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76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A743-FE3E-47C4-A54A-F5731E64463B}" type="datetime10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16:05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C3EB-EA28-4462-BD16-B1C88ECA806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01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3FC0-B80F-4038-8454-4928E672A6C7}" type="datetime10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16:05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66FB7-9F9E-4D4C-9B35-4818AF6A586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9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81D79-D1D1-4832-AD75-46E0500AF9FF}" type="datetime4">
              <a:rPr lang="en-US"/>
              <a:pPr/>
              <a:t>September 3, 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627AF-671E-4D2F-B091-2DDC6278CD0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82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A305F-E1B9-45F8-9835-9F7567943A4A}" type="datetime10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16:05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82766-C2E2-4A9B-8A50-8D016FEDDC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5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905000" y="10668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 latinLnBrk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905000" y="29649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53C7-F1B9-40DF-B8AB-65F81357D99A}" type="datetime4">
              <a:rPr lang="en-US"/>
              <a:pPr/>
              <a:t>September 3, 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2185D-FB62-47BF-86E7-DE9CB877A22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2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FB173-B797-4987-BB40-91357E722662}" type="datetime4">
              <a:rPr lang="en-US"/>
              <a:pPr/>
              <a:t>September 3, 2012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D3D23-684F-4161-BFE5-09ED4340FF6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3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sz="quarter" idx="3"/>
          </p:nvPr>
        </p:nvSpPr>
        <p:spPr>
          <a:xfrm>
            <a:off x="457200" y="2184400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84400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9FD77E-F244-48C3-9465-72F5FB57439D}" type="datetime4">
              <a:rPr lang="en-US"/>
              <a:pPr/>
              <a:t>September 3, 2012</a:t>
            </a:fld>
            <a:endParaRPr lang="en-US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1687A-A85B-4B2F-8D80-6B95114A12D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1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2A7282-43B3-42D0-9DC6-88801A23BD32}" type="datetime4">
              <a:rPr lang="en-US"/>
              <a:pPr/>
              <a:t>September 3, 2012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6A2B8-B20D-49EA-9C98-21BEB706EA2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E36BBE-1C4F-47A3-B053-7F505A3F69FA}" type="datetime4">
              <a:rPr lang="en-US"/>
              <a:pPr/>
              <a:t>September 3, 2012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E18DB-F60B-420C-927A-D141EBBD15E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5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E7AA70-4EA9-4F80-A70B-B466549310E2}" type="datetime4">
              <a:rPr lang="en-US"/>
              <a:pPr/>
              <a:t>September 3, 2012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BA8B7-5685-4130-BA00-6B383839E14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9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2D883-D4CC-46E5-B653-5B1DF0A27664}" type="datetime4">
              <a:rPr lang="en-US"/>
              <a:pPr/>
              <a:t>September 3, 2012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CAE34-BB86-4EDF-AE80-57B9422A892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7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</a:schemeClr>
            </a:gs>
            <a:gs pos="50000">
              <a:schemeClr val="accent4">
                <a:lumMod val="18000"/>
              </a:schemeClr>
            </a:gs>
            <a:gs pos="100000">
              <a:schemeClr val="accent4">
                <a:lumMod val="3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r>
              <a:rPr lang="en-US" smtClean="0"/>
              <a:t>Sixth level</a:t>
            </a:r>
          </a:p>
          <a:p>
            <a:pPr lvl="4"/>
            <a:r>
              <a:rPr lang="en-US" smtClean="0"/>
              <a:t>Seventh level</a:t>
            </a:r>
          </a:p>
          <a:p>
            <a:pPr lvl="4"/>
            <a:r>
              <a:rPr lang="en-US" smtClean="0"/>
              <a:t>Eighth level</a:t>
            </a:r>
          </a:p>
          <a:p>
            <a:pPr lvl="4"/>
            <a:r>
              <a:rPr lang="en-US" smtClean="0"/>
              <a:t>Ninth level</a:t>
            </a:r>
          </a:p>
        </p:txBody>
      </p:sp>
      <p:sp>
        <p:nvSpPr>
          <p:cNvPr id="14" name="Rectangle 13"/>
          <p:cNvSpPr>
            <a:spLocks noGrp="1"/>
          </p:cNvSpPr>
          <p:nvPr>
            <p:ph type="dt" sz="half" idx="2"/>
          </p:nvPr>
        </p:nvSpPr>
        <p:spPr bwMode="auto"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Book Antiqua" pitchFamily="18" charset="0"/>
              </a:defRPr>
            </a:lvl1pPr>
          </a:lstStyle>
          <a:p>
            <a:fld id="{4EAE0C64-3EBE-409C-A8B0-64B2755B3903}" type="datetime4">
              <a:rPr lang="en-US"/>
              <a:pPr/>
              <a:t>September 3, 2012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Book Antiqua" pitchFamily="18" charset="0"/>
              </a:defRPr>
            </a:lvl1pPr>
          </a:lstStyle>
          <a:p>
            <a:endParaRPr lang="en-US"/>
          </a:p>
        </p:txBody>
      </p:sp>
      <p:sp>
        <p:nvSpPr>
          <p:cNvPr id="23" name="Rectangle 22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Book Antiqua" pitchFamily="18" charset="0"/>
              </a:defRPr>
            </a:lvl1pPr>
          </a:lstStyle>
          <a:p>
            <a:fld id="{579621BD-0AD0-4231-8436-F27C0B96E07B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Lucida Sans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Lucida Sans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Lucida Sans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Lucida Sans" pitchFamily="34" charset="0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Lucida Sans" pitchFamily="34" charset="0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Lucida Sans" pitchFamily="34" charset="0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Lucida Sans" pitchFamily="34" charset="0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Lucida Sans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latinLnBrk="0">
        <a:spcBef>
          <a:spcPct val="20000"/>
        </a:spcBef>
        <a:buFont typeface="Wingdings 3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latinLnBrk="0">
        <a:spcBef>
          <a:spcPct val="20000"/>
        </a:spcBef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latinLnBrk="0">
        <a:spcBef>
          <a:spcPct val="20000"/>
        </a:spcBef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latinLnBrk="0">
        <a:spcBef>
          <a:spcPct val="20000"/>
        </a:spcBef>
        <a:buFont typeface="Wingdings 2"/>
        <a:buChar char="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tx1"/>
            </a:gs>
            <a:gs pos="100000">
              <a:srgbClr val="0000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F4F9DA-D98F-41D1-9285-9246D8D11639}" type="datetime10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16:05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9398F8-6654-4BAA-B503-448F76E8E361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88" y="1371600"/>
            <a:ext cx="8235950" cy="2047875"/>
          </a:xfrm>
        </p:spPr>
      </p:pic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defTabSz="914400" eaLnBrk="1" hangingPunct="1"/>
            <a:r>
              <a:rPr lang="nl-NL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Van Meetnauwkeurigheid</a:t>
            </a:r>
            <a:br>
              <a:rPr lang="nl-NL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nl-NL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heb je</a:t>
            </a:r>
          </a:p>
          <a:p>
            <a:pPr defTabSz="914400" eaLnBrk="1" hangingPunct="1"/>
            <a:r>
              <a:rPr lang="nl-NL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Profijt</a:t>
            </a:r>
          </a:p>
        </p:txBody>
      </p:sp>
      <p:pic>
        <p:nvPicPr>
          <p:cNvPr id="11267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038" y="566738"/>
            <a:ext cx="8283575" cy="1152525"/>
          </a:xfrm>
        </p:spPr>
      </p:pic>
      <p:sp>
        <p:nvSpPr>
          <p:cNvPr id="16386" name="Shap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411163" defTabSz="914400" eaLnBrk="1" hangingPunct="1">
              <a:buFont typeface="Wingdings 2" pitchFamily="18" charset="2"/>
              <a:buNone/>
            </a:pPr>
            <a:endParaRPr lang="nl-NL" dirty="0" smtClean="0"/>
          </a:p>
        </p:txBody>
      </p:sp>
      <p:pic>
        <p:nvPicPr>
          <p:cNvPr id="16389" name="Rectangl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985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24904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3" y="4077072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4"/>
          <p:cNvSpPr txBox="1">
            <a:spLocks noChangeArrowheads="1"/>
          </p:cNvSpPr>
          <p:nvPr/>
        </p:nvSpPr>
        <p:spPr bwMode="auto">
          <a:xfrm>
            <a:off x="193675" y="825500"/>
            <a:ext cx="2305050" cy="19383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000" smtClean="0">
                <a:solidFill>
                  <a:prstClr val="white"/>
                </a:solidFill>
                <a:latin typeface="Calibri" pitchFamily="34" charset="0"/>
              </a:rPr>
              <a:t>Ogen	(zien)</a:t>
            </a:r>
          </a:p>
          <a:p>
            <a:pPr eaLnBrk="1" hangingPunct="1"/>
            <a:r>
              <a:rPr lang="nl-NL" sz="2000" smtClean="0">
                <a:solidFill>
                  <a:prstClr val="white"/>
                </a:solidFill>
                <a:latin typeface="Calibri" pitchFamily="34" charset="0"/>
              </a:rPr>
              <a:t>Oren	(horen)</a:t>
            </a:r>
          </a:p>
          <a:p>
            <a:pPr eaLnBrk="1" hangingPunct="1"/>
            <a:r>
              <a:rPr lang="nl-NL" sz="2000" smtClean="0">
                <a:solidFill>
                  <a:prstClr val="white"/>
                </a:solidFill>
                <a:latin typeface="Calibri" pitchFamily="34" charset="0"/>
              </a:rPr>
              <a:t>Neus	(ruiken)</a:t>
            </a:r>
          </a:p>
          <a:p>
            <a:pPr eaLnBrk="1" hangingPunct="1"/>
            <a:r>
              <a:rPr lang="nl-NL" sz="2000" smtClean="0">
                <a:solidFill>
                  <a:prstClr val="white"/>
                </a:solidFill>
                <a:latin typeface="Calibri" pitchFamily="34" charset="0"/>
              </a:rPr>
              <a:t>Mond	(proeven)</a:t>
            </a:r>
          </a:p>
          <a:p>
            <a:pPr eaLnBrk="1" hangingPunct="1"/>
            <a:r>
              <a:rPr lang="nl-NL" sz="2000" smtClean="0">
                <a:solidFill>
                  <a:prstClr val="white"/>
                </a:solidFill>
                <a:latin typeface="Calibri" pitchFamily="34" charset="0"/>
              </a:rPr>
              <a:t>Huid	(voelen)</a:t>
            </a:r>
          </a:p>
          <a:p>
            <a:pPr eaLnBrk="1" hangingPunct="1"/>
            <a:r>
              <a:rPr lang="nl-NL" sz="2000" b="1" smtClean="0">
                <a:solidFill>
                  <a:prstClr val="white"/>
                </a:solidFill>
                <a:latin typeface="Calibri" pitchFamily="34" charset="0"/>
              </a:rPr>
              <a:t>onnauwkeurig!!</a:t>
            </a:r>
          </a:p>
        </p:txBody>
      </p:sp>
      <p:pic>
        <p:nvPicPr>
          <p:cNvPr id="3075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1000" b="1" i="1" smtClean="0">
                <a:solidFill>
                  <a:prstClr val="white"/>
                </a:solidFill>
              </a:rPr>
              <a:t>NASK – WAARNEMEN VS METEN</a:t>
            </a:r>
          </a:p>
        </p:txBody>
      </p:sp>
      <p:pic>
        <p:nvPicPr>
          <p:cNvPr id="3077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266700" y="538163"/>
            <a:ext cx="22320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nl-NL" dirty="0">
                <a:solidFill>
                  <a:prstClr val="white"/>
                </a:solidFill>
              </a:rPr>
              <a:t>   Zintuigen</a:t>
            </a:r>
          </a:p>
        </p:txBody>
      </p:sp>
      <p:sp>
        <p:nvSpPr>
          <p:cNvPr id="3079" name="Oval 10"/>
          <p:cNvSpPr>
            <a:spLocks noChangeArrowheads="1"/>
          </p:cNvSpPr>
          <p:nvPr/>
        </p:nvSpPr>
        <p:spPr bwMode="auto">
          <a:xfrm>
            <a:off x="123825" y="536575"/>
            <a:ext cx="360363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l-NL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080" name="TextBox 14"/>
          <p:cNvSpPr txBox="1">
            <a:spLocks noChangeArrowheads="1"/>
          </p:cNvSpPr>
          <p:nvPr/>
        </p:nvSpPr>
        <p:spPr bwMode="auto">
          <a:xfrm>
            <a:off x="2713038" y="835025"/>
            <a:ext cx="3716337" cy="1939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000" smtClean="0">
                <a:solidFill>
                  <a:prstClr val="white"/>
                </a:solidFill>
                <a:latin typeface="Calibri" pitchFamily="34" charset="0"/>
              </a:rPr>
              <a:t>temperatuur	thermometer</a:t>
            </a:r>
          </a:p>
          <a:p>
            <a:pPr eaLnBrk="1" hangingPunct="1"/>
            <a:r>
              <a:rPr lang="nl-NL" sz="2000" smtClean="0">
                <a:solidFill>
                  <a:prstClr val="white"/>
                </a:solidFill>
                <a:latin typeface="Calibri" pitchFamily="34" charset="0"/>
              </a:rPr>
              <a:t>tijd			klok, stopwatch</a:t>
            </a:r>
          </a:p>
          <a:p>
            <a:pPr eaLnBrk="1" hangingPunct="1"/>
            <a:r>
              <a:rPr lang="nl-NL" sz="2000" smtClean="0">
                <a:solidFill>
                  <a:prstClr val="white"/>
                </a:solidFill>
                <a:latin typeface="Calibri" pitchFamily="34" charset="0"/>
              </a:rPr>
              <a:t>lengte		liniaal</a:t>
            </a:r>
          </a:p>
          <a:p>
            <a:pPr eaLnBrk="1" hangingPunct="1"/>
            <a:r>
              <a:rPr lang="nl-NL" sz="2000" smtClean="0">
                <a:solidFill>
                  <a:prstClr val="white"/>
                </a:solidFill>
                <a:latin typeface="Calibri" pitchFamily="34" charset="0"/>
              </a:rPr>
              <a:t>gewicht		weegschaal</a:t>
            </a:r>
          </a:p>
          <a:p>
            <a:pPr eaLnBrk="1" hangingPunct="1"/>
            <a:endParaRPr lang="nl-NL" sz="2000" b="1" smtClean="0">
              <a:solidFill>
                <a:prstClr val="white"/>
              </a:solidFill>
              <a:latin typeface="Calibri" pitchFamily="34" charset="0"/>
            </a:endParaRPr>
          </a:p>
          <a:p>
            <a:pPr eaLnBrk="1" hangingPunct="1"/>
            <a:r>
              <a:rPr lang="nl-NL" sz="2000" b="1" smtClean="0">
                <a:solidFill>
                  <a:prstClr val="white"/>
                </a:solidFill>
                <a:latin typeface="Calibri" pitchFamily="34" charset="0"/>
              </a:rPr>
              <a:t>nauwkeuriger dan zintuigen!!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786063" y="547688"/>
            <a:ext cx="3643312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nl-NL" dirty="0">
                <a:solidFill>
                  <a:prstClr val="white"/>
                </a:solidFill>
              </a:rPr>
              <a:t>   Meetinstrumenten</a:t>
            </a: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2643188" y="546100"/>
            <a:ext cx="360362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l-NL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12725" y="3216275"/>
            <a:ext cx="8716963" cy="1323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000" smtClean="0">
                <a:solidFill>
                  <a:prstClr val="white"/>
                </a:solidFill>
                <a:latin typeface="Calibri" pitchFamily="34" charset="0"/>
              </a:rPr>
              <a:t>Onnauwkeurig:			          Nauwkeurig:</a:t>
            </a:r>
          </a:p>
          <a:p>
            <a:pPr eaLnBrk="1" hangingPunct="1"/>
            <a:r>
              <a:rPr lang="nl-NL" sz="2000" smtClean="0">
                <a:solidFill>
                  <a:prstClr val="white"/>
                </a:solidFill>
                <a:latin typeface="Calibri" pitchFamily="34" charset="0"/>
              </a:rPr>
              <a:t>Herhaaldelijk meten geeft		          Herhaaldelijk meten geeft</a:t>
            </a:r>
            <a:endParaRPr lang="nl-NL" sz="2000" b="1" smtClean="0">
              <a:solidFill>
                <a:prstClr val="white"/>
              </a:solidFill>
              <a:latin typeface="Calibri" pitchFamily="34" charset="0"/>
            </a:endParaRPr>
          </a:p>
          <a:p>
            <a:pPr eaLnBrk="1" hangingPunct="1"/>
            <a:r>
              <a:rPr lang="nl-NL" sz="2000" smtClean="0">
                <a:solidFill>
                  <a:prstClr val="white"/>
                </a:solidFill>
                <a:latin typeface="Calibri" pitchFamily="34" charset="0"/>
              </a:rPr>
              <a:t>steeds andere waarden. 		          steeds dezelfde waarde.</a:t>
            </a:r>
          </a:p>
          <a:p>
            <a:pPr eaLnBrk="1" hangingPunct="1"/>
            <a:endParaRPr lang="nl-NL" sz="200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85750" y="2928938"/>
            <a:ext cx="8643938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nl-NL" dirty="0">
                <a:solidFill>
                  <a:prstClr val="white"/>
                </a:solidFill>
              </a:rPr>
              <a:t>   Nauwkeurigheid</a:t>
            </a:r>
          </a:p>
        </p:txBody>
      </p:sp>
      <p:sp>
        <p:nvSpPr>
          <p:cNvPr id="3085" name="Oval 10"/>
          <p:cNvSpPr>
            <a:spLocks noChangeArrowheads="1"/>
          </p:cNvSpPr>
          <p:nvPr/>
        </p:nvSpPr>
        <p:spPr bwMode="auto">
          <a:xfrm>
            <a:off x="142875" y="2927350"/>
            <a:ext cx="360363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l-NL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086" name="TextBox 14"/>
          <p:cNvSpPr txBox="1">
            <a:spLocks noChangeArrowheads="1"/>
          </p:cNvSpPr>
          <p:nvPr/>
        </p:nvSpPr>
        <p:spPr bwMode="auto">
          <a:xfrm>
            <a:off x="212725" y="5003800"/>
            <a:ext cx="8716963" cy="1323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000" smtClean="0">
                <a:solidFill>
                  <a:prstClr val="white"/>
                </a:solidFill>
                <a:latin typeface="Calibri" pitchFamily="34" charset="0"/>
              </a:rPr>
              <a:t>Niet precies:			           Wel precies:</a:t>
            </a:r>
          </a:p>
          <a:p>
            <a:pPr eaLnBrk="1" hangingPunct="1"/>
            <a:r>
              <a:rPr lang="nl-NL" sz="2000" smtClean="0">
                <a:solidFill>
                  <a:prstClr val="white"/>
                </a:solidFill>
                <a:latin typeface="Calibri" pitchFamily="34" charset="0"/>
              </a:rPr>
              <a:t>Metingen liggen niet op		           Metingen liggen dicht</a:t>
            </a:r>
          </a:p>
          <a:p>
            <a:pPr eaLnBrk="1" hangingPunct="1"/>
            <a:r>
              <a:rPr lang="nl-NL" sz="2000" smtClean="0">
                <a:solidFill>
                  <a:prstClr val="white"/>
                </a:solidFill>
                <a:latin typeface="Calibri" pitchFamily="34" charset="0"/>
              </a:rPr>
              <a:t>de werkenlijke waarde		           of op de werkelijke waarde</a:t>
            </a:r>
          </a:p>
          <a:p>
            <a:pPr eaLnBrk="1" hangingPunct="1"/>
            <a:endParaRPr lang="nl-NL" sz="200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285750" y="4716463"/>
            <a:ext cx="8643938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nl-NL" dirty="0">
                <a:solidFill>
                  <a:prstClr val="white"/>
                </a:solidFill>
              </a:rPr>
              <a:t>   Precies</a:t>
            </a:r>
          </a:p>
        </p:txBody>
      </p:sp>
      <p:sp>
        <p:nvSpPr>
          <p:cNvPr id="3088" name="Oval 10"/>
          <p:cNvSpPr>
            <a:spLocks noChangeArrowheads="1"/>
          </p:cNvSpPr>
          <p:nvPr/>
        </p:nvSpPr>
        <p:spPr bwMode="auto">
          <a:xfrm>
            <a:off x="142875" y="4714875"/>
            <a:ext cx="360363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l-NL" smtClean="0">
                <a:solidFill>
                  <a:prstClr val="white"/>
                </a:solidFill>
              </a:rPr>
              <a:t>5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143250" y="3357563"/>
            <a:ext cx="1071563" cy="1071562"/>
            <a:chOff x="5972154" y="3714752"/>
            <a:chExt cx="3000396" cy="3000396"/>
          </a:xfrm>
        </p:grpSpPr>
        <p:pic>
          <p:nvPicPr>
            <p:cNvPr id="311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54" y="3714752"/>
              <a:ext cx="3000396" cy="30003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Flowchart: Connector 20"/>
            <p:cNvSpPr/>
            <p:nvPr/>
          </p:nvSpPr>
          <p:spPr>
            <a:xfrm>
              <a:off x="8332466" y="4141475"/>
              <a:ext cx="71120" cy="75564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6972287" y="4572642"/>
              <a:ext cx="71120" cy="7112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7416790" y="5181613"/>
              <a:ext cx="75564" cy="7112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6958950" y="5830588"/>
              <a:ext cx="66677" cy="7112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6109951" y="5563886"/>
              <a:ext cx="71120" cy="7112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572375" y="3357563"/>
            <a:ext cx="1071563" cy="1071562"/>
            <a:chOff x="5972154" y="561954"/>
            <a:chExt cx="3000396" cy="3000396"/>
          </a:xfrm>
        </p:grpSpPr>
        <p:pic>
          <p:nvPicPr>
            <p:cNvPr id="31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54" y="561954"/>
              <a:ext cx="3000396" cy="30003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Flowchart: Connector 27"/>
            <p:cNvSpPr/>
            <p:nvPr/>
          </p:nvSpPr>
          <p:spPr>
            <a:xfrm>
              <a:off x="6901166" y="1490965"/>
              <a:ext cx="71120" cy="7112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6972287" y="1490965"/>
              <a:ext cx="71120" cy="7112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6945617" y="1606535"/>
              <a:ext cx="71120" cy="7112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6856716" y="1562085"/>
              <a:ext cx="71120" cy="7112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7043407" y="1562085"/>
              <a:ext cx="71120" cy="71121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7572375" y="5143500"/>
            <a:ext cx="1071563" cy="1071563"/>
            <a:chOff x="127000" y="561954"/>
            <a:chExt cx="3000396" cy="3000396"/>
          </a:xfrm>
        </p:grpSpPr>
        <p:pic>
          <p:nvPicPr>
            <p:cNvPr id="310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0" y="561954"/>
              <a:ext cx="3000396" cy="30003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Flowchart: Connector 34"/>
            <p:cNvSpPr/>
            <p:nvPr/>
          </p:nvSpPr>
          <p:spPr>
            <a:xfrm>
              <a:off x="1469399" y="2024370"/>
              <a:ext cx="71120" cy="711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1629420" y="1922133"/>
              <a:ext cx="66677" cy="66677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1696097" y="2064374"/>
              <a:ext cx="71120" cy="711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1487179" y="1922133"/>
              <a:ext cx="71120" cy="66677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1527186" y="2091044"/>
              <a:ext cx="71120" cy="711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143250" y="5143500"/>
            <a:ext cx="1071563" cy="1071563"/>
            <a:chOff x="5972154" y="561954"/>
            <a:chExt cx="3000396" cy="3000396"/>
          </a:xfrm>
        </p:grpSpPr>
        <p:pic>
          <p:nvPicPr>
            <p:cNvPr id="310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54" y="561954"/>
              <a:ext cx="3000396" cy="30003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Flowchart: Connector 41"/>
            <p:cNvSpPr/>
            <p:nvPr/>
          </p:nvSpPr>
          <p:spPr>
            <a:xfrm>
              <a:off x="6901166" y="1490966"/>
              <a:ext cx="71120" cy="711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6972287" y="1490966"/>
              <a:ext cx="71120" cy="711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6945617" y="1606537"/>
              <a:ext cx="71120" cy="711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6856716" y="1562087"/>
              <a:ext cx="71120" cy="711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7043407" y="1562087"/>
              <a:ext cx="71120" cy="7112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</a:endParaRPr>
            </a:p>
          </p:txBody>
        </p:sp>
      </p:grpSp>
      <p:sp>
        <p:nvSpPr>
          <p:cNvPr id="3093" name="TextBox 14"/>
          <p:cNvSpPr txBox="1">
            <a:spLocks noChangeArrowheads="1"/>
          </p:cNvSpPr>
          <p:nvPr/>
        </p:nvSpPr>
        <p:spPr bwMode="auto">
          <a:xfrm>
            <a:off x="6642100" y="847725"/>
            <a:ext cx="2359025" cy="19383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2000" smtClean="0">
                <a:solidFill>
                  <a:prstClr val="white"/>
                </a:solidFill>
                <a:latin typeface="Calibri" pitchFamily="34" charset="0"/>
              </a:rPr>
              <a:t>Eén meting zegt niets over de nauwkeurigheid of de precisie</a:t>
            </a:r>
          </a:p>
          <a:p>
            <a:pPr eaLnBrk="1" hangingPunct="1"/>
            <a:endParaRPr lang="nl-NL" sz="2000" smtClean="0">
              <a:solidFill>
                <a:prstClr val="white"/>
              </a:solidFill>
              <a:latin typeface="Calibri" pitchFamily="34" charset="0"/>
            </a:endParaRPr>
          </a:p>
          <a:p>
            <a:pPr eaLnBrk="1" hangingPunct="1"/>
            <a:endParaRPr lang="nl-NL" sz="200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8" name="AutoShape 9"/>
          <p:cNvSpPr>
            <a:spLocks noChangeArrowheads="1"/>
          </p:cNvSpPr>
          <p:nvPr/>
        </p:nvSpPr>
        <p:spPr bwMode="auto">
          <a:xfrm>
            <a:off x="6715125" y="560388"/>
            <a:ext cx="2286000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50000">
                <a:schemeClr val="accent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nl-NL" dirty="0">
                <a:solidFill>
                  <a:prstClr val="white"/>
                </a:solidFill>
              </a:rPr>
              <a:t>   Aantal metingen</a:t>
            </a:r>
          </a:p>
        </p:txBody>
      </p:sp>
      <p:sp>
        <p:nvSpPr>
          <p:cNvPr id="3095" name="Oval 10"/>
          <p:cNvSpPr>
            <a:spLocks noChangeArrowheads="1"/>
          </p:cNvSpPr>
          <p:nvPr/>
        </p:nvSpPr>
        <p:spPr bwMode="auto">
          <a:xfrm>
            <a:off x="6572250" y="558800"/>
            <a:ext cx="360363" cy="3603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nl-NL" smtClean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50" name="AutoShape 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03350" y="2709863"/>
            <a:ext cx="1074738" cy="214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400" smtClean="0">
                <a:solidFill>
                  <a:prstClr val="white"/>
                </a:solidFill>
              </a:rPr>
              <a:t>voorbeelden</a:t>
            </a:r>
          </a:p>
        </p:txBody>
      </p:sp>
      <p:sp>
        <p:nvSpPr>
          <p:cNvPr id="51" name="AutoShap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48263" y="2708275"/>
            <a:ext cx="1219200" cy="2143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400" smtClean="0">
                <a:solidFill>
                  <a:prstClr val="white"/>
                </a:solidFill>
              </a:rPr>
              <a:t>Stopwatch test</a:t>
            </a:r>
          </a:p>
        </p:txBody>
      </p:sp>
      <p:sp>
        <p:nvSpPr>
          <p:cNvPr id="52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737350" y="2708275"/>
            <a:ext cx="930275" cy="2143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400" smtClean="0">
                <a:solidFill>
                  <a:prstClr val="white"/>
                </a:solidFill>
              </a:rPr>
              <a:t>één meting</a:t>
            </a:r>
          </a:p>
        </p:txBody>
      </p:sp>
      <p:sp>
        <p:nvSpPr>
          <p:cNvPr id="53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3850" y="6237288"/>
            <a:ext cx="930275" cy="214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400" smtClean="0">
                <a:solidFill>
                  <a:prstClr val="white"/>
                </a:solidFill>
              </a:rPr>
              <a:t>groot</a:t>
            </a:r>
          </a:p>
        </p:txBody>
      </p:sp>
      <p:sp>
        <p:nvSpPr>
          <p:cNvPr id="3100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732588" y="6453188"/>
            <a:ext cx="2227262" cy="2143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400" smtClean="0">
                <a:solidFill>
                  <a:prstClr val="white"/>
                </a:solidFill>
              </a:rPr>
              <a:t>Klassikaal stopwatch test</a:t>
            </a:r>
          </a:p>
        </p:txBody>
      </p:sp>
    </p:spTree>
    <p:extLst>
      <p:ext uri="{BB962C8B-B14F-4D97-AF65-F5344CB8AC3E}">
        <p14:creationId xmlns:p14="http://schemas.microsoft.com/office/powerpoint/2010/main" val="3041897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0" grpId="0" animBg="1"/>
      <p:bldP spid="3083" grpId="0" animBg="1"/>
      <p:bldP spid="3086" grpId="0" animBg="1"/>
      <p:bldP spid="3093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0" b="85443" l="4663" r="845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013" y="822325"/>
            <a:ext cx="8235950" cy="1927225"/>
          </a:xfrm>
        </p:spPr>
      </p:pic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457200" y="2355473"/>
            <a:ext cx="8229600" cy="3702050"/>
          </a:xfrm>
        </p:spPr>
        <p:txBody>
          <a:bodyPr/>
          <a:lstStyle/>
          <a:p>
            <a:pPr marL="136525" indent="0" defTabSz="914400" eaLnBrk="1" hangingPunct="1">
              <a:lnSpc>
                <a:spcPct val="115000"/>
              </a:lnSpc>
              <a:spcAft>
                <a:spcPts val="1000"/>
              </a:spcAft>
              <a:buClr>
                <a:schemeClr val="accent3">
                  <a:lumMod val="20000"/>
                  <a:lumOff val="80000"/>
                </a:schemeClr>
              </a:buClr>
              <a:buSzPct val="100000"/>
              <a:buNone/>
            </a:pPr>
            <a:r>
              <a:rPr lang="nl-NL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 nauwkeurigheid kan afhangen van:</a:t>
            </a:r>
          </a:p>
          <a:p>
            <a:pPr marL="593725" indent="-457200" defTabSz="914400" eaLnBrk="1" hangingPunct="1">
              <a:lnSpc>
                <a:spcPct val="115000"/>
              </a:lnSpc>
              <a:spcAft>
                <a:spcPts val="1000"/>
              </a:spcAft>
              <a:buClr>
                <a:schemeClr val="accent3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nl-NL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 nauwkeurigheid van de meetinstrumenten.</a:t>
            </a:r>
          </a:p>
          <a:p>
            <a:pPr marL="593725" indent="-457200" defTabSz="914400" eaLnBrk="1" hangingPunct="1">
              <a:lnSpc>
                <a:spcPct val="115000"/>
              </a:lnSpc>
              <a:spcAft>
                <a:spcPts val="1000"/>
              </a:spcAft>
              <a:buClr>
                <a:schemeClr val="accent3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nl-NL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Het aantal metingen.</a:t>
            </a:r>
          </a:p>
          <a:p>
            <a:pPr marL="593725" indent="-457200" defTabSz="914400" eaLnBrk="1" hangingPunct="1">
              <a:lnSpc>
                <a:spcPct val="115000"/>
              </a:lnSpc>
              <a:spcAft>
                <a:spcPts val="1000"/>
              </a:spcAft>
              <a:buClr>
                <a:schemeClr val="accent3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nl-NL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 nauwkeurigheid waarmee gewerkt wordt.</a:t>
            </a:r>
          </a:p>
          <a:p>
            <a:pPr marL="593725" indent="-457200" defTabSz="914400" eaLnBrk="1" hangingPunct="1">
              <a:lnSpc>
                <a:spcPct val="115000"/>
              </a:lnSpc>
              <a:spcAft>
                <a:spcPts val="1000"/>
              </a:spcAft>
              <a:buClr>
                <a:schemeClr val="accent3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nl-NL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 nauwkeurigheid waarmee de onderzoeker een instrument afleest</a:t>
            </a:r>
          </a:p>
          <a:p>
            <a:pPr marL="593725" indent="-457200" defTabSz="914400" eaLnBrk="1" hangingPunct="1">
              <a:buFont typeface="Wingdings" pitchFamily="2" charset="2"/>
              <a:buChar char="Ø"/>
            </a:pPr>
            <a:endParaRPr lang="nl-NL" dirty="0" smtClean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1" name="Rectangl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-1" y="785813"/>
            <a:ext cx="91288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Essentieel / belangrijk </a:t>
            </a:r>
          </a:p>
          <a:p>
            <a:pPr algn="ctr"/>
            <a:r>
              <a:rPr lang="nl-NL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binnen een onderzoek is </a:t>
            </a:r>
          </a:p>
          <a:p>
            <a:pPr algn="ctr"/>
            <a:r>
              <a:rPr lang="nl-NL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de nauwkeurigheid van de metingen</a:t>
            </a:r>
            <a:endParaRPr lang="nl-NL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1906526" y="908720"/>
            <a:ext cx="7237474" cy="5237162"/>
          </a:xfrm>
        </p:spPr>
        <p:txBody>
          <a:bodyPr/>
          <a:lstStyle/>
          <a:p>
            <a:pPr marL="547688" indent="-411163" defTabSz="914400" eaLnBrk="1" hangingPunct="1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nl-NL" sz="2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Meetnauwkeurigheid</a:t>
            </a:r>
          </a:p>
          <a:p>
            <a:pPr marL="547688" indent="-411163" defTabSz="914400" eaLnBrk="1" hangingPunct="1">
              <a:lnSpc>
                <a:spcPct val="115000"/>
              </a:lnSpc>
              <a:buNone/>
            </a:pPr>
            <a:r>
              <a:rPr lang="nl-NL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Calibri" pitchFamily="34" charset="0"/>
                <a:cs typeface="Times New Roman" pitchFamily="18" charset="0"/>
              </a:rPr>
              <a:t>School meetlat</a:t>
            </a:r>
            <a:br>
              <a:rPr lang="nl-NL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Calibri" pitchFamily="34" charset="0"/>
                <a:cs typeface="Times New Roman" pitchFamily="18" charset="0"/>
              </a:rPr>
            </a:br>
            <a:r>
              <a:rPr lang="nl-NL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Calibri" pitchFamily="34" charset="0"/>
                <a:cs typeface="Times New Roman" pitchFamily="18" charset="0"/>
              </a:rPr>
              <a:t>op 1 cm	</a:t>
            </a:r>
            <a:r>
              <a:rPr lang="nl-NL" sz="2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Calibri" pitchFamily="34" charset="0"/>
                <a:cs typeface="Times New Roman" pitchFamily="18" charset="0"/>
              </a:rPr>
              <a:t>	nauwkeurigheid ± 0,5 </a:t>
            </a:r>
            <a:r>
              <a:rPr lang="nl-NL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Calibri" pitchFamily="34" charset="0"/>
                <a:cs typeface="Times New Roman" pitchFamily="18" charset="0"/>
              </a:rPr>
              <a:t>cm</a:t>
            </a:r>
          </a:p>
          <a:p>
            <a:pPr marL="547688" indent="-411163" defTabSz="914400" eaLnBrk="1" hangingPunct="1">
              <a:lnSpc>
                <a:spcPct val="115000"/>
              </a:lnSpc>
              <a:buFont typeface="Wingdings 2" pitchFamily="18" charset="2"/>
              <a:buNone/>
            </a:pPr>
            <a:endParaRPr lang="nl-NL" sz="2200" b="1" dirty="0">
              <a:solidFill>
                <a:schemeClr val="accent3">
                  <a:lumMod val="20000"/>
                  <a:lumOff val="80000"/>
                </a:schemeClr>
              </a:solidFill>
              <a:latin typeface="Tahoma" pitchFamily="34" charset="0"/>
              <a:ea typeface="Calibri" pitchFamily="34" charset="0"/>
              <a:cs typeface="Times New Roman" pitchFamily="18" charset="0"/>
            </a:endParaRPr>
          </a:p>
          <a:p>
            <a:pPr marL="547688" indent="-411163" defTabSz="914400" eaLnBrk="1" hangingPunct="1">
              <a:lnSpc>
                <a:spcPct val="115000"/>
              </a:lnSpc>
              <a:buFont typeface="Wingdings 2" pitchFamily="18" charset="2"/>
              <a:buNone/>
            </a:pPr>
            <a:r>
              <a:rPr lang="nl-NL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Calibri" pitchFamily="34" charset="0"/>
                <a:cs typeface="Times New Roman" pitchFamily="18" charset="0"/>
              </a:rPr>
              <a:t>Liniaal van metaal</a:t>
            </a:r>
            <a:br>
              <a:rPr lang="nl-NL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Calibri" pitchFamily="34" charset="0"/>
                <a:cs typeface="Times New Roman" pitchFamily="18" charset="0"/>
              </a:rPr>
            </a:br>
            <a:r>
              <a:rPr lang="nl-NL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Calibri" pitchFamily="34" charset="0"/>
                <a:cs typeface="Times New Roman" pitchFamily="18" charset="0"/>
              </a:rPr>
              <a:t>op 1 mm		nauwkeurigheid ± 0,5 mm</a:t>
            </a:r>
          </a:p>
          <a:p>
            <a:pPr marL="547688" indent="-411163" defTabSz="914400" eaLnBrk="1" hangingPunct="1">
              <a:lnSpc>
                <a:spcPct val="115000"/>
              </a:lnSpc>
              <a:buFont typeface="Wingdings 2" pitchFamily="18" charset="2"/>
              <a:buNone/>
            </a:pPr>
            <a:endParaRPr lang="nl-NL" sz="2200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547688" indent="-411163" defTabSz="914400" eaLnBrk="1" hangingPunct="1">
              <a:lnSpc>
                <a:spcPct val="115000"/>
              </a:lnSpc>
              <a:buNone/>
            </a:pPr>
            <a:r>
              <a:rPr lang="nl-NL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imes New Roman" pitchFamily="18" charset="0"/>
              </a:rPr>
              <a:t>Schuifmaat</a:t>
            </a:r>
            <a:br>
              <a:rPr lang="nl-NL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imes New Roman" pitchFamily="18" charset="0"/>
              </a:rPr>
            </a:br>
            <a:r>
              <a:rPr lang="nl-NL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imes New Roman" pitchFamily="18" charset="0"/>
              </a:rPr>
              <a:t>op 0,1 mm        nauwkeurigheid </a:t>
            </a:r>
            <a:r>
              <a:rPr lang="nl-NL" sz="2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Calibri" pitchFamily="34" charset="0"/>
                <a:cs typeface="Times New Roman" pitchFamily="18" charset="0"/>
              </a:rPr>
              <a:t>± </a:t>
            </a:r>
            <a:r>
              <a:rPr lang="nl-NL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Calibri" pitchFamily="34" charset="0"/>
                <a:cs typeface="Times New Roman" pitchFamily="18" charset="0"/>
              </a:rPr>
              <a:t>0,05 </a:t>
            </a:r>
            <a:r>
              <a:rPr lang="nl-NL" sz="2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Calibri" pitchFamily="34" charset="0"/>
                <a:cs typeface="Times New Roman" pitchFamily="18" charset="0"/>
              </a:rPr>
              <a:t>mm </a:t>
            </a:r>
            <a:r>
              <a:rPr lang="nl-NL" sz="2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cs typeface="Times New Roman" pitchFamily="18" charset="0"/>
              </a:rPr>
              <a:t> </a:t>
            </a:r>
            <a:endParaRPr lang="nl-NL" sz="2600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47688" indent="-411163" defTabSz="914400" eaLnBrk="1" hangingPunct="1">
              <a:buFont typeface="Wingdings 2" pitchFamily="18" charset="2"/>
              <a:buNone/>
            </a:pPr>
            <a:endParaRPr lang="nl-NL" sz="26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314" name="Rectangle 3"/>
          <p:cNvPicPr>
            <a:picLocks noGrp="1" noChangeAspect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85813"/>
          </a:xfr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0" y="922635"/>
            <a:ext cx="1646482" cy="121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0" y="2564904"/>
            <a:ext cx="1638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0" y="4057650"/>
            <a:ext cx="1646482" cy="114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038" y="781050"/>
            <a:ext cx="8235950" cy="11509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28813"/>
                <a:ext cx="8229600" cy="4379912"/>
              </a:xfrm>
            </p:spPr>
            <p:txBody>
              <a:bodyPr/>
              <a:lstStyle/>
              <a:p>
                <a:pPr marL="547688" indent="-411163" defTabSz="914400" eaLnBrk="1" hangingPunct="1">
                  <a:buFont typeface="Wingdings 2" pitchFamily="18" charset="2"/>
                  <a:buNone/>
                </a:pPr>
                <a:r>
                  <a:rPr lang="nl-NL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Practicum dichtheid</a:t>
                </a:r>
              </a:p>
              <a:p>
                <a:pPr marL="547688" indent="-411163" defTabSz="914400" eaLnBrk="1" hangingPunct="1">
                  <a:buFont typeface="Wingdings 2" pitchFamily="18" charset="2"/>
                  <a:buNone/>
                </a:pPr>
                <a:endParaRPr lang="nl-NL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  <a:p>
                <a:pPr marL="547688" indent="-411163" defTabSz="914400" eaLnBrk="1" hangingPunct="1">
                  <a:buFont typeface="Wingdings 2" pitchFamily="18" charset="2"/>
                  <a:buNone/>
                </a:pPr>
                <a:r>
                  <a:rPr lang="nl-NL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Massa (m) ijzer		= 35,4 g </a:t>
                </a:r>
              </a:p>
              <a:p>
                <a:pPr marL="547688" indent="-411163" defTabSz="914400" eaLnBrk="1" hangingPunct="1">
                  <a:buFont typeface="Wingdings 2" pitchFamily="18" charset="2"/>
                  <a:buNone/>
                </a:pPr>
                <a:r>
                  <a:rPr lang="nl-NL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Volume (V) ijzer 	= 3 x 1 x 1,5 = 4,5 cm</a:t>
                </a:r>
                <a:r>
                  <a:rPr lang="nl-NL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³</a:t>
                </a:r>
              </a:p>
              <a:p>
                <a:pPr marL="547688" indent="-411163" defTabSz="914400" eaLnBrk="1" hangingPunct="1">
                  <a:buFont typeface="Wingdings 2" pitchFamily="18" charset="2"/>
                  <a:buNone/>
                </a:pPr>
                <a:endParaRPr lang="nl-NL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  <a:p>
                <a:pPr marL="180975" indent="-44450" defTabSz="91440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m:t>Dichtheid</m:t>
                      </m:r>
                      <m:r>
                        <m:rPr>
                          <m:nor/>
                        </m:rPr>
                        <a:rPr lang="nl-NL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m:t> = </m:t>
                      </m:r>
                      <m:f>
                        <m:fPr>
                          <m:ctrlPr>
                            <a:rPr lang="nl-NL" i="1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b="0" i="1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nl-NL" b="0" i="1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m:rPr>
                          <m:nor/>
                        </m:rPr>
                        <a:rPr lang="nl-NL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m:t>  = </m:t>
                      </m:r>
                      <m:f>
                        <m:fPr>
                          <m:ctrlPr>
                            <a:rPr lang="nl-NL" i="1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</a:rPr>
                            <m:t>35,4 </m:t>
                          </m:r>
                          <m:r>
                            <m:rPr>
                              <m:nor/>
                            </m:rPr>
                            <a:rPr lang="nl-NL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</a:rPr>
                            <m:t>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</a:rPr>
                            <m:t>4,5</m:t>
                          </m:r>
                          <m:r>
                            <m:rPr>
                              <m:nor/>
                            </m:rPr>
                            <a:rPr lang="nl-NL" b="0" i="0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</a:rPr>
                            <m:t>cm</m:t>
                          </m:r>
                          <m:r>
                            <m:rPr>
                              <m:nor/>
                            </m:rPr>
                            <a:rPr lang="nl-NL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libri" pitchFamily="34" charset="0"/>
                              <a:cs typeface="Times New Roman" pitchFamily="18" charset="0"/>
                            </a:rPr>
                            <m:t>³</m:t>
                          </m:r>
                          <m:r>
                            <m:rPr>
                              <m:nor/>
                            </m:rPr>
                            <a:rPr lang="nl-NL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nl-NL" b="0" i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nl-NL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m:t>= 7,87 </m:t>
                      </m:r>
                      <m:r>
                        <m:rPr>
                          <m:nor/>
                        </m:rPr>
                        <a:rPr lang="nl-NL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m:t>g</m:t>
                      </m:r>
                      <m:r>
                        <m:rPr>
                          <m:nor/>
                        </m:rPr>
                        <a:rPr lang="nl-NL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m:t>/</m:t>
                      </m:r>
                      <m:r>
                        <m:rPr>
                          <m:nor/>
                        </m:rPr>
                        <a:rPr lang="nl-NL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m:t>cm</m:t>
                      </m:r>
                      <m:r>
                        <m:rPr>
                          <m:nor/>
                        </m:rPr>
                        <a:rPr lang="nl-NL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itchFamily="34" charset="0"/>
                          <a:cs typeface="Times New Roman" pitchFamily="18" charset="0"/>
                        </a:rPr>
                        <m:t>³</m:t>
                      </m:r>
                    </m:oMath>
                  </m:oMathPara>
                </a14:m>
                <a:endParaRPr lang="nl-NL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  <a:p>
                <a:pPr marL="547688" indent="-411163" defTabSz="914400" eaLnBrk="1" hangingPunct="1">
                  <a:buFont typeface="Wingdings 2" pitchFamily="18" charset="2"/>
                  <a:buNone/>
                </a:pPr>
                <a:endParaRPr lang="nl-NL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  <a:p>
                <a:pPr marL="547688" indent="-411163" defTabSz="914400" eaLnBrk="1" hangingPunct="1">
                  <a:buFont typeface="Wingdings 2" pitchFamily="18" charset="2"/>
                  <a:buNone/>
                </a:pPr>
                <a:endParaRPr lang="nl-NL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Shap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28813"/>
                <a:ext cx="8229600" cy="4379912"/>
              </a:xfrm>
              <a:blipFill rotWithShape="1">
                <a:blip r:embed="rId3"/>
                <a:stretch>
                  <a:fillRect t="-139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9" name="Rectangl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79912"/>
          </a:xfrm>
        </p:spPr>
        <p:txBody>
          <a:bodyPr/>
          <a:lstStyle/>
          <a:p>
            <a:pPr marL="0" indent="0" defTabSz="914400" eaLnBrk="1" hangingPunct="1">
              <a:buFont typeface="Wingdings 2" pitchFamily="18" charset="2"/>
              <a:buNone/>
            </a:pP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De nauwkeurigheid hangt o.a. af van de schaalverdeling.</a:t>
            </a:r>
          </a:p>
          <a:p>
            <a:pPr marL="0" indent="0" defTabSz="914400" eaLnBrk="1" hangingPunct="1">
              <a:buFont typeface="Wingdings 2" pitchFamily="18" charset="2"/>
              <a:buNone/>
            </a:pPr>
            <a:endParaRPr lang="nl-NL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 defTabSz="914400" eaLnBrk="1" hangingPunct="1">
              <a:buFont typeface="Wingdings 2" pitchFamily="18" charset="2"/>
              <a:buNone/>
            </a:pP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De stapgrootte is een maat waarin je de schaal verdeelt.</a:t>
            </a:r>
            <a:endParaRPr lang="nl-NL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339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nl-NL" dirty="0" smtClean="0"/>
              <a:t>Schaalverdeling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18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2339752" y="1558995"/>
            <a:ext cx="1656184" cy="4379912"/>
          </a:xfrm>
        </p:spPr>
        <p:txBody>
          <a:bodyPr/>
          <a:lstStyle/>
          <a:p>
            <a:pPr marL="0" indent="0" defTabSz="914400" eaLnBrk="1" hangingPunct="1">
              <a:buFont typeface="Wingdings 2" pitchFamily="18" charset="2"/>
              <a:buNone/>
            </a:pP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Stap van </a:t>
            </a:r>
          </a:p>
          <a:p>
            <a:pPr marL="0" indent="0" defTabSz="914400" eaLnBrk="1" hangingPunct="1">
              <a:buFont typeface="Wingdings 2" pitchFamily="18" charset="2"/>
              <a:buNone/>
            </a:pPr>
            <a:endParaRPr lang="nl-NL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 defTabSz="914400" eaLnBrk="1" hangingPunct="1">
              <a:buFont typeface="Wingdings 2" pitchFamily="18" charset="2"/>
              <a:buNone/>
            </a:pP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0,5</a:t>
            </a:r>
          </a:p>
          <a:p>
            <a:pPr marL="0" indent="0" defTabSz="914400" eaLnBrk="1" hangingPunct="1">
              <a:buFont typeface="Wingdings 2" pitchFamily="18" charset="2"/>
              <a:buNone/>
            </a:pPr>
            <a:endParaRPr lang="nl-NL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 defTabSz="914400" eaLnBrk="1" hangingPunct="1">
              <a:buFont typeface="Wingdings 2" pitchFamily="18" charset="2"/>
              <a:buNone/>
            </a:pP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0,1</a:t>
            </a:r>
          </a:p>
          <a:p>
            <a:pPr marL="0" indent="0" defTabSz="914400" eaLnBrk="1" hangingPunct="1">
              <a:buFont typeface="Wingdings 2" pitchFamily="18" charset="2"/>
              <a:buNone/>
            </a:pPr>
            <a:endParaRPr lang="nl-NL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 defTabSz="914400" eaLnBrk="1" hangingPunct="1">
              <a:buFont typeface="Wingdings 2" pitchFamily="18" charset="2"/>
              <a:buNone/>
            </a:pP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0,1</a:t>
            </a:r>
            <a:endParaRPr lang="nl-NL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339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nl-NL" dirty="0" smtClean="0"/>
              <a:t>Schaalverdeling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6954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9" y="3148876"/>
            <a:ext cx="1638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7" y="4406107"/>
            <a:ext cx="1603183" cy="107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hape 2"/>
          <p:cNvSpPr txBox="1">
            <a:spLocks/>
          </p:cNvSpPr>
          <p:nvPr/>
        </p:nvSpPr>
        <p:spPr bwMode="auto">
          <a:xfrm>
            <a:off x="4547580" y="1696471"/>
            <a:ext cx="4344899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latinLnBrk="0">
              <a:spcBef>
                <a:spcPct val="20000"/>
              </a:spcBef>
              <a:buFont typeface="Wingdings 3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latinLnBrk="0">
              <a:spcBef>
                <a:spcPct val="20000"/>
              </a:spcBef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latinLnBrk="0">
              <a:spcBef>
                <a:spcPct val="20000"/>
              </a:spcBef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latinLnBrk="0">
              <a:spcBef>
                <a:spcPct val="20000"/>
              </a:spcBef>
              <a:buFont typeface="Wingdings 2"/>
              <a:buChar char="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 typeface="Wingdings 2" pitchFamily="18" charset="2"/>
              <a:buNone/>
            </a:pP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Een schaalverdeling maak je door de afstand tussen minimale waarde en maximale waarde te verdelen in gelijke stukken van een logische waarde. </a:t>
            </a:r>
            <a:endParaRPr lang="nl-NL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nl-NL" dirty="0" smtClean="0"/>
              <a:t>Rekennauwkeurigheid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2"/>
              <p:cNvSpPr>
                <a:spLocks noGrp="1"/>
              </p:cNvSpPr>
              <p:nvPr>
                <p:ph idx="1"/>
              </p:nvPr>
            </p:nvSpPr>
            <p:spPr>
              <a:xfrm>
                <a:off x="428625" y="1571625"/>
                <a:ext cx="8229600" cy="4708525"/>
              </a:xfrm>
            </p:spPr>
            <p:txBody>
              <a:bodyPr/>
              <a:lstStyle/>
              <a:p>
                <a:pPr marL="547688" indent="-411163" defTabSz="914400" eaLnBrk="1" hangingPunct="1"/>
                <a:r>
                  <a:rPr lang="nl-NL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Practicum dichtheid</a:t>
                </a:r>
              </a:p>
              <a:p>
                <a:pPr marL="547688" indent="-411163" defTabSz="914400" eaLnBrk="1" hangingPunct="1"/>
                <a:endParaRPr lang="nl-NL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  <a:p>
                <a:pPr marL="136525" indent="0" defTabSz="914400" eaLnBrk="1" hangingPunct="1">
                  <a:buNone/>
                </a:pPr>
                <a:r>
                  <a:rPr lang="nl-NL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Massa ijzer	= 35 g </a:t>
                </a:r>
              </a:p>
              <a:p>
                <a:pPr marL="136525" indent="0" defTabSz="914400" eaLnBrk="1" hangingPunct="1">
                  <a:buNone/>
                </a:pPr>
                <a:r>
                  <a:rPr lang="nl-NL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Volume ijzer 	= 3 x 1 x 1,5 = 5 cm</a:t>
                </a:r>
                <a:r>
                  <a:rPr lang="nl-NL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Calibri" pitchFamily="34" charset="0"/>
                    <a:cs typeface="Times New Roman" pitchFamily="18" charset="0"/>
                  </a:rPr>
                  <a:t>³</a:t>
                </a:r>
              </a:p>
              <a:p>
                <a:pPr marL="136525" indent="0" defTabSz="914400" eaLnBrk="1" hangingPunct="1">
                  <a:buNone/>
                </a:pPr>
                <a:endParaRPr lang="nl-NL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  <a:p>
                <a:pPr marL="136525" indent="0" defTabSz="91440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m:t>Dichtheid</m:t>
                      </m:r>
                      <m:r>
                        <m:rPr>
                          <m:nor/>
                        </m:rPr>
                        <a:rPr lang="nl-NL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m:t> = </m:t>
                      </m:r>
                      <m:f>
                        <m:fPr>
                          <m:ctrlPr>
                            <a:rPr lang="nl-NL" i="1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b="0" i="1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nl-NL" b="0" i="1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m:rPr>
                          <m:nor/>
                        </m:rPr>
                        <a:rPr lang="nl-NL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m:t>  = </m:t>
                      </m:r>
                      <m:f>
                        <m:fPr>
                          <m:ctrlPr>
                            <a:rPr lang="nl-NL" i="1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</a:rPr>
                            <m:t>35 </m:t>
                          </m:r>
                          <m:r>
                            <m:rPr>
                              <m:nor/>
                            </m:rPr>
                            <a:rPr lang="nl-NL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</a:rPr>
                            <m:t>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b="0" i="0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nl-NL" b="0" i="0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</a:rPr>
                            <m:t>cm</m:t>
                          </m:r>
                          <m:r>
                            <m:rPr>
                              <m:nor/>
                            </m:rPr>
                            <a:rPr lang="nl-NL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libri" pitchFamily="34" charset="0"/>
                              <a:cs typeface="Times New Roman" pitchFamily="18" charset="0"/>
                            </a:rPr>
                            <m:t>³</m:t>
                          </m:r>
                          <m:r>
                            <m:rPr>
                              <m:nor/>
                            </m:rPr>
                            <a:rPr lang="nl-NL" dirty="0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nl-NL" b="0" i="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nl-NL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m:t>= 7 </m:t>
                      </m:r>
                      <m:r>
                        <m:rPr>
                          <m:nor/>
                        </m:rPr>
                        <a:rPr lang="nl-NL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m:t>g</m:t>
                      </m:r>
                      <m:r>
                        <m:rPr>
                          <m:nor/>
                        </m:rPr>
                        <a:rPr lang="nl-NL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m:t>/</m:t>
                      </m:r>
                      <m:r>
                        <m:rPr>
                          <m:nor/>
                        </m:rPr>
                        <a:rPr lang="nl-NL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</a:rPr>
                        <m:t>cm</m:t>
                      </m:r>
                      <m:r>
                        <m:rPr>
                          <m:nor/>
                        </m:rPr>
                        <a:rPr lang="nl-NL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libri" pitchFamily="34" charset="0"/>
                          <a:cs typeface="Times New Roman" pitchFamily="18" charset="0"/>
                        </a:rPr>
                        <m:t>³</m:t>
                      </m:r>
                    </m:oMath>
                  </m:oMathPara>
                </a14:m>
                <a:endParaRPr lang="nl-NL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  <a:p>
                <a:pPr marL="547688" indent="-411163" defTabSz="914400" eaLnBrk="1" hangingPunct="1"/>
                <a:endParaRPr lang="nl-NL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Shap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625" y="1571625"/>
                <a:ext cx="8229600" cy="4708525"/>
              </a:xfrm>
              <a:blipFill rotWithShape="1">
                <a:blip r:embed="rId2"/>
                <a:stretch>
                  <a:fillRect t="-12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3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nl-NL" dirty="0" smtClean="0"/>
              <a:t>Rekennauwkeurigheid</a:t>
            </a:r>
            <a:endParaRPr lang="nl-NL" dirty="0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708525"/>
          </a:xfrm>
        </p:spPr>
        <p:txBody>
          <a:bodyPr/>
          <a:lstStyle/>
          <a:p>
            <a:pPr marL="547688" indent="-411163" defTabSz="914400" eaLnBrk="1" hangingPunct="1"/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 cm is anders dan 3,0 cm</a:t>
            </a:r>
          </a:p>
          <a:p>
            <a:pPr marL="547688" indent="-411163" defTabSz="914400" eaLnBrk="1" hangingPunct="1"/>
            <a:endParaRPr lang="nl-NL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547688" indent="-411163" defTabSz="914400" eaLnBrk="1" hangingPunct="1"/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De waarde 3 is afgerond van een waarde tussen  2,5 en 3,49</a:t>
            </a:r>
          </a:p>
          <a:p>
            <a:pPr marL="547688" indent="-411163" defTabSz="914400" eaLnBrk="1" hangingPunct="1"/>
            <a:endParaRPr lang="nl-NL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547688" indent="-411163" defTabSz="914400" eaLnBrk="1" hangingPunct="1"/>
            <a:r>
              <a:rPr lang="nl-NL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 waarde </a:t>
            </a: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3,0 </a:t>
            </a:r>
            <a:r>
              <a:rPr lang="nl-NL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is afgerond van een waarde tussen  </a:t>
            </a: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2,95 </a:t>
            </a:r>
            <a:r>
              <a:rPr lang="nl-NL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en </a:t>
            </a:r>
            <a:r>
              <a:rPr lang="nl-NL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3,049</a:t>
            </a:r>
            <a:endParaRPr lang="nl-NL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547688" indent="-411163" defTabSz="914400" eaLnBrk="1" hangingPunct="1"/>
            <a:endParaRPr lang="nl-NL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363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6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B333FF"/>
      </a:hlink>
      <a:folHlink>
        <a:srgbClr val="5300A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楷体_GB2312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r="130000" b="130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5000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229</TotalTime>
  <Words>193</Words>
  <Application>Microsoft Office PowerPoint</Application>
  <PresentationFormat>Diavoorstelling (4:3)</PresentationFormat>
  <Paragraphs>84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Apex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Schaalverdeling</vt:lpstr>
      <vt:lpstr>Schaalverdeling</vt:lpstr>
      <vt:lpstr>Rekennauwkeurigheid</vt:lpstr>
      <vt:lpstr>Rekennauwkeurigheid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Meten is weten</dc:title>
  <dc:creator>Tomassen</dc:creator>
  <cp:lastModifiedBy>Wim tomassen</cp:lastModifiedBy>
  <cp:revision>12</cp:revision>
  <dcterms:created xsi:type="dcterms:W3CDTF">2006-10-08T13:51:04Z</dcterms:created>
  <dcterms:modified xsi:type="dcterms:W3CDTF">2012-09-03T14:27:48Z</dcterms:modified>
</cp:coreProperties>
</file>