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91733E2-C144-4B88-91F8-B649704C1BD1}" type="datetimeFigureOut">
              <a:rPr lang="nl-NL"/>
              <a:pPr>
                <a:defRPr/>
              </a:pPr>
              <a:t>14-9-2012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72274E3-CF47-4AE7-BDD7-1D964CC42A4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4348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B57938-87F4-42B7-BE27-F45C3FCEE984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6C106B9-D3D0-4F05-B078-8D3FE0F0D390}" type="slidenum">
              <a:rPr lang="nl-NL" smtClean="0"/>
              <a:pPr eaLnBrk="1" hangingPunct="1"/>
              <a:t>10</a:t>
            </a:fld>
            <a:endParaRPr lang="nl-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6C106B9-D3D0-4F05-B078-8D3FE0F0D390}" type="slidenum">
              <a:rPr lang="nl-NL" smtClean="0"/>
              <a:pPr eaLnBrk="1" hangingPunct="1"/>
              <a:t>11</a:t>
            </a:fld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FEBE2E-E28D-4049-9224-8BC38E732F22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476381E-C8D0-42A1-B30E-B914BF169314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46BD2FA-EF24-4F6A-B274-9C36174C1FB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0ADB985-EC89-4C80-8C37-08BAC626D8A4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9C2D32-2028-415E-9389-0E63DA79E667}" type="slidenum">
              <a:rPr lang="nl-NL" smtClean="0"/>
              <a:pPr eaLnBrk="1" hangingPunct="1"/>
              <a:t>6</a:t>
            </a:fld>
            <a:endParaRPr lang="nl-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71F56C-771B-4141-A407-A846BDA1F97C}" type="slidenum">
              <a:rPr lang="nl-NL" smtClean="0"/>
              <a:pPr eaLnBrk="1" hangingPunct="1"/>
              <a:t>7</a:t>
            </a:fld>
            <a:endParaRPr lang="nl-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E668DCA-B0E5-459A-9F4D-0802C94B21B3}" type="slidenum">
              <a:rPr lang="nl-NL" smtClean="0"/>
              <a:pPr eaLnBrk="1" hangingPunct="1"/>
              <a:t>8</a:t>
            </a:fld>
            <a:endParaRPr lang="nl-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62F80B-91DD-45C4-A5F4-4AB5B8AEE98D}" type="slidenum">
              <a:rPr lang="nl-NL" smtClean="0"/>
              <a:pPr eaLnBrk="1" hangingPunct="1"/>
              <a:t>9</a:t>
            </a:fld>
            <a:endParaRPr lang="nl-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B0553-F29D-40C2-9D88-B5AFC0ECFCCF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1850B-12D8-4FCF-9354-7778668ECC3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848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2EFFB-69C6-42C0-AF5C-926441499245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3DC1-1FF3-42BD-B74C-D07738D3B50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4811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CD69-354B-422E-997B-3252E08A9AA5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830F8-1D8F-4BC9-90B3-5CD5DDB5A2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083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34536-AB48-43E2-9F41-266200EF0CD5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2F5D0-F858-49C4-B55F-806E0440931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31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5D25D-316E-4809-98B1-0927005B95A6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AE546-8530-4E00-AAA3-8315B4DEDA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636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FCC37-8AA0-4343-86BF-74D453BE6463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D229-EF61-4829-9B98-68D6191326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49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3FE67-1094-440C-9462-E7E0503F3225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13DE-5060-405D-87B3-5D8AB12299B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853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013E1-DECD-4C82-B652-849F093F5F81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3C141-12F2-4F27-8124-7896F7B94C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8405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BCBD-739A-4334-8F27-9324E43CEE7B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BE26F-4F2D-40DC-94F6-2F1D98407A4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813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0BCD9-92C0-46CC-BE82-3A3DE8CC5540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5A2D-E66E-46C7-809D-F82E0EC4E1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677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F5662-87AF-4BD0-B8E1-6969653B5059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B0E93-7602-4CB3-AB89-CD42B60562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05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4700D0-05BF-4566-AA8F-26A22910CE5D}" type="datetime10">
              <a:rPr lang="nl-NL"/>
              <a:pPr>
                <a:defRPr/>
              </a:pPr>
              <a:t>17:08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4DFF6B-2EB5-4470-9859-A267BBD11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285750" y="714375"/>
            <a:ext cx="85725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Na deze les:</a:t>
            </a: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Kan je uitleggen waarom een schaalverdeling stappen moet hebben van veelheden van 1,2 of 5</a:t>
            </a: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Kan je zelf een geschikte schaalverdeling maken</a:t>
            </a:r>
          </a:p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	</a:t>
            </a:r>
          </a:p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Kan je een grafiek maken a.d.h.v. een tabel met metingen</a:t>
            </a:r>
          </a:p>
          <a:p>
            <a:pPr algn="ctr" eaLnBrk="1" hangingPunct="1"/>
            <a:endParaRPr lang="nl-NL" sz="240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2051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2053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229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14"/>
          <p:cNvSpPr txBox="1">
            <a:spLocks noChangeArrowheads="1"/>
          </p:cNvSpPr>
          <p:nvPr/>
        </p:nvSpPr>
        <p:spPr bwMode="auto">
          <a:xfrm>
            <a:off x="285750" y="469744"/>
            <a:ext cx="8858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u="sng" dirty="0">
                <a:solidFill>
                  <a:schemeClr val="bg1"/>
                </a:solidFill>
                <a:latin typeface="Calibri" pitchFamily="34" charset="0"/>
              </a:rPr>
              <a:t>Stappenplan voor het maken van een grafiek</a:t>
            </a:r>
          </a:p>
          <a:p>
            <a:pPr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229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88" y="548680"/>
            <a:ext cx="1181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86535" y="1608226"/>
            <a:ext cx="864096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Stap1: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Maak een tabel van de meetresultaten of formule. </a:t>
            </a:r>
            <a:endParaRPr kumimoji="0" lang="nl-NL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Gegevens in bovenste rij (X-as) </a:t>
            </a:r>
            <a:endParaRPr kumimoji="0" lang="nl-NL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Meting of berekening in onderste rij (Y-as)</a:t>
            </a:r>
            <a:endParaRPr kumimoji="0" lang="nl-NL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Stap 2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 </a:t>
            </a:r>
            <a:endParaRPr kumimoji="0" lang="nl-NL" sz="12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Teken de horizontale as (X-as) en verticale as (Y-as)</a:t>
            </a:r>
            <a:b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(denk aan eitje valt naar beneden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r>
              <a:rPr lang="nl-NL" sz="2000" b="1" dirty="0">
                <a:solidFill>
                  <a:srgbClr val="FFFF00"/>
                </a:solidFill>
              </a:rPr>
              <a:t>Stap </a:t>
            </a:r>
            <a:r>
              <a:rPr lang="nl-NL" sz="2000" b="1" dirty="0" smtClean="0">
                <a:solidFill>
                  <a:srgbClr val="FFFF00"/>
                </a:solidFill>
              </a:rPr>
              <a:t>3</a:t>
            </a:r>
            <a:r>
              <a:rPr lang="nl-NL" sz="2000" dirty="0" smtClean="0">
                <a:solidFill>
                  <a:srgbClr val="FFFF00"/>
                </a:solidFill>
              </a:rPr>
              <a:t>:  </a:t>
            </a:r>
            <a:endParaRPr lang="nl-NL" sz="2000" dirty="0">
              <a:solidFill>
                <a:srgbClr val="FFFF00"/>
              </a:solidFill>
            </a:endParaRPr>
          </a:p>
          <a:p>
            <a:r>
              <a:rPr lang="nl-NL" sz="2000" dirty="0">
                <a:solidFill>
                  <a:schemeClr val="bg1"/>
                </a:solidFill>
              </a:rPr>
              <a:t>Zet bij de assen waar het over gaat </a:t>
            </a:r>
            <a:br>
              <a:rPr lang="nl-NL" sz="2000" dirty="0">
                <a:solidFill>
                  <a:schemeClr val="bg1"/>
                </a:solidFill>
              </a:rPr>
            </a:br>
            <a:r>
              <a:rPr lang="nl-NL" sz="2000" dirty="0">
                <a:solidFill>
                  <a:schemeClr val="bg1"/>
                </a:solidFill>
              </a:rPr>
              <a:t>   teksten uit tabel:  grootheid (onderwerp) en</a:t>
            </a:r>
          </a:p>
          <a:p>
            <a:r>
              <a:rPr lang="nl-NL" sz="2000" dirty="0">
                <a:solidFill>
                  <a:schemeClr val="bg1"/>
                </a:solidFill>
              </a:rPr>
              <a:t>                      Eenheid (maat).   Voorbeeld: afstand in m of bedrag in €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2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229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229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488" y="548680"/>
            <a:ext cx="11811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386535" y="548680"/>
            <a:ext cx="864096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nl-NL" sz="2000" b="1" dirty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Stap </a:t>
            </a:r>
            <a:r>
              <a:rPr lang="nl-NL" sz="20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nl-NL" sz="2000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 </a:t>
            </a:r>
            <a:endParaRPr lang="nl-NL" sz="1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Bepaal de stap grootte vanuit de tabel 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/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Hoe bepaal je de stap: 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buFontTx/>
              <a:buChar char="•"/>
            </a:pP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Neem minimale en maximale </a:t>
            </a:r>
            <a:r>
              <a:rPr lang="nl-NL" sz="3200" i="1" dirty="0">
                <a:solidFill>
                  <a:schemeClr val="bg1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waarde.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buFontTx/>
              <a:buChar char="•"/>
            </a:pP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Deel </a:t>
            </a:r>
            <a:r>
              <a:rPr lang="nl-NL" sz="3200" i="1" dirty="0">
                <a:solidFill>
                  <a:schemeClr val="bg1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nl-NL" sz="32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door aantal vakjes die je op as kan tekenen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buFontTx/>
              <a:buChar char="•"/>
            </a:pP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Kies een waarde uit onderstaande rij die groter of gelijk is</a:t>
            </a:r>
            <a:b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(goede stapgrootte: 1, 2, 5 of een veelvoud van 10)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buFontTx/>
              <a:buChar char="•"/>
            </a:pP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Doe hetzelfde voor de </a:t>
            </a:r>
            <a:r>
              <a:rPr lang="nl-NL" sz="3200" i="1" dirty="0">
                <a:solidFill>
                  <a:schemeClr val="bg1"/>
                </a:solidFill>
                <a:latin typeface="Cambria Math" pitchFamily="18" charset="0"/>
                <a:ea typeface="Times New Roman" pitchFamily="18" charset="0"/>
                <a:cs typeface="Arial" pitchFamily="34" charset="0"/>
              </a:rPr>
              <a:t>y</a:t>
            </a:r>
            <a:r>
              <a:rPr lang="nl-NL" sz="2000" dirty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waarde.</a:t>
            </a:r>
            <a:endParaRPr lang="nl-NL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nl-NL" sz="2000" b="1" dirty="0" smtClean="0">
                <a:solidFill>
                  <a:srgbClr val="FFFF00"/>
                </a:solidFill>
              </a:rPr>
              <a:t>Stap </a:t>
            </a:r>
            <a:r>
              <a:rPr lang="nl-NL" sz="2000" b="1" dirty="0">
                <a:solidFill>
                  <a:srgbClr val="FFFF00"/>
                </a:solidFill>
              </a:rPr>
              <a:t>5</a:t>
            </a:r>
            <a:r>
              <a:rPr lang="nl-NL" sz="2000" dirty="0">
                <a:solidFill>
                  <a:srgbClr val="FFFF00"/>
                </a:solidFill>
              </a:rPr>
              <a:t>: </a:t>
            </a:r>
            <a:endParaRPr lang="nl-NL" sz="2000" dirty="0">
              <a:solidFill>
                <a:srgbClr val="FFFF00"/>
              </a:solidFill>
            </a:endParaRPr>
          </a:p>
          <a:p>
            <a:r>
              <a:rPr lang="nl-NL" sz="2000" dirty="0" smtClean="0">
                <a:solidFill>
                  <a:schemeClr val="bg1"/>
                </a:solidFill>
              </a:rPr>
              <a:t>Meet punten in </a:t>
            </a:r>
            <a:r>
              <a:rPr lang="nl-NL" sz="2000" dirty="0">
                <a:solidFill>
                  <a:schemeClr val="bg1"/>
                </a:solidFill>
              </a:rPr>
              <a:t>het </a:t>
            </a:r>
            <a:r>
              <a:rPr lang="nl-NL" sz="2000" dirty="0" smtClean="0">
                <a:solidFill>
                  <a:schemeClr val="bg1"/>
                </a:solidFill>
              </a:rPr>
              <a:t>assenstelsel zetten. </a:t>
            </a:r>
            <a:r>
              <a:rPr lang="nl-NL" sz="2000" dirty="0">
                <a:solidFill>
                  <a:schemeClr val="bg1"/>
                </a:solidFill>
              </a:rPr>
              <a:t/>
            </a:r>
            <a:br>
              <a:rPr lang="nl-NL" sz="2000" dirty="0">
                <a:solidFill>
                  <a:schemeClr val="bg1"/>
                </a:solidFill>
              </a:rPr>
            </a:br>
            <a:r>
              <a:rPr lang="nl-NL" sz="2000" b="1" dirty="0" smtClean="0">
                <a:solidFill>
                  <a:srgbClr val="FFFF00"/>
                </a:solidFill>
              </a:rPr>
              <a:t>Stap </a:t>
            </a:r>
            <a:r>
              <a:rPr lang="nl-NL" sz="2000" b="1" dirty="0">
                <a:solidFill>
                  <a:srgbClr val="FFFF00"/>
                </a:solidFill>
              </a:rPr>
              <a:t>6</a:t>
            </a:r>
            <a:r>
              <a:rPr lang="nl-NL" sz="2000" dirty="0">
                <a:solidFill>
                  <a:srgbClr val="FFFF00"/>
                </a:solidFill>
              </a:rPr>
              <a:t>:  </a:t>
            </a:r>
          </a:p>
          <a:p>
            <a:r>
              <a:rPr lang="nl-NL" sz="2000" dirty="0" smtClean="0">
                <a:solidFill>
                  <a:schemeClr val="bg1"/>
                </a:solidFill>
              </a:rPr>
              <a:t>Teken ee</a:t>
            </a:r>
            <a:r>
              <a:rPr lang="nl-NL" sz="2000" dirty="0" smtClean="0">
                <a:solidFill>
                  <a:schemeClr val="bg1"/>
                </a:solidFill>
              </a:rPr>
              <a:t>n lijn. </a:t>
            </a:r>
            <a:r>
              <a:rPr lang="nl-NL" sz="2000" dirty="0" err="1" smtClean="0">
                <a:solidFill>
                  <a:schemeClr val="bg1"/>
                </a:solidFill>
              </a:rPr>
              <a:t>Geo</a:t>
            </a:r>
            <a:r>
              <a:rPr lang="nl-NL" sz="2000" dirty="0" smtClean="0">
                <a:solidFill>
                  <a:schemeClr val="bg1"/>
                </a:solidFill>
              </a:rPr>
              <a:t> </a:t>
            </a:r>
            <a:r>
              <a:rPr lang="nl-NL" sz="2000" dirty="0">
                <a:solidFill>
                  <a:schemeClr val="bg1"/>
                </a:solidFill>
              </a:rPr>
              <a:t>gebruik als alle punten/kruisjes op een rechte lijn liggen</a:t>
            </a:r>
            <a:r>
              <a:rPr lang="nl-NL" sz="2000" dirty="0" smtClean="0">
                <a:solidFill>
                  <a:schemeClr val="bg1"/>
                </a:solidFill>
              </a:rPr>
              <a:t>. Anders </a:t>
            </a:r>
            <a:r>
              <a:rPr lang="nl-NL" sz="2000" dirty="0">
                <a:solidFill>
                  <a:schemeClr val="bg1"/>
                </a:solidFill>
              </a:rPr>
              <a:t>vloeiende lijn</a:t>
            </a:r>
            <a:r>
              <a:rPr lang="nl-NL" sz="2000" dirty="0" smtClean="0">
                <a:solidFill>
                  <a:schemeClr val="bg1"/>
                </a:solidFill>
              </a:rPr>
              <a:t>.</a:t>
            </a:r>
          </a:p>
          <a:p>
            <a:r>
              <a:rPr lang="nl-NL" sz="2000" b="1" dirty="0">
                <a:solidFill>
                  <a:srgbClr val="FFFF00"/>
                </a:solidFill>
              </a:rPr>
              <a:t>Stap 5</a:t>
            </a:r>
            <a:r>
              <a:rPr lang="nl-NL" sz="2000" dirty="0">
                <a:solidFill>
                  <a:srgbClr val="FFFF00"/>
                </a:solidFill>
              </a:rPr>
              <a:t>: </a:t>
            </a:r>
          </a:p>
          <a:p>
            <a:r>
              <a:rPr lang="nl-NL" sz="2000" dirty="0">
                <a:solidFill>
                  <a:schemeClr val="bg1"/>
                </a:solidFill>
              </a:rPr>
              <a:t>T</a:t>
            </a:r>
            <a:r>
              <a:rPr lang="nl-NL" sz="2000" dirty="0" smtClean="0">
                <a:solidFill>
                  <a:schemeClr val="bg1"/>
                </a:solidFill>
              </a:rPr>
              <a:t>itel</a:t>
            </a:r>
            <a:endParaRPr lang="nl-NL" sz="2000" dirty="0">
              <a:solidFill>
                <a:schemeClr val="bg1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3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122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34536-AB48-43E2-9F41-266200EF0CD5}" type="datetime10">
              <a:rPr lang="nl-NL" smtClean="0"/>
              <a:pPr>
                <a:defRPr/>
              </a:pPr>
              <a:t>17:08</a:t>
            </a:fld>
            <a:endParaRPr lang="nl-NL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NASK </a:t>
            </a:r>
            <a:r>
              <a:rPr lang="nl-NL" sz="1000" b="1" i="1" dirty="0" smtClean="0">
                <a:solidFill>
                  <a:schemeClr val="bg1"/>
                </a:solidFill>
              </a:rPr>
              <a:t>– Excel-GRAFIEKEN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40" y="818710"/>
            <a:ext cx="8508873" cy="363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671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34536-AB48-43E2-9F41-266200EF0CD5}" type="datetime10">
              <a:rPr lang="nl-NL" smtClean="0"/>
              <a:pPr>
                <a:defRPr/>
              </a:pPr>
              <a:t>17:08</a:t>
            </a:fld>
            <a:endParaRPr lang="nl-NL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NASK </a:t>
            </a:r>
            <a:r>
              <a:rPr lang="nl-NL" sz="1000" b="1" i="1" dirty="0" smtClean="0">
                <a:solidFill>
                  <a:schemeClr val="bg1"/>
                </a:solidFill>
              </a:rPr>
              <a:t>– Excel-GRAFIEKEN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535" y="683695"/>
            <a:ext cx="8082390" cy="4033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2888940"/>
            <a:ext cx="6298531" cy="2970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62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34536-AB48-43E2-9F41-266200EF0CD5}" type="datetime10">
              <a:rPr lang="nl-NL" smtClean="0"/>
              <a:pPr>
                <a:defRPr/>
              </a:pPr>
              <a:t>17:08</a:t>
            </a:fld>
            <a:endParaRPr lang="nl-NL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NASK </a:t>
            </a:r>
            <a:r>
              <a:rPr lang="nl-NL" sz="1000" b="1" i="1" dirty="0" smtClean="0">
                <a:solidFill>
                  <a:schemeClr val="bg1"/>
                </a:solidFill>
              </a:rPr>
              <a:t>– Excel-GRAFIEKEN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04825"/>
            <a:ext cx="5874500" cy="6305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0089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i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34536-AB48-43E2-9F41-266200EF0CD5}" type="datetime10">
              <a:rPr lang="nl-NL" smtClean="0"/>
              <a:pPr>
                <a:defRPr/>
              </a:pPr>
              <a:t>17:08</a:t>
            </a:fld>
            <a:endParaRPr lang="nl-NL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NASK </a:t>
            </a:r>
            <a:r>
              <a:rPr lang="nl-NL" sz="1000" b="1" i="1" dirty="0" smtClean="0">
                <a:solidFill>
                  <a:schemeClr val="bg1"/>
                </a:solidFill>
              </a:rPr>
              <a:t>– Excel-GRAFIEKEN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9" y="1448780"/>
            <a:ext cx="8429625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6619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i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34536-AB48-43E2-9F41-266200EF0CD5}" type="datetime10">
              <a:rPr lang="nl-NL" smtClean="0"/>
              <a:pPr>
                <a:defRPr/>
              </a:pPr>
              <a:t>17:08</a:t>
            </a:fld>
            <a:endParaRPr lang="nl-NL"/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NASK </a:t>
            </a:r>
            <a:r>
              <a:rPr lang="nl-NL" sz="1000" b="1" i="1" dirty="0" smtClean="0">
                <a:solidFill>
                  <a:schemeClr val="bg1"/>
                </a:solidFill>
              </a:rPr>
              <a:t>– Excel-GRAFIEKEN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" y="908720"/>
            <a:ext cx="84296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28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4"/>
          <p:cNvSpPr txBox="1">
            <a:spLocks noChangeArrowheads="1"/>
          </p:cNvSpPr>
          <p:nvPr/>
        </p:nvSpPr>
        <p:spPr bwMode="auto">
          <a:xfrm>
            <a:off x="285750" y="714375"/>
            <a:ext cx="85725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Waarom grafieken?</a:t>
            </a: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Een grafiek maak je om van een ‘groot’ aantal metingen een overzicht te </a:t>
            </a: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maken om: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1) Een overzicht te hebben van het verloop van de meting </a:t>
            </a:r>
            <a:b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(het proces).</a:t>
            </a:r>
            <a:b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</a:b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2) Om een verband te herkennen tussen grootheden.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4099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4101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512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276470"/>
              </p:ext>
            </p:extLst>
          </p:nvPr>
        </p:nvGraphicFramePr>
        <p:xfrm>
          <a:off x="782638" y="1609952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85" name="TextBox 14"/>
          <p:cNvSpPr txBox="1">
            <a:spLocks noChangeArrowheads="1"/>
          </p:cNvSpPr>
          <p:nvPr/>
        </p:nvSpPr>
        <p:spPr bwMode="auto">
          <a:xfrm>
            <a:off x="0" y="406400"/>
            <a:ext cx="85725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1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Bereid je voor door 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een tabel 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te 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maken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 van je metingen.</a:t>
            </a:r>
          </a:p>
          <a:p>
            <a:pPr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Neem een stuk ruitjes papier (of teken zelf een stuk met ruitjes).</a:t>
            </a:r>
          </a:p>
        </p:txBody>
      </p:sp>
      <p:sp>
        <p:nvSpPr>
          <p:cNvPr id="518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614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2962275" y="144878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1924844" y="3341874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676650" y="5092093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2" name="TextBox 14"/>
          <p:cNvSpPr txBox="1">
            <a:spLocks noChangeArrowheads="1"/>
          </p:cNvSpPr>
          <p:nvPr/>
        </p:nvSpPr>
        <p:spPr bwMode="auto">
          <a:xfrm>
            <a:off x="0" y="406400"/>
            <a:ext cx="85725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2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Teken een assenstelsel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.</a:t>
            </a:r>
          </a:p>
          <a:p>
            <a:pPr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</a:p>
        </p:txBody>
      </p:sp>
      <p:sp>
        <p:nvSpPr>
          <p:cNvPr id="6212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22728"/>
              </p:ext>
            </p:extLst>
          </p:nvPr>
        </p:nvGraphicFramePr>
        <p:xfrm>
          <a:off x="782638" y="1358772"/>
          <a:ext cx="1289050" cy="488448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07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717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32178" y="198884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094747" y="3881934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46553" y="5632153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Box 11"/>
          <p:cNvSpPr txBox="1">
            <a:spLocks noChangeArrowheads="1"/>
          </p:cNvSpPr>
          <p:nvPr/>
        </p:nvSpPr>
        <p:spPr bwMode="auto">
          <a:xfrm>
            <a:off x="6918366" y="5989340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Lengte </a:t>
            </a:r>
            <a:r>
              <a:rPr lang="nl-NL" sz="1400" dirty="0" smtClean="0"/>
              <a:t>in cm</a:t>
            </a:r>
            <a:endParaRPr lang="nl-NL" sz="1400" dirty="0"/>
          </a:p>
        </p:txBody>
      </p:sp>
      <p:sp>
        <p:nvSpPr>
          <p:cNvPr id="7177" name="TextBox 12"/>
          <p:cNvSpPr txBox="1">
            <a:spLocks noChangeArrowheads="1"/>
          </p:cNvSpPr>
          <p:nvPr/>
        </p:nvSpPr>
        <p:spPr bwMode="auto">
          <a:xfrm rot="-5400000">
            <a:off x="2214604" y="283497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</a:t>
            </a:r>
            <a:r>
              <a:rPr lang="nl-NL" sz="1400" dirty="0" smtClean="0"/>
              <a:t>massa in kg</a:t>
            </a:r>
            <a:endParaRPr lang="nl-NL" sz="1400" dirty="0"/>
          </a:p>
        </p:txBody>
      </p:sp>
      <p:sp>
        <p:nvSpPr>
          <p:cNvPr id="7178" name="TextBox 14"/>
          <p:cNvSpPr txBox="1">
            <a:spLocks noChangeArrowheads="1"/>
          </p:cNvSpPr>
          <p:nvPr/>
        </p:nvSpPr>
        <p:spPr bwMode="auto">
          <a:xfrm>
            <a:off x="0" y="406400"/>
            <a:ext cx="85725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3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Zet de juiste </a:t>
            </a:r>
            <a:r>
              <a:rPr lang="nl-NL" sz="2200" dirty="0" smtClean="0">
                <a:solidFill>
                  <a:srgbClr val="FFC000"/>
                </a:solidFill>
                <a:latin typeface="Calibri" pitchFamily="34" charset="0"/>
              </a:rPr>
              <a:t>grootheid en </a:t>
            </a:r>
            <a:r>
              <a:rPr lang="nl-NL" sz="2200" dirty="0" err="1" smtClean="0">
                <a:solidFill>
                  <a:srgbClr val="FFC000"/>
                </a:solidFill>
                <a:latin typeface="Calibri" pitchFamily="34" charset="0"/>
              </a:rPr>
              <a:t>eeheid</a:t>
            </a:r>
            <a:r>
              <a:rPr lang="nl-NL" sz="2200" dirty="0" smtClean="0">
                <a:solidFill>
                  <a:srgbClr val="FFC000"/>
                </a:solidFill>
                <a:latin typeface="Calibri" pitchFamily="34" charset="0"/>
              </a:rPr>
              <a:t> bij de assen.</a:t>
            </a:r>
            <a:endParaRPr lang="nl-NL" sz="22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Horizontaal =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gegeven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	Verticaal =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oorzaak / meting</a:t>
            </a:r>
          </a:p>
          <a:p>
            <a:pPr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	(y eitje valt naar beneden)</a:t>
            </a:r>
            <a:endParaRPr lang="nl-NL" sz="2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7238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31271"/>
              </p:ext>
            </p:extLst>
          </p:nvPr>
        </p:nvGraphicFramePr>
        <p:xfrm>
          <a:off x="391319" y="1772940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cm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kg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819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76588" y="1544638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39157" y="3437732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90963" y="5187951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0" name="TextBox 9"/>
          <p:cNvSpPr txBox="1">
            <a:spLocks noChangeArrowheads="1"/>
          </p:cNvSpPr>
          <p:nvPr/>
        </p:nvSpPr>
        <p:spPr bwMode="auto">
          <a:xfrm>
            <a:off x="6962776" y="5545138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Lengte </a:t>
            </a:r>
            <a:r>
              <a:rPr lang="nl-NL" sz="1400" dirty="0" smtClean="0"/>
              <a:t>in cm</a:t>
            </a:r>
            <a:endParaRPr lang="nl-NL" sz="14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48088" y="4402138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48088" y="4043363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48088" y="3687763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48088" y="3259138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48088" y="2901951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48088" y="2473326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48088" y="4830763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9" name="TextBox 24"/>
          <p:cNvSpPr txBox="1">
            <a:spLocks noChangeArrowheads="1"/>
          </p:cNvSpPr>
          <p:nvPr/>
        </p:nvSpPr>
        <p:spPr bwMode="auto">
          <a:xfrm>
            <a:off x="3390901" y="466566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10</a:t>
            </a:r>
          </a:p>
        </p:txBody>
      </p:sp>
      <p:sp>
        <p:nvSpPr>
          <p:cNvPr id="8210" name="TextBox 25"/>
          <p:cNvSpPr txBox="1">
            <a:spLocks noChangeArrowheads="1"/>
          </p:cNvSpPr>
          <p:nvPr/>
        </p:nvSpPr>
        <p:spPr bwMode="auto">
          <a:xfrm>
            <a:off x="3390901" y="423703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20</a:t>
            </a:r>
          </a:p>
        </p:txBody>
      </p:sp>
      <p:sp>
        <p:nvSpPr>
          <p:cNvPr id="8211" name="TextBox 26"/>
          <p:cNvSpPr txBox="1">
            <a:spLocks noChangeArrowheads="1"/>
          </p:cNvSpPr>
          <p:nvPr/>
        </p:nvSpPr>
        <p:spPr bwMode="auto">
          <a:xfrm>
            <a:off x="3390901" y="3879851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30</a:t>
            </a:r>
          </a:p>
        </p:txBody>
      </p:sp>
      <p:sp>
        <p:nvSpPr>
          <p:cNvPr id="8212" name="TextBox 27"/>
          <p:cNvSpPr txBox="1">
            <a:spLocks noChangeArrowheads="1"/>
          </p:cNvSpPr>
          <p:nvPr/>
        </p:nvSpPr>
        <p:spPr bwMode="auto">
          <a:xfrm>
            <a:off x="3390901" y="352266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40</a:t>
            </a:r>
          </a:p>
        </p:txBody>
      </p:sp>
      <p:sp>
        <p:nvSpPr>
          <p:cNvPr id="8213" name="TextBox 28"/>
          <p:cNvSpPr txBox="1">
            <a:spLocks noChangeArrowheads="1"/>
          </p:cNvSpPr>
          <p:nvPr/>
        </p:nvSpPr>
        <p:spPr bwMode="auto">
          <a:xfrm>
            <a:off x="3390901" y="311626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50</a:t>
            </a:r>
          </a:p>
        </p:txBody>
      </p:sp>
      <p:sp>
        <p:nvSpPr>
          <p:cNvPr id="8214" name="TextBox 29"/>
          <p:cNvSpPr txBox="1">
            <a:spLocks noChangeArrowheads="1"/>
          </p:cNvSpPr>
          <p:nvPr/>
        </p:nvSpPr>
        <p:spPr bwMode="auto">
          <a:xfrm>
            <a:off x="3390901" y="275907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60</a:t>
            </a:r>
          </a:p>
        </p:txBody>
      </p:sp>
      <p:sp>
        <p:nvSpPr>
          <p:cNvPr id="8215" name="TextBox 30"/>
          <p:cNvSpPr txBox="1">
            <a:spLocks noChangeArrowheads="1"/>
          </p:cNvSpPr>
          <p:nvPr/>
        </p:nvSpPr>
        <p:spPr bwMode="auto">
          <a:xfrm>
            <a:off x="3390901" y="2330451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70</a:t>
            </a:r>
          </a:p>
        </p:txBody>
      </p:sp>
      <p:sp>
        <p:nvSpPr>
          <p:cNvPr id="8216" name="TextBox 31"/>
          <p:cNvSpPr txBox="1">
            <a:spLocks noChangeArrowheads="1"/>
          </p:cNvSpPr>
          <p:nvPr/>
        </p:nvSpPr>
        <p:spPr bwMode="auto">
          <a:xfrm>
            <a:off x="3605213" y="516572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49738" y="5259388"/>
            <a:ext cx="1412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47419" y="525859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77632" y="5258595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76107" y="5258595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106319" y="525859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604794" y="525859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33419" y="525859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62044" y="525859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62107" y="5258595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90732" y="5258595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7" name="TextBox 45"/>
          <p:cNvSpPr txBox="1">
            <a:spLocks noChangeArrowheads="1"/>
          </p:cNvSpPr>
          <p:nvPr/>
        </p:nvSpPr>
        <p:spPr bwMode="auto">
          <a:xfrm>
            <a:off x="4105276" y="533082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20</a:t>
            </a:r>
          </a:p>
        </p:txBody>
      </p:sp>
      <p:sp>
        <p:nvSpPr>
          <p:cNvPr id="8228" name="TextBox 46"/>
          <p:cNvSpPr txBox="1">
            <a:spLocks noChangeArrowheads="1"/>
          </p:cNvSpPr>
          <p:nvPr/>
        </p:nvSpPr>
        <p:spPr bwMode="auto">
          <a:xfrm>
            <a:off x="4605338" y="533082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40</a:t>
            </a:r>
          </a:p>
        </p:txBody>
      </p:sp>
      <p:sp>
        <p:nvSpPr>
          <p:cNvPr id="8229" name="TextBox 47"/>
          <p:cNvSpPr txBox="1">
            <a:spLocks noChangeArrowheads="1"/>
          </p:cNvSpPr>
          <p:nvPr/>
        </p:nvSpPr>
        <p:spPr bwMode="auto">
          <a:xfrm>
            <a:off x="5033963" y="533082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60</a:t>
            </a:r>
          </a:p>
        </p:txBody>
      </p:sp>
      <p:sp>
        <p:nvSpPr>
          <p:cNvPr id="8230" name="TextBox 48"/>
          <p:cNvSpPr txBox="1">
            <a:spLocks noChangeArrowheads="1"/>
          </p:cNvSpPr>
          <p:nvPr/>
        </p:nvSpPr>
        <p:spPr bwMode="auto">
          <a:xfrm>
            <a:off x="5534026" y="5330826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80</a:t>
            </a:r>
          </a:p>
        </p:txBody>
      </p:sp>
      <p:sp>
        <p:nvSpPr>
          <p:cNvPr id="8231" name="TextBox 49"/>
          <p:cNvSpPr txBox="1">
            <a:spLocks noChangeArrowheads="1"/>
          </p:cNvSpPr>
          <p:nvPr/>
        </p:nvSpPr>
        <p:spPr bwMode="auto">
          <a:xfrm>
            <a:off x="5962651" y="5330826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100</a:t>
            </a:r>
          </a:p>
        </p:txBody>
      </p:sp>
      <p:sp>
        <p:nvSpPr>
          <p:cNvPr id="8232" name="TextBox 50"/>
          <p:cNvSpPr txBox="1">
            <a:spLocks noChangeArrowheads="1"/>
          </p:cNvSpPr>
          <p:nvPr/>
        </p:nvSpPr>
        <p:spPr bwMode="auto">
          <a:xfrm>
            <a:off x="6391276" y="5330826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120</a:t>
            </a:r>
          </a:p>
        </p:txBody>
      </p:sp>
      <p:sp>
        <p:nvSpPr>
          <p:cNvPr id="8233" name="TextBox 51"/>
          <p:cNvSpPr txBox="1">
            <a:spLocks noChangeArrowheads="1"/>
          </p:cNvSpPr>
          <p:nvPr/>
        </p:nvSpPr>
        <p:spPr bwMode="auto">
          <a:xfrm>
            <a:off x="6819901" y="5330826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140</a:t>
            </a:r>
          </a:p>
        </p:txBody>
      </p:sp>
      <p:sp>
        <p:nvSpPr>
          <p:cNvPr id="8234" name="TextBox 52"/>
          <p:cNvSpPr txBox="1">
            <a:spLocks noChangeArrowheads="1"/>
          </p:cNvSpPr>
          <p:nvPr/>
        </p:nvSpPr>
        <p:spPr bwMode="auto">
          <a:xfrm>
            <a:off x="7319963" y="5330826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160</a:t>
            </a:r>
          </a:p>
        </p:txBody>
      </p:sp>
      <p:sp>
        <p:nvSpPr>
          <p:cNvPr id="8235" name="TextBox 53"/>
          <p:cNvSpPr txBox="1">
            <a:spLocks noChangeArrowheads="1"/>
          </p:cNvSpPr>
          <p:nvPr/>
        </p:nvSpPr>
        <p:spPr bwMode="auto">
          <a:xfrm>
            <a:off x="7748588" y="5330826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180</a:t>
            </a:r>
          </a:p>
        </p:txBody>
      </p:sp>
      <p:sp>
        <p:nvSpPr>
          <p:cNvPr id="8236" name="TextBox 55"/>
          <p:cNvSpPr txBox="1">
            <a:spLocks noChangeArrowheads="1"/>
          </p:cNvSpPr>
          <p:nvPr/>
        </p:nvSpPr>
        <p:spPr bwMode="auto">
          <a:xfrm>
            <a:off x="0" y="406400"/>
            <a:ext cx="85725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4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 smtClean="0">
                <a:solidFill>
                  <a:srgbClr val="FFC000"/>
                </a:solidFill>
                <a:latin typeface="Calibri" pitchFamily="34" charset="0"/>
              </a:rPr>
              <a:t>Kies stapgrootte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 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(1, 2, 5, 10).</a:t>
            </a:r>
            <a:endParaRPr lang="nl-NL" sz="22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nl-NL" sz="2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29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 rot="-5400000">
            <a:off x="2259014" y="2390775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</a:t>
            </a:r>
            <a:r>
              <a:rPr lang="nl-NL" sz="1400" dirty="0" smtClean="0"/>
              <a:t>massa </a:t>
            </a:r>
            <a:r>
              <a:rPr lang="nl-NL" sz="1400" dirty="0" smtClean="0"/>
              <a:t>in  kg</a:t>
            </a:r>
            <a:endParaRPr lang="nl-NL" sz="1400" dirty="0"/>
          </a:p>
        </p:txBody>
      </p:sp>
      <p:graphicFrame>
        <p:nvGraphicFramePr>
          <p:cNvPr id="4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375421"/>
              </p:ext>
            </p:extLst>
          </p:nvPr>
        </p:nvGraphicFramePr>
        <p:xfrm>
          <a:off x="782638" y="1326662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9220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1369435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3262529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012748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xtBox 9"/>
          <p:cNvSpPr txBox="1">
            <a:spLocks noChangeArrowheads="1"/>
          </p:cNvSpPr>
          <p:nvPr/>
        </p:nvSpPr>
        <p:spPr bwMode="auto">
          <a:xfrm>
            <a:off x="6929438" y="5369935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/>
              <a:t>---&gt;  Lengte (cm)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4244398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3868160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3512560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308393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2726748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2298123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4655560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3" name="TextBox 24"/>
          <p:cNvSpPr txBox="1">
            <a:spLocks noChangeArrowheads="1"/>
          </p:cNvSpPr>
          <p:nvPr/>
        </p:nvSpPr>
        <p:spPr bwMode="auto">
          <a:xfrm>
            <a:off x="3357563" y="449046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10</a:t>
            </a:r>
          </a:p>
        </p:txBody>
      </p:sp>
      <p:sp>
        <p:nvSpPr>
          <p:cNvPr id="9234" name="TextBox 25"/>
          <p:cNvSpPr txBox="1">
            <a:spLocks noChangeArrowheads="1"/>
          </p:cNvSpPr>
          <p:nvPr/>
        </p:nvSpPr>
        <p:spPr bwMode="auto">
          <a:xfrm>
            <a:off x="3357563" y="406818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20</a:t>
            </a:r>
          </a:p>
        </p:txBody>
      </p:sp>
      <p:sp>
        <p:nvSpPr>
          <p:cNvPr id="9235" name="TextBox 26"/>
          <p:cNvSpPr txBox="1">
            <a:spLocks noChangeArrowheads="1"/>
          </p:cNvSpPr>
          <p:nvPr/>
        </p:nvSpPr>
        <p:spPr bwMode="auto">
          <a:xfrm>
            <a:off x="3357563" y="370464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30</a:t>
            </a:r>
          </a:p>
        </p:txBody>
      </p:sp>
      <p:sp>
        <p:nvSpPr>
          <p:cNvPr id="9236" name="TextBox 27"/>
          <p:cNvSpPr txBox="1">
            <a:spLocks noChangeArrowheads="1"/>
          </p:cNvSpPr>
          <p:nvPr/>
        </p:nvSpPr>
        <p:spPr bwMode="auto">
          <a:xfrm>
            <a:off x="3357563" y="334746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40</a:t>
            </a:r>
          </a:p>
        </p:txBody>
      </p:sp>
      <p:sp>
        <p:nvSpPr>
          <p:cNvPr id="9237" name="TextBox 28"/>
          <p:cNvSpPr txBox="1">
            <a:spLocks noChangeArrowheads="1"/>
          </p:cNvSpPr>
          <p:nvPr/>
        </p:nvSpPr>
        <p:spPr bwMode="auto">
          <a:xfrm>
            <a:off x="3357563" y="294106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50</a:t>
            </a:r>
          </a:p>
        </p:txBody>
      </p:sp>
      <p:sp>
        <p:nvSpPr>
          <p:cNvPr id="9238" name="TextBox 29"/>
          <p:cNvSpPr txBox="1">
            <a:spLocks noChangeArrowheads="1"/>
          </p:cNvSpPr>
          <p:nvPr/>
        </p:nvSpPr>
        <p:spPr bwMode="auto">
          <a:xfrm>
            <a:off x="3357563" y="258387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60</a:t>
            </a:r>
          </a:p>
        </p:txBody>
      </p:sp>
      <p:sp>
        <p:nvSpPr>
          <p:cNvPr id="9239" name="TextBox 30"/>
          <p:cNvSpPr txBox="1">
            <a:spLocks noChangeArrowheads="1"/>
          </p:cNvSpPr>
          <p:nvPr/>
        </p:nvSpPr>
        <p:spPr bwMode="auto">
          <a:xfrm>
            <a:off x="3357563" y="215524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70</a:t>
            </a:r>
          </a:p>
        </p:txBody>
      </p:sp>
      <p:sp>
        <p:nvSpPr>
          <p:cNvPr id="9240" name="TextBox 31"/>
          <p:cNvSpPr txBox="1">
            <a:spLocks noChangeArrowheads="1"/>
          </p:cNvSpPr>
          <p:nvPr/>
        </p:nvSpPr>
        <p:spPr bwMode="auto">
          <a:xfrm>
            <a:off x="3571875" y="499052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5084185"/>
            <a:ext cx="1412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08339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083392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083392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08339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46056" y="508339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08339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08339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2419" y="5083392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083392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1" name="TextBox 45"/>
          <p:cNvSpPr txBox="1">
            <a:spLocks noChangeArrowheads="1"/>
          </p:cNvSpPr>
          <p:nvPr/>
        </p:nvSpPr>
        <p:spPr bwMode="auto">
          <a:xfrm>
            <a:off x="4071938" y="515562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20</a:t>
            </a:r>
          </a:p>
        </p:txBody>
      </p:sp>
      <p:sp>
        <p:nvSpPr>
          <p:cNvPr id="9252" name="TextBox 46"/>
          <p:cNvSpPr txBox="1">
            <a:spLocks noChangeArrowheads="1"/>
          </p:cNvSpPr>
          <p:nvPr/>
        </p:nvSpPr>
        <p:spPr bwMode="auto">
          <a:xfrm>
            <a:off x="4572000" y="515562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40</a:t>
            </a:r>
          </a:p>
        </p:txBody>
      </p:sp>
      <p:sp>
        <p:nvSpPr>
          <p:cNvPr id="9253" name="TextBox 47"/>
          <p:cNvSpPr txBox="1">
            <a:spLocks noChangeArrowheads="1"/>
          </p:cNvSpPr>
          <p:nvPr/>
        </p:nvSpPr>
        <p:spPr bwMode="auto">
          <a:xfrm>
            <a:off x="5000625" y="515562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60</a:t>
            </a:r>
          </a:p>
        </p:txBody>
      </p:sp>
      <p:sp>
        <p:nvSpPr>
          <p:cNvPr id="9254" name="TextBox 48"/>
          <p:cNvSpPr txBox="1">
            <a:spLocks noChangeArrowheads="1"/>
          </p:cNvSpPr>
          <p:nvPr/>
        </p:nvSpPr>
        <p:spPr bwMode="auto">
          <a:xfrm>
            <a:off x="5500688" y="515562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80</a:t>
            </a:r>
          </a:p>
        </p:txBody>
      </p:sp>
      <p:sp>
        <p:nvSpPr>
          <p:cNvPr id="9255" name="TextBox 49"/>
          <p:cNvSpPr txBox="1">
            <a:spLocks noChangeArrowheads="1"/>
          </p:cNvSpPr>
          <p:nvPr/>
        </p:nvSpPr>
        <p:spPr bwMode="auto">
          <a:xfrm>
            <a:off x="5929313" y="5155623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100</a:t>
            </a:r>
          </a:p>
        </p:txBody>
      </p:sp>
      <p:sp>
        <p:nvSpPr>
          <p:cNvPr id="9256" name="TextBox 50"/>
          <p:cNvSpPr txBox="1">
            <a:spLocks noChangeArrowheads="1"/>
          </p:cNvSpPr>
          <p:nvPr/>
        </p:nvSpPr>
        <p:spPr bwMode="auto">
          <a:xfrm>
            <a:off x="6357938" y="5155623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120</a:t>
            </a:r>
          </a:p>
        </p:txBody>
      </p:sp>
      <p:sp>
        <p:nvSpPr>
          <p:cNvPr id="9257" name="TextBox 51"/>
          <p:cNvSpPr txBox="1">
            <a:spLocks noChangeArrowheads="1"/>
          </p:cNvSpPr>
          <p:nvPr/>
        </p:nvSpPr>
        <p:spPr bwMode="auto">
          <a:xfrm>
            <a:off x="6786563" y="5155623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140</a:t>
            </a:r>
          </a:p>
        </p:txBody>
      </p:sp>
      <p:sp>
        <p:nvSpPr>
          <p:cNvPr id="9258" name="TextBox 52"/>
          <p:cNvSpPr txBox="1">
            <a:spLocks noChangeArrowheads="1"/>
          </p:cNvSpPr>
          <p:nvPr/>
        </p:nvSpPr>
        <p:spPr bwMode="auto">
          <a:xfrm>
            <a:off x="7286625" y="5155623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160</a:t>
            </a:r>
          </a:p>
        </p:txBody>
      </p:sp>
      <p:sp>
        <p:nvSpPr>
          <p:cNvPr id="9259" name="TextBox 53"/>
          <p:cNvSpPr txBox="1">
            <a:spLocks noChangeArrowheads="1"/>
          </p:cNvSpPr>
          <p:nvPr/>
        </p:nvSpPr>
        <p:spPr bwMode="auto">
          <a:xfrm>
            <a:off x="7715250" y="5155623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94200" y="48047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6" name="Plus 55"/>
          <p:cNvSpPr/>
          <p:nvPr/>
        </p:nvSpPr>
        <p:spPr>
          <a:xfrm>
            <a:off x="4641850" y="47603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7" name="Plus 56"/>
          <p:cNvSpPr/>
          <p:nvPr/>
        </p:nvSpPr>
        <p:spPr>
          <a:xfrm>
            <a:off x="4864100" y="46904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8" name="Plus 57"/>
          <p:cNvSpPr/>
          <p:nvPr/>
        </p:nvSpPr>
        <p:spPr>
          <a:xfrm>
            <a:off x="5086350" y="46015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9" name="Plus 58"/>
          <p:cNvSpPr/>
          <p:nvPr/>
        </p:nvSpPr>
        <p:spPr>
          <a:xfrm>
            <a:off x="5308600" y="45380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0" name="Plus 59"/>
          <p:cNvSpPr/>
          <p:nvPr/>
        </p:nvSpPr>
        <p:spPr>
          <a:xfrm>
            <a:off x="5549900" y="44047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1" name="Plus 60"/>
          <p:cNvSpPr/>
          <p:nvPr/>
        </p:nvSpPr>
        <p:spPr>
          <a:xfrm>
            <a:off x="5772150" y="42269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2" name="Plus 61"/>
          <p:cNvSpPr/>
          <p:nvPr/>
        </p:nvSpPr>
        <p:spPr>
          <a:xfrm>
            <a:off x="5994400" y="41126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3" name="Plus 62"/>
          <p:cNvSpPr/>
          <p:nvPr/>
        </p:nvSpPr>
        <p:spPr>
          <a:xfrm>
            <a:off x="6242050" y="38713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4" name="Plus 63"/>
          <p:cNvSpPr/>
          <p:nvPr/>
        </p:nvSpPr>
        <p:spPr>
          <a:xfrm>
            <a:off x="6464300" y="37379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5" name="Plus 64"/>
          <p:cNvSpPr/>
          <p:nvPr/>
        </p:nvSpPr>
        <p:spPr>
          <a:xfrm>
            <a:off x="6686550" y="35601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6" name="Plus 65"/>
          <p:cNvSpPr/>
          <p:nvPr/>
        </p:nvSpPr>
        <p:spPr>
          <a:xfrm>
            <a:off x="6927850" y="33823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7" name="Plus 66"/>
          <p:cNvSpPr/>
          <p:nvPr/>
        </p:nvSpPr>
        <p:spPr>
          <a:xfrm>
            <a:off x="7150100" y="31601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8" name="Plus 67"/>
          <p:cNvSpPr/>
          <p:nvPr/>
        </p:nvSpPr>
        <p:spPr>
          <a:xfrm>
            <a:off x="7372350" y="28680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Plus 68"/>
          <p:cNvSpPr/>
          <p:nvPr/>
        </p:nvSpPr>
        <p:spPr>
          <a:xfrm>
            <a:off x="7594600" y="262673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0" name="Plus 69"/>
          <p:cNvSpPr/>
          <p:nvPr/>
        </p:nvSpPr>
        <p:spPr>
          <a:xfrm>
            <a:off x="7842250" y="2404485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 dirty="0"/>
          </a:p>
        </p:txBody>
      </p:sp>
      <p:sp>
        <p:nvSpPr>
          <p:cNvPr id="9276" name="TextBox 71"/>
          <p:cNvSpPr txBox="1">
            <a:spLocks noChangeArrowheads="1"/>
          </p:cNvSpPr>
          <p:nvPr/>
        </p:nvSpPr>
        <p:spPr bwMode="auto">
          <a:xfrm>
            <a:off x="0" y="406400"/>
            <a:ext cx="85725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5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P</a:t>
            </a:r>
            <a:r>
              <a:rPr lang="nl-NL" sz="2200" dirty="0" smtClean="0">
                <a:solidFill>
                  <a:srgbClr val="FFC000"/>
                </a:solidFill>
                <a:latin typeface="Calibri" pitchFamily="34" charset="0"/>
              </a:rPr>
              <a:t>unten zetten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in de grafiek</a:t>
            </a:r>
            <a:endParaRPr lang="nl-NL" sz="22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933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 rot="-5400000">
            <a:off x="2297113" y="2215572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</a:t>
            </a:r>
            <a:r>
              <a:rPr lang="nl-NL" sz="1400" dirty="0" smtClean="0"/>
              <a:t>massa (kg</a:t>
            </a:r>
            <a:r>
              <a:rPr lang="nl-NL" sz="1400" dirty="0"/>
              <a:t>)</a:t>
            </a:r>
          </a:p>
        </p:txBody>
      </p:sp>
      <p:graphicFrame>
        <p:nvGraphicFramePr>
          <p:cNvPr id="7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3918855"/>
              </p:ext>
            </p:extLst>
          </p:nvPr>
        </p:nvGraphicFramePr>
        <p:xfrm>
          <a:off x="782638" y="1369434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024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143250" y="2286000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105819" y="4179094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57625" y="5929313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6929438" y="6286500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/>
              <a:t>---&gt;  Lengte (cm)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14750" y="5160963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14750" y="478472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714750" y="442912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4750" y="4000500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714750" y="3643313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14750" y="3214688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14750" y="5572125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7" name="TextBox 24"/>
          <p:cNvSpPr txBox="1">
            <a:spLocks noChangeArrowheads="1"/>
          </p:cNvSpPr>
          <p:nvPr/>
        </p:nvSpPr>
        <p:spPr bwMode="auto">
          <a:xfrm>
            <a:off x="3357563" y="5407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10</a:t>
            </a:r>
          </a:p>
        </p:txBody>
      </p:sp>
      <p:sp>
        <p:nvSpPr>
          <p:cNvPr id="10258" name="TextBox 25"/>
          <p:cNvSpPr txBox="1">
            <a:spLocks noChangeArrowheads="1"/>
          </p:cNvSpPr>
          <p:nvPr/>
        </p:nvSpPr>
        <p:spPr bwMode="auto">
          <a:xfrm>
            <a:off x="3357563" y="49847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20</a:t>
            </a:r>
          </a:p>
        </p:txBody>
      </p:sp>
      <p:sp>
        <p:nvSpPr>
          <p:cNvPr id="10259" name="TextBox 26"/>
          <p:cNvSpPr txBox="1">
            <a:spLocks noChangeArrowheads="1"/>
          </p:cNvSpPr>
          <p:nvPr/>
        </p:nvSpPr>
        <p:spPr bwMode="auto">
          <a:xfrm>
            <a:off x="3357563" y="46212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30</a:t>
            </a:r>
          </a:p>
        </p:txBody>
      </p:sp>
      <p:sp>
        <p:nvSpPr>
          <p:cNvPr id="10260" name="TextBox 27"/>
          <p:cNvSpPr txBox="1">
            <a:spLocks noChangeArrowheads="1"/>
          </p:cNvSpPr>
          <p:nvPr/>
        </p:nvSpPr>
        <p:spPr bwMode="auto">
          <a:xfrm>
            <a:off x="3357563" y="42640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40</a:t>
            </a:r>
          </a:p>
        </p:txBody>
      </p:sp>
      <p:sp>
        <p:nvSpPr>
          <p:cNvPr id="10261" name="TextBox 28"/>
          <p:cNvSpPr txBox="1">
            <a:spLocks noChangeArrowheads="1"/>
          </p:cNvSpPr>
          <p:nvPr/>
        </p:nvSpPr>
        <p:spPr bwMode="auto">
          <a:xfrm>
            <a:off x="3357563" y="38576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50</a:t>
            </a:r>
          </a:p>
        </p:txBody>
      </p:sp>
      <p:sp>
        <p:nvSpPr>
          <p:cNvPr id="10262" name="TextBox 29"/>
          <p:cNvSpPr txBox="1">
            <a:spLocks noChangeArrowheads="1"/>
          </p:cNvSpPr>
          <p:nvPr/>
        </p:nvSpPr>
        <p:spPr bwMode="auto">
          <a:xfrm>
            <a:off x="3357563" y="350043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60</a:t>
            </a:r>
          </a:p>
        </p:txBody>
      </p:sp>
      <p:sp>
        <p:nvSpPr>
          <p:cNvPr id="10263" name="TextBox 30"/>
          <p:cNvSpPr txBox="1">
            <a:spLocks noChangeArrowheads="1"/>
          </p:cNvSpPr>
          <p:nvPr/>
        </p:nvSpPr>
        <p:spPr bwMode="auto">
          <a:xfrm>
            <a:off x="3357563" y="3071813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70</a:t>
            </a:r>
          </a:p>
        </p:txBody>
      </p:sp>
      <p:sp>
        <p:nvSpPr>
          <p:cNvPr id="10264" name="TextBox 31"/>
          <p:cNvSpPr txBox="1">
            <a:spLocks noChangeArrowheads="1"/>
          </p:cNvSpPr>
          <p:nvPr/>
        </p:nvSpPr>
        <p:spPr bwMode="auto">
          <a:xfrm>
            <a:off x="3571875" y="59070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216400" y="6000750"/>
            <a:ext cx="1412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714081" y="5999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144294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642769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72981" y="5999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546056" y="5999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7000081" y="5999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428706" y="599995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922419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57394" y="5999957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5" name="TextBox 45"/>
          <p:cNvSpPr txBox="1">
            <a:spLocks noChangeArrowheads="1"/>
          </p:cNvSpPr>
          <p:nvPr/>
        </p:nvSpPr>
        <p:spPr bwMode="auto">
          <a:xfrm>
            <a:off x="407193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20</a:t>
            </a:r>
          </a:p>
        </p:txBody>
      </p:sp>
      <p:sp>
        <p:nvSpPr>
          <p:cNvPr id="10276" name="TextBox 46"/>
          <p:cNvSpPr txBox="1">
            <a:spLocks noChangeArrowheads="1"/>
          </p:cNvSpPr>
          <p:nvPr/>
        </p:nvSpPr>
        <p:spPr bwMode="auto">
          <a:xfrm>
            <a:off x="4572000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40</a:t>
            </a:r>
          </a:p>
        </p:txBody>
      </p:sp>
      <p:sp>
        <p:nvSpPr>
          <p:cNvPr id="10277" name="TextBox 47"/>
          <p:cNvSpPr txBox="1">
            <a:spLocks noChangeArrowheads="1"/>
          </p:cNvSpPr>
          <p:nvPr/>
        </p:nvSpPr>
        <p:spPr bwMode="auto">
          <a:xfrm>
            <a:off x="5000625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60</a:t>
            </a:r>
          </a:p>
        </p:txBody>
      </p:sp>
      <p:sp>
        <p:nvSpPr>
          <p:cNvPr id="10278" name="TextBox 48"/>
          <p:cNvSpPr txBox="1">
            <a:spLocks noChangeArrowheads="1"/>
          </p:cNvSpPr>
          <p:nvPr/>
        </p:nvSpPr>
        <p:spPr bwMode="auto">
          <a:xfrm>
            <a:off x="5500688" y="6072188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80</a:t>
            </a:r>
          </a:p>
        </p:txBody>
      </p:sp>
      <p:sp>
        <p:nvSpPr>
          <p:cNvPr id="10279" name="TextBox 49"/>
          <p:cNvSpPr txBox="1">
            <a:spLocks noChangeArrowheads="1"/>
          </p:cNvSpPr>
          <p:nvPr/>
        </p:nvSpPr>
        <p:spPr bwMode="auto">
          <a:xfrm>
            <a:off x="592931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100</a:t>
            </a:r>
          </a:p>
        </p:txBody>
      </p:sp>
      <p:sp>
        <p:nvSpPr>
          <p:cNvPr id="10280" name="TextBox 50"/>
          <p:cNvSpPr txBox="1">
            <a:spLocks noChangeArrowheads="1"/>
          </p:cNvSpPr>
          <p:nvPr/>
        </p:nvSpPr>
        <p:spPr bwMode="auto">
          <a:xfrm>
            <a:off x="6357938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120</a:t>
            </a:r>
          </a:p>
        </p:txBody>
      </p:sp>
      <p:sp>
        <p:nvSpPr>
          <p:cNvPr id="10281" name="TextBox 51"/>
          <p:cNvSpPr txBox="1">
            <a:spLocks noChangeArrowheads="1"/>
          </p:cNvSpPr>
          <p:nvPr/>
        </p:nvSpPr>
        <p:spPr bwMode="auto">
          <a:xfrm>
            <a:off x="6786563" y="6072188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140</a:t>
            </a:r>
          </a:p>
        </p:txBody>
      </p:sp>
      <p:sp>
        <p:nvSpPr>
          <p:cNvPr id="10282" name="TextBox 52"/>
          <p:cNvSpPr txBox="1">
            <a:spLocks noChangeArrowheads="1"/>
          </p:cNvSpPr>
          <p:nvPr/>
        </p:nvSpPr>
        <p:spPr bwMode="auto">
          <a:xfrm>
            <a:off x="7286625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160</a:t>
            </a:r>
          </a:p>
        </p:txBody>
      </p:sp>
      <p:sp>
        <p:nvSpPr>
          <p:cNvPr id="10283" name="TextBox 53"/>
          <p:cNvSpPr txBox="1">
            <a:spLocks noChangeArrowheads="1"/>
          </p:cNvSpPr>
          <p:nvPr/>
        </p:nvSpPr>
        <p:spPr bwMode="auto">
          <a:xfrm>
            <a:off x="7715250" y="6072188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94200" y="57213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6" name="Plus 55"/>
          <p:cNvSpPr/>
          <p:nvPr/>
        </p:nvSpPr>
        <p:spPr>
          <a:xfrm>
            <a:off x="4641850" y="5676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7" name="Plus 56"/>
          <p:cNvSpPr/>
          <p:nvPr/>
        </p:nvSpPr>
        <p:spPr>
          <a:xfrm>
            <a:off x="4864100" y="5607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8" name="Plus 57"/>
          <p:cNvSpPr/>
          <p:nvPr/>
        </p:nvSpPr>
        <p:spPr>
          <a:xfrm>
            <a:off x="5086350" y="55181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9" name="Plus 58"/>
          <p:cNvSpPr/>
          <p:nvPr/>
        </p:nvSpPr>
        <p:spPr>
          <a:xfrm>
            <a:off x="5308600" y="54546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0" name="Plus 59"/>
          <p:cNvSpPr/>
          <p:nvPr/>
        </p:nvSpPr>
        <p:spPr>
          <a:xfrm>
            <a:off x="5549900" y="5321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1" name="Plus 60"/>
          <p:cNvSpPr/>
          <p:nvPr/>
        </p:nvSpPr>
        <p:spPr>
          <a:xfrm>
            <a:off x="5772150" y="51435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2" name="Plus 61"/>
          <p:cNvSpPr/>
          <p:nvPr/>
        </p:nvSpPr>
        <p:spPr>
          <a:xfrm>
            <a:off x="5994400" y="50292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3" name="Plus 62"/>
          <p:cNvSpPr/>
          <p:nvPr/>
        </p:nvSpPr>
        <p:spPr>
          <a:xfrm>
            <a:off x="6242050" y="47879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4" name="Plus 63"/>
          <p:cNvSpPr/>
          <p:nvPr/>
        </p:nvSpPr>
        <p:spPr>
          <a:xfrm>
            <a:off x="6464300" y="46545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5" name="Plus 64"/>
          <p:cNvSpPr/>
          <p:nvPr/>
        </p:nvSpPr>
        <p:spPr>
          <a:xfrm>
            <a:off x="6686550" y="44767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6" name="Plus 65"/>
          <p:cNvSpPr/>
          <p:nvPr/>
        </p:nvSpPr>
        <p:spPr>
          <a:xfrm>
            <a:off x="6927850" y="42989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7" name="Plus 66"/>
          <p:cNvSpPr/>
          <p:nvPr/>
        </p:nvSpPr>
        <p:spPr>
          <a:xfrm>
            <a:off x="7150100" y="40767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8" name="Plus 67"/>
          <p:cNvSpPr/>
          <p:nvPr/>
        </p:nvSpPr>
        <p:spPr>
          <a:xfrm>
            <a:off x="7372350" y="37846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Plus 68"/>
          <p:cNvSpPr/>
          <p:nvPr/>
        </p:nvSpPr>
        <p:spPr>
          <a:xfrm>
            <a:off x="7594600" y="354330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0" name="Plus 69"/>
          <p:cNvSpPr/>
          <p:nvPr/>
        </p:nvSpPr>
        <p:spPr>
          <a:xfrm>
            <a:off x="7842250" y="33210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1" name="Freeform 70"/>
          <p:cNvSpPr/>
          <p:nvPr/>
        </p:nvSpPr>
        <p:spPr>
          <a:xfrm>
            <a:off x="4537075" y="3398838"/>
            <a:ext cx="3506788" cy="2455862"/>
          </a:xfrm>
          <a:custGeom>
            <a:avLst/>
            <a:gdLst>
              <a:gd name="connsiteX0" fmla="*/ 0 w 3507179"/>
              <a:gd name="connsiteY0" fmla="*/ 2456213 h 2456213"/>
              <a:gd name="connsiteX1" fmla="*/ 249382 w 3507179"/>
              <a:gd name="connsiteY1" fmla="*/ 2408712 h 2456213"/>
              <a:gd name="connsiteX2" fmla="*/ 486888 w 3507179"/>
              <a:gd name="connsiteY2" fmla="*/ 2349335 h 2456213"/>
              <a:gd name="connsiteX3" fmla="*/ 700644 w 3507179"/>
              <a:gd name="connsiteY3" fmla="*/ 2266208 h 2456213"/>
              <a:gd name="connsiteX4" fmla="*/ 926275 w 3507179"/>
              <a:gd name="connsiteY4" fmla="*/ 2183081 h 2456213"/>
              <a:gd name="connsiteX5" fmla="*/ 1163782 w 3507179"/>
              <a:gd name="connsiteY5" fmla="*/ 2052452 h 2456213"/>
              <a:gd name="connsiteX6" fmla="*/ 1389413 w 3507179"/>
              <a:gd name="connsiteY6" fmla="*/ 1898073 h 2456213"/>
              <a:gd name="connsiteX7" fmla="*/ 1603169 w 3507179"/>
              <a:gd name="connsiteY7" fmla="*/ 1779320 h 2456213"/>
              <a:gd name="connsiteX8" fmla="*/ 2066307 w 3507179"/>
              <a:gd name="connsiteY8" fmla="*/ 1411184 h 2456213"/>
              <a:gd name="connsiteX9" fmla="*/ 2529444 w 3507179"/>
              <a:gd name="connsiteY9" fmla="*/ 1043049 h 2456213"/>
              <a:gd name="connsiteX10" fmla="*/ 2992582 w 3507179"/>
              <a:gd name="connsiteY10" fmla="*/ 544286 h 2456213"/>
              <a:gd name="connsiteX11" fmla="*/ 3431969 w 3507179"/>
              <a:gd name="connsiteY11" fmla="*/ 81148 h 2456213"/>
              <a:gd name="connsiteX12" fmla="*/ 3443844 w 3507179"/>
              <a:gd name="connsiteY12" fmla="*/ 57397 h 245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7179" h="2456213">
                <a:moveTo>
                  <a:pt x="0" y="2456213"/>
                </a:moveTo>
                <a:cubicBezTo>
                  <a:pt x="84117" y="2441369"/>
                  <a:pt x="168234" y="2426525"/>
                  <a:pt x="249382" y="2408712"/>
                </a:cubicBezTo>
                <a:cubicBezTo>
                  <a:pt x="330530" y="2390899"/>
                  <a:pt x="411678" y="2373086"/>
                  <a:pt x="486888" y="2349335"/>
                </a:cubicBezTo>
                <a:cubicBezTo>
                  <a:pt x="562098" y="2325584"/>
                  <a:pt x="700644" y="2266208"/>
                  <a:pt x="700644" y="2266208"/>
                </a:cubicBezTo>
                <a:cubicBezTo>
                  <a:pt x="773875" y="2238499"/>
                  <a:pt x="849085" y="2218707"/>
                  <a:pt x="926275" y="2183081"/>
                </a:cubicBezTo>
                <a:cubicBezTo>
                  <a:pt x="1003465" y="2147455"/>
                  <a:pt x="1086592" y="2099953"/>
                  <a:pt x="1163782" y="2052452"/>
                </a:cubicBezTo>
                <a:cubicBezTo>
                  <a:pt x="1240972" y="2004951"/>
                  <a:pt x="1316182" y="1943595"/>
                  <a:pt x="1389413" y="1898073"/>
                </a:cubicBezTo>
                <a:cubicBezTo>
                  <a:pt x="1462644" y="1852551"/>
                  <a:pt x="1490353" y="1860468"/>
                  <a:pt x="1603169" y="1779320"/>
                </a:cubicBezTo>
                <a:cubicBezTo>
                  <a:pt x="1715985" y="1698172"/>
                  <a:pt x="2066307" y="1411184"/>
                  <a:pt x="2066307" y="1411184"/>
                </a:cubicBezTo>
                <a:cubicBezTo>
                  <a:pt x="2220686" y="1288472"/>
                  <a:pt x="2375065" y="1187532"/>
                  <a:pt x="2529444" y="1043049"/>
                </a:cubicBezTo>
                <a:cubicBezTo>
                  <a:pt x="2683823" y="898566"/>
                  <a:pt x="2842161" y="704603"/>
                  <a:pt x="2992582" y="544286"/>
                </a:cubicBezTo>
                <a:cubicBezTo>
                  <a:pt x="3143003" y="383969"/>
                  <a:pt x="3356759" y="162296"/>
                  <a:pt x="3431969" y="81148"/>
                </a:cubicBezTo>
                <a:cubicBezTo>
                  <a:pt x="3507179" y="0"/>
                  <a:pt x="3475511" y="28698"/>
                  <a:pt x="3443844" y="57397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301" name="TextBox 72"/>
          <p:cNvSpPr txBox="1">
            <a:spLocks noChangeArrowheads="1"/>
          </p:cNvSpPr>
          <p:nvPr/>
        </p:nvSpPr>
        <p:spPr bwMode="auto">
          <a:xfrm>
            <a:off x="0" y="406400"/>
            <a:ext cx="85725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6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Teken een 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vloeiende lijn 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door zoveel mogelijk 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punten.</a:t>
            </a:r>
            <a:endParaRPr lang="nl-NL" sz="22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</a:t>
            </a:r>
            <a:r>
              <a:rPr lang="nl-NL" sz="2200" dirty="0" smtClean="0">
                <a:solidFill>
                  <a:schemeClr val="bg1"/>
                </a:solidFill>
                <a:latin typeface="Calibri" pitchFamily="34" charset="0"/>
              </a:rPr>
              <a:t>punten 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die niet bij de grafiek lijken te horen neem je niet mee.</a:t>
            </a:r>
          </a:p>
        </p:txBody>
      </p:sp>
      <p:sp>
        <p:nvSpPr>
          <p:cNvPr id="75" name="Plus 74"/>
          <p:cNvSpPr/>
          <p:nvPr/>
        </p:nvSpPr>
        <p:spPr>
          <a:xfrm>
            <a:off x="7150100" y="3117850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6" name="Freeform 75"/>
          <p:cNvSpPr/>
          <p:nvPr/>
        </p:nvSpPr>
        <p:spPr>
          <a:xfrm>
            <a:off x="4524375" y="3168650"/>
            <a:ext cx="3497263" cy="2686050"/>
          </a:xfrm>
          <a:custGeom>
            <a:avLst/>
            <a:gdLst>
              <a:gd name="connsiteX0" fmla="*/ 0 w 3497283"/>
              <a:gd name="connsiteY0" fmla="*/ 2685802 h 2685802"/>
              <a:gd name="connsiteX1" fmla="*/ 273132 w 3497283"/>
              <a:gd name="connsiteY1" fmla="*/ 2650176 h 2685802"/>
              <a:gd name="connsiteX2" fmla="*/ 498763 w 3497283"/>
              <a:gd name="connsiteY2" fmla="*/ 2578924 h 2685802"/>
              <a:gd name="connsiteX3" fmla="*/ 700644 w 3497283"/>
              <a:gd name="connsiteY3" fmla="*/ 2495797 h 2685802"/>
              <a:gd name="connsiteX4" fmla="*/ 938150 w 3497283"/>
              <a:gd name="connsiteY4" fmla="*/ 2424545 h 2685802"/>
              <a:gd name="connsiteX5" fmla="*/ 1163782 w 3497283"/>
              <a:gd name="connsiteY5" fmla="*/ 2282041 h 2685802"/>
              <a:gd name="connsiteX6" fmla="*/ 1389413 w 3497283"/>
              <a:gd name="connsiteY6" fmla="*/ 2127662 h 2685802"/>
              <a:gd name="connsiteX7" fmla="*/ 1615044 w 3497283"/>
              <a:gd name="connsiteY7" fmla="*/ 1997033 h 2685802"/>
              <a:gd name="connsiteX8" fmla="*/ 2078182 w 3497283"/>
              <a:gd name="connsiteY8" fmla="*/ 1628898 h 2685802"/>
              <a:gd name="connsiteX9" fmla="*/ 2303813 w 3497283"/>
              <a:gd name="connsiteY9" fmla="*/ 1438893 h 2685802"/>
              <a:gd name="connsiteX10" fmla="*/ 2541319 w 3497283"/>
              <a:gd name="connsiteY10" fmla="*/ 1272638 h 2685802"/>
              <a:gd name="connsiteX11" fmla="*/ 2766950 w 3497283"/>
              <a:gd name="connsiteY11" fmla="*/ 85106 h 2685802"/>
              <a:gd name="connsiteX12" fmla="*/ 3016332 w 3497283"/>
              <a:gd name="connsiteY12" fmla="*/ 761999 h 2685802"/>
              <a:gd name="connsiteX13" fmla="*/ 3218213 w 3497283"/>
              <a:gd name="connsiteY13" fmla="*/ 524493 h 2685802"/>
              <a:gd name="connsiteX14" fmla="*/ 3455719 w 3497283"/>
              <a:gd name="connsiteY14" fmla="*/ 286986 h 2685802"/>
              <a:gd name="connsiteX15" fmla="*/ 3467595 w 3497283"/>
              <a:gd name="connsiteY15" fmla="*/ 298862 h 2685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497283" h="2685802">
                <a:moveTo>
                  <a:pt x="0" y="2685802"/>
                </a:moveTo>
                <a:cubicBezTo>
                  <a:pt x="95002" y="2676895"/>
                  <a:pt x="190005" y="2667989"/>
                  <a:pt x="273132" y="2650176"/>
                </a:cubicBezTo>
                <a:cubicBezTo>
                  <a:pt x="356259" y="2632363"/>
                  <a:pt x="427511" y="2604654"/>
                  <a:pt x="498763" y="2578924"/>
                </a:cubicBezTo>
                <a:cubicBezTo>
                  <a:pt x="570015" y="2553194"/>
                  <a:pt x="627413" y="2521527"/>
                  <a:pt x="700644" y="2495797"/>
                </a:cubicBezTo>
                <a:cubicBezTo>
                  <a:pt x="773875" y="2470067"/>
                  <a:pt x="860960" y="2460171"/>
                  <a:pt x="938150" y="2424545"/>
                </a:cubicBezTo>
                <a:cubicBezTo>
                  <a:pt x="1015340" y="2388919"/>
                  <a:pt x="1088572" y="2331522"/>
                  <a:pt x="1163782" y="2282041"/>
                </a:cubicBezTo>
                <a:cubicBezTo>
                  <a:pt x="1238993" y="2232561"/>
                  <a:pt x="1314203" y="2175163"/>
                  <a:pt x="1389413" y="2127662"/>
                </a:cubicBezTo>
                <a:cubicBezTo>
                  <a:pt x="1464623" y="2080161"/>
                  <a:pt x="1500249" y="2080160"/>
                  <a:pt x="1615044" y="1997033"/>
                </a:cubicBezTo>
                <a:cubicBezTo>
                  <a:pt x="1729839" y="1913906"/>
                  <a:pt x="1963387" y="1721921"/>
                  <a:pt x="2078182" y="1628898"/>
                </a:cubicBezTo>
                <a:cubicBezTo>
                  <a:pt x="2192977" y="1535875"/>
                  <a:pt x="2226624" y="1498270"/>
                  <a:pt x="2303813" y="1438893"/>
                </a:cubicBezTo>
                <a:cubicBezTo>
                  <a:pt x="2381002" y="1379516"/>
                  <a:pt x="2464130" y="1498269"/>
                  <a:pt x="2541319" y="1272638"/>
                </a:cubicBezTo>
                <a:cubicBezTo>
                  <a:pt x="2618508" y="1047007"/>
                  <a:pt x="2687781" y="170212"/>
                  <a:pt x="2766950" y="85106"/>
                </a:cubicBezTo>
                <a:cubicBezTo>
                  <a:pt x="2846119" y="0"/>
                  <a:pt x="2941122" y="688768"/>
                  <a:pt x="3016332" y="761999"/>
                </a:cubicBezTo>
                <a:cubicBezTo>
                  <a:pt x="3091542" y="835230"/>
                  <a:pt x="3144982" y="603662"/>
                  <a:pt x="3218213" y="524493"/>
                </a:cubicBezTo>
                <a:cubicBezTo>
                  <a:pt x="3291444" y="445324"/>
                  <a:pt x="3414155" y="324591"/>
                  <a:pt x="3455719" y="286986"/>
                </a:cubicBezTo>
                <a:cubicBezTo>
                  <a:pt x="3497283" y="249381"/>
                  <a:pt x="3482439" y="274121"/>
                  <a:pt x="3467595" y="298862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0363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 rot="-5400000">
            <a:off x="2292762" y="313213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</a:t>
            </a:r>
            <a:r>
              <a:rPr lang="nl-NL" sz="1400" dirty="0" smtClean="0"/>
              <a:t>massa (kg</a:t>
            </a:r>
            <a:r>
              <a:rPr lang="nl-NL" sz="1400" dirty="0"/>
              <a:t>)</a:t>
            </a:r>
          </a:p>
        </p:txBody>
      </p:sp>
      <p:graphicFrame>
        <p:nvGraphicFramePr>
          <p:cNvPr id="7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72153"/>
              </p:ext>
            </p:extLst>
          </p:nvPr>
        </p:nvGraphicFramePr>
        <p:xfrm>
          <a:off x="782638" y="1609952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71" grpId="0" animBg="1"/>
      <p:bldP spid="75" grpId="0" animBg="1"/>
      <p:bldP spid="7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>
                <a:solidFill>
                  <a:schemeClr val="bg1"/>
                </a:solidFill>
              </a:rPr>
              <a:t>NASK - GRAFIEKEN</a:t>
            </a:r>
          </a:p>
        </p:txBody>
      </p:sp>
      <p:pic>
        <p:nvPicPr>
          <p:cNvPr id="11268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2" b="3120"/>
          <a:stretch>
            <a:fillRect/>
          </a:stretch>
        </p:blipFill>
        <p:spPr bwMode="auto">
          <a:xfrm>
            <a:off x="3095996" y="1697037"/>
            <a:ext cx="5753100" cy="426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rot="5400000">
            <a:off x="2058565" y="3590131"/>
            <a:ext cx="350202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3810371" y="5340350"/>
            <a:ext cx="4857750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2" name="TextBox 9"/>
          <p:cNvSpPr txBox="1">
            <a:spLocks noChangeArrowheads="1"/>
          </p:cNvSpPr>
          <p:nvPr/>
        </p:nvSpPr>
        <p:spPr bwMode="auto">
          <a:xfrm>
            <a:off x="6882184" y="5697537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/>
              <a:t>---&gt;  Lengte (cm)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667496" y="4572000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67496" y="419576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67496" y="384016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667496" y="3411537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667496" y="3054350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67496" y="2625725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667496" y="4983162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1" name="TextBox 24"/>
          <p:cNvSpPr txBox="1">
            <a:spLocks noChangeArrowheads="1"/>
          </p:cNvSpPr>
          <p:nvPr/>
        </p:nvSpPr>
        <p:spPr bwMode="auto">
          <a:xfrm>
            <a:off x="3310309" y="4818062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10</a:t>
            </a:r>
          </a:p>
        </p:txBody>
      </p:sp>
      <p:sp>
        <p:nvSpPr>
          <p:cNvPr id="11282" name="TextBox 25"/>
          <p:cNvSpPr txBox="1">
            <a:spLocks noChangeArrowheads="1"/>
          </p:cNvSpPr>
          <p:nvPr/>
        </p:nvSpPr>
        <p:spPr bwMode="auto">
          <a:xfrm>
            <a:off x="3310309" y="4395787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20</a:t>
            </a:r>
          </a:p>
        </p:txBody>
      </p:sp>
      <p:sp>
        <p:nvSpPr>
          <p:cNvPr id="11283" name="TextBox 26"/>
          <p:cNvSpPr txBox="1">
            <a:spLocks noChangeArrowheads="1"/>
          </p:cNvSpPr>
          <p:nvPr/>
        </p:nvSpPr>
        <p:spPr bwMode="auto">
          <a:xfrm>
            <a:off x="3310309" y="40322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30</a:t>
            </a:r>
          </a:p>
        </p:txBody>
      </p:sp>
      <p:sp>
        <p:nvSpPr>
          <p:cNvPr id="11284" name="TextBox 27"/>
          <p:cNvSpPr txBox="1">
            <a:spLocks noChangeArrowheads="1"/>
          </p:cNvSpPr>
          <p:nvPr/>
        </p:nvSpPr>
        <p:spPr bwMode="auto">
          <a:xfrm>
            <a:off x="3310309" y="3675062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40</a:t>
            </a:r>
          </a:p>
        </p:txBody>
      </p:sp>
      <p:sp>
        <p:nvSpPr>
          <p:cNvPr id="11285" name="TextBox 28"/>
          <p:cNvSpPr txBox="1">
            <a:spLocks noChangeArrowheads="1"/>
          </p:cNvSpPr>
          <p:nvPr/>
        </p:nvSpPr>
        <p:spPr bwMode="auto">
          <a:xfrm>
            <a:off x="3310309" y="3268662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50</a:t>
            </a:r>
          </a:p>
        </p:txBody>
      </p:sp>
      <p:sp>
        <p:nvSpPr>
          <p:cNvPr id="11286" name="TextBox 29"/>
          <p:cNvSpPr txBox="1">
            <a:spLocks noChangeArrowheads="1"/>
          </p:cNvSpPr>
          <p:nvPr/>
        </p:nvSpPr>
        <p:spPr bwMode="auto">
          <a:xfrm>
            <a:off x="3310309" y="291147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60</a:t>
            </a:r>
          </a:p>
        </p:txBody>
      </p:sp>
      <p:sp>
        <p:nvSpPr>
          <p:cNvPr id="11287" name="TextBox 30"/>
          <p:cNvSpPr txBox="1">
            <a:spLocks noChangeArrowheads="1"/>
          </p:cNvSpPr>
          <p:nvPr/>
        </p:nvSpPr>
        <p:spPr bwMode="auto">
          <a:xfrm>
            <a:off x="3310309" y="2482850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70</a:t>
            </a:r>
          </a:p>
        </p:txBody>
      </p:sp>
      <p:sp>
        <p:nvSpPr>
          <p:cNvPr id="11288" name="TextBox 31"/>
          <p:cNvSpPr txBox="1">
            <a:spLocks noChangeArrowheads="1"/>
          </p:cNvSpPr>
          <p:nvPr/>
        </p:nvSpPr>
        <p:spPr bwMode="auto">
          <a:xfrm>
            <a:off x="3524621" y="53181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1400"/>
              <a:t>0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 flipH="1" flipV="1">
            <a:off x="4169146" y="5411787"/>
            <a:ext cx="141288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4666827" y="54109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5097040" y="54109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595515" y="54109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6025727" y="54109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6498802" y="54109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6952827" y="54109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7381452" y="5410994"/>
            <a:ext cx="142875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7875165" y="54109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8310140" y="5410994"/>
            <a:ext cx="142875" cy="1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TextBox 45"/>
          <p:cNvSpPr txBox="1">
            <a:spLocks noChangeArrowheads="1"/>
          </p:cNvSpPr>
          <p:nvPr/>
        </p:nvSpPr>
        <p:spPr bwMode="auto">
          <a:xfrm>
            <a:off x="4024684" y="54832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20</a:t>
            </a:r>
          </a:p>
        </p:txBody>
      </p:sp>
      <p:sp>
        <p:nvSpPr>
          <p:cNvPr id="11300" name="TextBox 46"/>
          <p:cNvSpPr txBox="1">
            <a:spLocks noChangeArrowheads="1"/>
          </p:cNvSpPr>
          <p:nvPr/>
        </p:nvSpPr>
        <p:spPr bwMode="auto">
          <a:xfrm>
            <a:off x="4524746" y="54832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40</a:t>
            </a:r>
          </a:p>
        </p:txBody>
      </p:sp>
      <p:sp>
        <p:nvSpPr>
          <p:cNvPr id="11301" name="TextBox 47"/>
          <p:cNvSpPr txBox="1">
            <a:spLocks noChangeArrowheads="1"/>
          </p:cNvSpPr>
          <p:nvPr/>
        </p:nvSpPr>
        <p:spPr bwMode="auto">
          <a:xfrm>
            <a:off x="4953371" y="54832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60</a:t>
            </a:r>
          </a:p>
        </p:txBody>
      </p:sp>
      <p:sp>
        <p:nvSpPr>
          <p:cNvPr id="11302" name="TextBox 48"/>
          <p:cNvSpPr txBox="1">
            <a:spLocks noChangeArrowheads="1"/>
          </p:cNvSpPr>
          <p:nvPr/>
        </p:nvSpPr>
        <p:spPr bwMode="auto">
          <a:xfrm>
            <a:off x="5453434" y="5483225"/>
            <a:ext cx="428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80</a:t>
            </a:r>
          </a:p>
        </p:txBody>
      </p:sp>
      <p:sp>
        <p:nvSpPr>
          <p:cNvPr id="11303" name="TextBox 49"/>
          <p:cNvSpPr txBox="1">
            <a:spLocks noChangeArrowheads="1"/>
          </p:cNvSpPr>
          <p:nvPr/>
        </p:nvSpPr>
        <p:spPr bwMode="auto">
          <a:xfrm>
            <a:off x="5882059" y="5483225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100</a:t>
            </a:r>
          </a:p>
        </p:txBody>
      </p:sp>
      <p:sp>
        <p:nvSpPr>
          <p:cNvPr id="11304" name="TextBox 50"/>
          <p:cNvSpPr txBox="1">
            <a:spLocks noChangeArrowheads="1"/>
          </p:cNvSpPr>
          <p:nvPr/>
        </p:nvSpPr>
        <p:spPr bwMode="auto">
          <a:xfrm>
            <a:off x="6310684" y="5483225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120</a:t>
            </a:r>
          </a:p>
        </p:txBody>
      </p:sp>
      <p:sp>
        <p:nvSpPr>
          <p:cNvPr id="11305" name="TextBox 51"/>
          <p:cNvSpPr txBox="1">
            <a:spLocks noChangeArrowheads="1"/>
          </p:cNvSpPr>
          <p:nvPr/>
        </p:nvSpPr>
        <p:spPr bwMode="auto">
          <a:xfrm>
            <a:off x="6739309" y="5483225"/>
            <a:ext cx="50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140</a:t>
            </a:r>
          </a:p>
        </p:txBody>
      </p:sp>
      <p:sp>
        <p:nvSpPr>
          <p:cNvPr id="11306" name="TextBox 52"/>
          <p:cNvSpPr txBox="1">
            <a:spLocks noChangeArrowheads="1"/>
          </p:cNvSpPr>
          <p:nvPr/>
        </p:nvSpPr>
        <p:spPr bwMode="auto">
          <a:xfrm>
            <a:off x="7239371" y="5483225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160</a:t>
            </a:r>
          </a:p>
        </p:txBody>
      </p:sp>
      <p:sp>
        <p:nvSpPr>
          <p:cNvPr id="11307" name="TextBox 53"/>
          <p:cNvSpPr txBox="1">
            <a:spLocks noChangeArrowheads="1"/>
          </p:cNvSpPr>
          <p:nvPr/>
        </p:nvSpPr>
        <p:spPr bwMode="auto">
          <a:xfrm>
            <a:off x="7667996" y="5483225"/>
            <a:ext cx="5000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/>
              <a:t>180</a:t>
            </a:r>
          </a:p>
        </p:txBody>
      </p:sp>
      <p:sp>
        <p:nvSpPr>
          <p:cNvPr id="55" name="Plus 54"/>
          <p:cNvSpPr/>
          <p:nvPr/>
        </p:nvSpPr>
        <p:spPr>
          <a:xfrm>
            <a:off x="4346946" y="51323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6" name="Plus 55"/>
          <p:cNvSpPr/>
          <p:nvPr/>
        </p:nvSpPr>
        <p:spPr>
          <a:xfrm>
            <a:off x="4594596" y="50879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7" name="Plus 56"/>
          <p:cNvSpPr/>
          <p:nvPr/>
        </p:nvSpPr>
        <p:spPr>
          <a:xfrm>
            <a:off x="4816846" y="50180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8" name="Plus 57"/>
          <p:cNvSpPr/>
          <p:nvPr/>
        </p:nvSpPr>
        <p:spPr>
          <a:xfrm>
            <a:off x="5039096" y="49291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9" name="Plus 58"/>
          <p:cNvSpPr/>
          <p:nvPr/>
        </p:nvSpPr>
        <p:spPr>
          <a:xfrm>
            <a:off x="5261346" y="48656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0" name="Plus 59"/>
          <p:cNvSpPr/>
          <p:nvPr/>
        </p:nvSpPr>
        <p:spPr>
          <a:xfrm>
            <a:off x="5502646" y="47323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1" name="Plus 60"/>
          <p:cNvSpPr/>
          <p:nvPr/>
        </p:nvSpPr>
        <p:spPr>
          <a:xfrm>
            <a:off x="5724896" y="45545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2" name="Plus 61"/>
          <p:cNvSpPr/>
          <p:nvPr/>
        </p:nvSpPr>
        <p:spPr>
          <a:xfrm>
            <a:off x="5947146" y="44402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3" name="Plus 62"/>
          <p:cNvSpPr/>
          <p:nvPr/>
        </p:nvSpPr>
        <p:spPr>
          <a:xfrm>
            <a:off x="6194796" y="41989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4" name="Plus 63"/>
          <p:cNvSpPr/>
          <p:nvPr/>
        </p:nvSpPr>
        <p:spPr>
          <a:xfrm>
            <a:off x="6417046" y="40655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5" name="Plus 64"/>
          <p:cNvSpPr/>
          <p:nvPr/>
        </p:nvSpPr>
        <p:spPr>
          <a:xfrm>
            <a:off x="6639296" y="38877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6" name="Plus 65"/>
          <p:cNvSpPr/>
          <p:nvPr/>
        </p:nvSpPr>
        <p:spPr>
          <a:xfrm>
            <a:off x="6880596" y="37099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7" name="Plus 66"/>
          <p:cNvSpPr/>
          <p:nvPr/>
        </p:nvSpPr>
        <p:spPr>
          <a:xfrm>
            <a:off x="7102846" y="34877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8" name="Plus 67"/>
          <p:cNvSpPr/>
          <p:nvPr/>
        </p:nvSpPr>
        <p:spPr>
          <a:xfrm>
            <a:off x="7325096" y="31956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Plus 68"/>
          <p:cNvSpPr/>
          <p:nvPr/>
        </p:nvSpPr>
        <p:spPr>
          <a:xfrm>
            <a:off x="7547346" y="295433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0" name="Plus 69"/>
          <p:cNvSpPr/>
          <p:nvPr/>
        </p:nvSpPr>
        <p:spPr>
          <a:xfrm>
            <a:off x="7794996" y="2732087"/>
            <a:ext cx="285750" cy="285750"/>
          </a:xfrm>
          <a:prstGeom prst="mathPlus">
            <a:avLst>
              <a:gd name="adj1" fmla="val 927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71" name="Freeform 70"/>
          <p:cNvSpPr/>
          <p:nvPr/>
        </p:nvSpPr>
        <p:spPr>
          <a:xfrm>
            <a:off x="4489821" y="2809875"/>
            <a:ext cx="3506788" cy="2455862"/>
          </a:xfrm>
          <a:custGeom>
            <a:avLst/>
            <a:gdLst>
              <a:gd name="connsiteX0" fmla="*/ 0 w 3507179"/>
              <a:gd name="connsiteY0" fmla="*/ 2456213 h 2456213"/>
              <a:gd name="connsiteX1" fmla="*/ 249382 w 3507179"/>
              <a:gd name="connsiteY1" fmla="*/ 2408712 h 2456213"/>
              <a:gd name="connsiteX2" fmla="*/ 486888 w 3507179"/>
              <a:gd name="connsiteY2" fmla="*/ 2349335 h 2456213"/>
              <a:gd name="connsiteX3" fmla="*/ 700644 w 3507179"/>
              <a:gd name="connsiteY3" fmla="*/ 2266208 h 2456213"/>
              <a:gd name="connsiteX4" fmla="*/ 926275 w 3507179"/>
              <a:gd name="connsiteY4" fmla="*/ 2183081 h 2456213"/>
              <a:gd name="connsiteX5" fmla="*/ 1163782 w 3507179"/>
              <a:gd name="connsiteY5" fmla="*/ 2052452 h 2456213"/>
              <a:gd name="connsiteX6" fmla="*/ 1389413 w 3507179"/>
              <a:gd name="connsiteY6" fmla="*/ 1898073 h 2456213"/>
              <a:gd name="connsiteX7" fmla="*/ 1603169 w 3507179"/>
              <a:gd name="connsiteY7" fmla="*/ 1779320 h 2456213"/>
              <a:gd name="connsiteX8" fmla="*/ 2066307 w 3507179"/>
              <a:gd name="connsiteY8" fmla="*/ 1411184 h 2456213"/>
              <a:gd name="connsiteX9" fmla="*/ 2529444 w 3507179"/>
              <a:gd name="connsiteY9" fmla="*/ 1043049 h 2456213"/>
              <a:gd name="connsiteX10" fmla="*/ 2992582 w 3507179"/>
              <a:gd name="connsiteY10" fmla="*/ 544286 h 2456213"/>
              <a:gd name="connsiteX11" fmla="*/ 3431969 w 3507179"/>
              <a:gd name="connsiteY11" fmla="*/ 81148 h 2456213"/>
              <a:gd name="connsiteX12" fmla="*/ 3443844 w 3507179"/>
              <a:gd name="connsiteY12" fmla="*/ 57397 h 2456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7179" h="2456213">
                <a:moveTo>
                  <a:pt x="0" y="2456213"/>
                </a:moveTo>
                <a:cubicBezTo>
                  <a:pt x="84117" y="2441369"/>
                  <a:pt x="168234" y="2426525"/>
                  <a:pt x="249382" y="2408712"/>
                </a:cubicBezTo>
                <a:cubicBezTo>
                  <a:pt x="330530" y="2390899"/>
                  <a:pt x="411678" y="2373086"/>
                  <a:pt x="486888" y="2349335"/>
                </a:cubicBezTo>
                <a:cubicBezTo>
                  <a:pt x="562098" y="2325584"/>
                  <a:pt x="700644" y="2266208"/>
                  <a:pt x="700644" y="2266208"/>
                </a:cubicBezTo>
                <a:cubicBezTo>
                  <a:pt x="773875" y="2238499"/>
                  <a:pt x="849085" y="2218707"/>
                  <a:pt x="926275" y="2183081"/>
                </a:cubicBezTo>
                <a:cubicBezTo>
                  <a:pt x="1003465" y="2147455"/>
                  <a:pt x="1086592" y="2099953"/>
                  <a:pt x="1163782" y="2052452"/>
                </a:cubicBezTo>
                <a:cubicBezTo>
                  <a:pt x="1240972" y="2004951"/>
                  <a:pt x="1316182" y="1943595"/>
                  <a:pt x="1389413" y="1898073"/>
                </a:cubicBezTo>
                <a:cubicBezTo>
                  <a:pt x="1462644" y="1852551"/>
                  <a:pt x="1490353" y="1860468"/>
                  <a:pt x="1603169" y="1779320"/>
                </a:cubicBezTo>
                <a:cubicBezTo>
                  <a:pt x="1715985" y="1698172"/>
                  <a:pt x="2066307" y="1411184"/>
                  <a:pt x="2066307" y="1411184"/>
                </a:cubicBezTo>
                <a:cubicBezTo>
                  <a:pt x="2220686" y="1288472"/>
                  <a:pt x="2375065" y="1187532"/>
                  <a:pt x="2529444" y="1043049"/>
                </a:cubicBezTo>
                <a:cubicBezTo>
                  <a:pt x="2683823" y="898566"/>
                  <a:pt x="2842161" y="704603"/>
                  <a:pt x="2992582" y="544286"/>
                </a:cubicBezTo>
                <a:cubicBezTo>
                  <a:pt x="3143003" y="383969"/>
                  <a:pt x="3356759" y="162296"/>
                  <a:pt x="3431969" y="81148"/>
                </a:cubicBezTo>
                <a:cubicBezTo>
                  <a:pt x="3507179" y="0"/>
                  <a:pt x="3475511" y="28698"/>
                  <a:pt x="3443844" y="57397"/>
                </a:cubicBez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1325" name="TextBox 71"/>
          <p:cNvSpPr txBox="1">
            <a:spLocks noChangeArrowheads="1"/>
          </p:cNvSpPr>
          <p:nvPr/>
        </p:nvSpPr>
        <p:spPr bwMode="auto">
          <a:xfrm>
            <a:off x="3991346" y="1995487"/>
            <a:ext cx="4089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400" b="1"/>
              <a:t>STREEFGEWICHT VAN JONGENS</a:t>
            </a:r>
          </a:p>
        </p:txBody>
      </p:sp>
      <p:sp>
        <p:nvSpPr>
          <p:cNvPr id="11326" name="TextBox 73"/>
          <p:cNvSpPr txBox="1">
            <a:spLocks noChangeArrowheads="1"/>
          </p:cNvSpPr>
          <p:nvPr/>
        </p:nvSpPr>
        <p:spPr bwMode="auto">
          <a:xfrm>
            <a:off x="0" y="406400"/>
            <a:ext cx="857250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l-NL" sz="2400" dirty="0">
                <a:solidFill>
                  <a:schemeClr val="bg1"/>
                </a:solidFill>
                <a:latin typeface="Calibri" pitchFamily="34" charset="0"/>
              </a:rPr>
              <a:t>Hoe maak je een grafiek?</a:t>
            </a:r>
          </a:p>
          <a:p>
            <a:pPr eaLnBrk="1" hangingPunct="1"/>
            <a:r>
              <a:rPr lang="nl-NL" sz="2200" dirty="0">
                <a:solidFill>
                  <a:srgbClr val="FFFF00"/>
                </a:solidFill>
                <a:latin typeface="Calibri" pitchFamily="34" charset="0"/>
              </a:rPr>
              <a:t>Stap </a:t>
            </a:r>
            <a:r>
              <a:rPr lang="nl-NL" sz="2200" dirty="0" smtClean="0">
                <a:solidFill>
                  <a:srgbClr val="FFFF00"/>
                </a:solidFill>
                <a:latin typeface="Calibri" pitchFamily="34" charset="0"/>
              </a:rPr>
              <a:t>7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		Zet een </a:t>
            </a:r>
            <a:r>
              <a:rPr lang="nl-NL" sz="2200" dirty="0">
                <a:solidFill>
                  <a:srgbClr val="FFC000"/>
                </a:solidFill>
                <a:latin typeface="Calibri" pitchFamily="34" charset="0"/>
              </a:rPr>
              <a:t>titel</a:t>
            </a:r>
            <a:r>
              <a:rPr lang="nl-NL" sz="2200" dirty="0">
                <a:solidFill>
                  <a:schemeClr val="bg1"/>
                </a:solidFill>
                <a:latin typeface="Calibri" pitchFamily="34" charset="0"/>
              </a:rPr>
              <a:t> boven de grafiek om aan te geven wat de 			inhoud 	weergeeft.</a:t>
            </a:r>
          </a:p>
        </p:txBody>
      </p:sp>
      <p:sp>
        <p:nvSpPr>
          <p:cNvPr id="11386" name="TextBox 4"/>
          <p:cNvSpPr txBox="1">
            <a:spLocks noChangeArrowheads="1"/>
          </p:cNvSpPr>
          <p:nvPr/>
        </p:nvSpPr>
        <p:spPr bwMode="auto">
          <a:xfrm>
            <a:off x="8358188" y="214313"/>
            <a:ext cx="785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Les 5 / 10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sp>
        <p:nvSpPr>
          <p:cNvPr id="72" name="TextBox 12"/>
          <p:cNvSpPr txBox="1">
            <a:spLocks noChangeArrowheads="1"/>
          </p:cNvSpPr>
          <p:nvPr/>
        </p:nvSpPr>
        <p:spPr bwMode="auto">
          <a:xfrm rot="-5400000">
            <a:off x="2245508" y="2543174"/>
            <a:ext cx="2000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r>
              <a:rPr lang="nl-NL" sz="1400" dirty="0"/>
              <a:t>---&gt;  </a:t>
            </a:r>
            <a:r>
              <a:rPr lang="nl-NL" sz="1400" dirty="0" smtClean="0"/>
              <a:t>massa (kg</a:t>
            </a:r>
            <a:r>
              <a:rPr lang="nl-NL" sz="1400" dirty="0"/>
              <a:t>)</a:t>
            </a:r>
          </a:p>
        </p:txBody>
      </p:sp>
      <p:graphicFrame>
        <p:nvGraphicFramePr>
          <p:cNvPr id="7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172153"/>
              </p:ext>
            </p:extLst>
          </p:nvPr>
        </p:nvGraphicFramePr>
        <p:xfrm>
          <a:off x="782638" y="1609952"/>
          <a:ext cx="1289050" cy="4633302"/>
        </p:xfrm>
        <a:graphic>
          <a:graphicData uri="http://schemas.openxmlformats.org/drawingml/2006/table">
            <a:tbl>
              <a:tblPr/>
              <a:tblGrid>
                <a:gridCol w="588207"/>
                <a:gridCol w="700843"/>
              </a:tblGrid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X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Y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lengte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Massa</a:t>
                      </a:r>
                      <a:endParaRPr lang="nl-NL" sz="1600" b="0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(cm)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(kg)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9,8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16,2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24,2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28,8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33,8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39,2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52,2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57,8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58"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600" b="0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64,8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2510</TotalTime>
  <Words>745</Words>
  <Application>Microsoft Office PowerPoint</Application>
  <PresentationFormat>Diavoorstelling (4:3)</PresentationFormat>
  <Paragraphs>447</Paragraphs>
  <Slides>16</Slides>
  <Notes>11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82</cp:revision>
  <dcterms:created xsi:type="dcterms:W3CDTF">2010-04-04T19:22:57Z</dcterms:created>
  <dcterms:modified xsi:type="dcterms:W3CDTF">2012-09-14T15:22:14Z</dcterms:modified>
</cp:coreProperties>
</file>