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0" r:id="rId2"/>
    <p:sldId id="297" r:id="rId3"/>
    <p:sldId id="291" r:id="rId4"/>
    <p:sldId id="263" r:id="rId5"/>
    <p:sldId id="261" r:id="rId6"/>
    <p:sldId id="292" r:id="rId7"/>
    <p:sldId id="262" r:id="rId8"/>
    <p:sldId id="288" r:id="rId9"/>
    <p:sldId id="289" r:id="rId10"/>
    <p:sldId id="282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DE2"/>
    <a:srgbClr val="9A5C00"/>
    <a:srgbClr val="0000CC"/>
    <a:srgbClr val="000032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7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E46332-745F-4E2A-B92D-6DB1640E7FC7}" type="datetimeFigureOut">
              <a:rPr lang="nl-NL"/>
              <a:pPr>
                <a:defRPr/>
              </a:pPr>
              <a:t>12-11-2011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nl-NL"/>
              <a:t>(c) Ing. W.Tomassen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25B5BCB-89F1-4860-93D6-90D40F1215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20952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365E4C-5A46-43A2-B522-A58BCD7FB603}" type="datetimeFigureOut">
              <a:rPr lang="nl-NL"/>
              <a:pPr>
                <a:defRPr/>
              </a:pPr>
              <a:t>12-11-2011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nl-NL"/>
              <a:t>(c) Ing. W.Tomassen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3EAAF0-4AB4-4638-B615-C01DDFDC392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95206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932DB2-1452-42AB-A5D3-DA2D6DE5522D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4710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(c) Ing. W.Tomassen</a:t>
            </a:r>
          </a:p>
        </p:txBody>
      </p:sp>
      <p:sp>
        <p:nvSpPr>
          <p:cNvPr id="47110" name="Date Placeholder 5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F23112-B586-4A11-B247-D8C519FD3950}" type="datetime1">
              <a:rPr lang="nl-NL" smtClean="0"/>
              <a:pPr eaLnBrk="1" hangingPunct="1"/>
              <a:t>12-11-2011</a:t>
            </a:fld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932DB2-1452-42AB-A5D3-DA2D6DE5522D}" type="slidenum">
              <a:rPr lang="nl-NL" smtClean="0"/>
              <a:pPr eaLnBrk="1" hangingPunct="1"/>
              <a:t>2</a:t>
            </a:fld>
            <a:endParaRPr lang="nl-NL" smtClean="0"/>
          </a:p>
        </p:txBody>
      </p:sp>
      <p:sp>
        <p:nvSpPr>
          <p:cNvPr id="4710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(c) Ing. W.Tomassen</a:t>
            </a:r>
          </a:p>
        </p:txBody>
      </p:sp>
      <p:sp>
        <p:nvSpPr>
          <p:cNvPr id="47110" name="Date Placeholder 5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F23112-B586-4A11-B247-D8C519FD3950}" type="datetime1">
              <a:rPr lang="nl-NL" smtClean="0"/>
              <a:pPr eaLnBrk="1" hangingPunct="1"/>
              <a:t>12-11-2011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B269BEC-11A2-4072-9E62-3CC45A4A58DC}" type="slidenum">
              <a:rPr lang="nl-NL" smtClean="0"/>
              <a:pPr eaLnBrk="1" hangingPunct="1"/>
              <a:t>10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6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206B43D-AF5B-4736-A711-866AE16D9B58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E5883B-3189-466D-B595-71ED963C37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53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476A820-9000-4AE4-A0F9-0D02355407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2F69AD10-6A00-446C-871D-0E679E335031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38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D1CDA8C-B0D7-48B6-AE18-C9143A5FB5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9DADEA12-2D42-40B0-8554-D25EDBC899C0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154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12BA8D2-1A15-4872-8C92-58B844C9EC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90899EB-F3BB-4582-BFC2-186F3F2377DC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726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171D029-F172-49C0-B367-85187DBF42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5B89D996-47F1-4F82-B197-7BBE582AD772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90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852F26D-5CAF-4961-A77C-9B53A0681AD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448B1736-491B-4334-AB30-BEF29820B6B5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91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CD5CE64-9070-4A03-B76E-4104AF94EE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0AA39833-4078-4FD7-9E31-701E866B7A4C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692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76B6FF0-F619-4018-81C5-505A2B7DDF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75AC6D0-4F97-462C-86B9-97A5E7AFAD43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17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7BFE3A-874B-4BA3-BD97-D507DAB516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F50938F-63E6-4F0A-BBD9-3B026EA7CFC6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6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E2FFDCA-F268-460F-9264-B5E4CB2DC3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CA1D5A0-9D40-42B6-B4AC-E79C4B6A9A0A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25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91436E5-29A0-48A8-80B4-A2AEA7BB01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BB7BF0EC-9878-4611-A8CB-9202BC16298B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20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33547A4-5D4D-44C3-87AD-9BF17E2137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AAAD2E4-2135-47D4-A5A6-143E66EB44C8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13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72CA46A-A561-4311-8C1D-3601608E18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E6D95268-1555-4A38-87BB-A0AEC0C80AD2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tx2">
                <a:lumMod val="4000"/>
              </a:schemeClr>
            </a:gs>
            <a:gs pos="100000">
              <a:schemeClr val="tx2">
                <a:lumMod val="25000"/>
              </a:schemeClr>
            </a:gs>
            <a:gs pos="98000">
              <a:schemeClr val="accent5">
                <a:lumMod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86823ABA-C389-4AC9-8CD5-440D8C5146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9672A29-537A-4EA4-B873-4F501A032179}" type="datetime10">
              <a:rPr lang="nl-NL"/>
              <a:pPr>
                <a:defRPr/>
              </a:pPr>
              <a:t>19:21</a:t>
            </a:fld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dirty="0" smtClean="0"/>
          </a:p>
        </p:txBody>
      </p:sp>
      <p:pic>
        <p:nvPicPr>
          <p:cNvPr id="2867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accent1">
                    <a:lumMod val="20000"/>
                    <a:lumOff val="80000"/>
                  </a:schemeClr>
                </a:solidFill>
              </a:rPr>
              <a:t>Bewegen</a:t>
            </a:r>
          </a:p>
        </p:txBody>
      </p:sp>
      <p:pic>
        <p:nvPicPr>
          <p:cNvPr id="2867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371600" y="1914525"/>
            <a:ext cx="68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defRPr/>
            </a:pPr>
            <a:r>
              <a:rPr lang="nl-NL" sz="6600" dirty="0" smtClean="0"/>
              <a:t>Het verslag</a:t>
            </a:r>
            <a:endParaRPr lang="nl-NL" sz="6600" dirty="0"/>
          </a:p>
        </p:txBody>
      </p:sp>
      <p:sp>
        <p:nvSpPr>
          <p:cNvPr id="12" name="Footer Placeholder 3"/>
          <p:cNvSpPr txBox="1">
            <a:spLocks/>
          </p:cNvSpPr>
          <p:nvPr/>
        </p:nvSpPr>
        <p:spPr bwMode="auto">
          <a:xfrm>
            <a:off x="0" y="6484938"/>
            <a:ext cx="1908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nl-NL" smtClean="0"/>
              <a:t>© Ing W.T.N.G. Tomassen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751694" y="2060848"/>
            <a:ext cx="76406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3600" i="1" dirty="0" smtClean="0">
                <a:solidFill>
                  <a:srgbClr val="00B050"/>
                </a:solidFill>
                <a:latin typeface="Calibri" pitchFamily="34" charset="0"/>
              </a:rPr>
              <a:t>Uitleg waarom</a:t>
            </a:r>
          </a:p>
          <a:p>
            <a:pPr algn="ctr" eaLnBrk="1" hangingPunct="1"/>
            <a:r>
              <a:rPr lang="nl-NL" sz="3600" i="1" dirty="0" smtClean="0">
                <a:solidFill>
                  <a:srgbClr val="00B050"/>
                </a:solidFill>
                <a:latin typeface="Calibri" pitchFamily="34" charset="0"/>
              </a:rPr>
              <a:t>verbeteringen</a:t>
            </a:r>
            <a:endParaRPr lang="nl-NL" sz="3600" i="1" dirty="0">
              <a:solidFill>
                <a:srgbClr val="00B050"/>
              </a:solidFill>
              <a:latin typeface="Calibri" pitchFamily="34" charset="0"/>
            </a:endParaRPr>
          </a:p>
        </p:txBody>
      </p:sp>
      <p:pic>
        <p:nvPicPr>
          <p:cNvPr id="5123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Discussie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125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el 1"/>
          <p:cNvSpPr txBox="1">
            <a:spLocks/>
          </p:cNvSpPr>
          <p:nvPr/>
        </p:nvSpPr>
        <p:spPr bwMode="auto">
          <a:xfrm>
            <a:off x="107504" y="549275"/>
            <a:ext cx="90364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dirty="0" smtClean="0"/>
              <a:t>Discussie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926911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1"/>
            <a:ext cx="7772400" cy="4824536"/>
          </a:xfrm>
        </p:spPr>
        <p:txBody>
          <a:bodyPr/>
          <a:lstStyle/>
          <a:p>
            <a:pPr eaLnBrk="1" hangingPunct="1">
              <a:defRPr/>
            </a:pPr>
            <a:r>
              <a:rPr lang="nl-NL" sz="4000" dirty="0" smtClean="0"/>
              <a:t>Onderzoeksvraag</a:t>
            </a:r>
            <a:br>
              <a:rPr lang="nl-NL" sz="4000" dirty="0" smtClean="0"/>
            </a:br>
            <a:r>
              <a:rPr lang="nl-NL" sz="4000" dirty="0" smtClean="0"/>
              <a:t>hypothese</a:t>
            </a:r>
            <a:br>
              <a:rPr lang="nl-NL" sz="4000" dirty="0" smtClean="0"/>
            </a:br>
            <a:r>
              <a:rPr lang="nl-NL" sz="4000" dirty="0" smtClean="0"/>
              <a:t>theorie</a:t>
            </a:r>
            <a:br>
              <a:rPr lang="nl-NL" sz="4000" dirty="0" smtClean="0"/>
            </a:br>
            <a:r>
              <a:rPr lang="nl-NL" sz="4000" dirty="0" smtClean="0"/>
              <a:t>uitvoering</a:t>
            </a:r>
            <a:br>
              <a:rPr lang="nl-NL" sz="4000" dirty="0" smtClean="0"/>
            </a:br>
            <a:r>
              <a:rPr lang="nl-NL" sz="4000" dirty="0" smtClean="0"/>
              <a:t>metingen</a:t>
            </a:r>
            <a:br>
              <a:rPr lang="nl-NL" sz="4000" dirty="0" smtClean="0"/>
            </a:br>
            <a:r>
              <a:rPr lang="nl-NL" sz="4000" dirty="0" smtClean="0"/>
              <a:t>waarnemingen</a:t>
            </a:r>
            <a:br>
              <a:rPr lang="nl-NL" sz="4000" dirty="0" smtClean="0"/>
            </a:br>
            <a:r>
              <a:rPr lang="nl-NL" sz="4000" dirty="0" smtClean="0"/>
              <a:t>Conclusie</a:t>
            </a:r>
            <a:br>
              <a:rPr lang="nl-NL" sz="4000" dirty="0" smtClean="0"/>
            </a:br>
            <a:r>
              <a:rPr lang="nl-NL" sz="4000" dirty="0" smtClean="0"/>
              <a:t>Discussie</a:t>
            </a:r>
          </a:p>
        </p:txBody>
      </p:sp>
      <p:pic>
        <p:nvPicPr>
          <p:cNvPr id="2867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Het verslag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867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570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8788400" y="0"/>
            <a:ext cx="35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sz="2400" b="1" smtClean="0">
                <a:solidFill>
                  <a:srgbClr val="FFFFFF"/>
                </a:solidFill>
                <a:cs typeface="+mn-cs"/>
              </a:rPr>
              <a:t>v</a:t>
            </a: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</p:txBody>
      </p:sp>
      <p:pic>
        <p:nvPicPr>
          <p:cNvPr id="31752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Onderzoeksvraag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175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onderzoeksvraag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508227" y="1412776"/>
            <a:ext cx="81275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Begint altijd met hoe, wat, waarom …….</a:t>
            </a:r>
          </a:p>
          <a:p>
            <a:endParaRPr lang="nl-NL" sz="2400" dirty="0"/>
          </a:p>
          <a:p>
            <a:r>
              <a:rPr lang="nl-NL" sz="2400" dirty="0" smtClean="0"/>
              <a:t>Welk verband</a:t>
            </a:r>
          </a:p>
          <a:p>
            <a:endParaRPr lang="nl-NL" sz="2400" dirty="0"/>
          </a:p>
          <a:p>
            <a:r>
              <a:rPr lang="nl-NL" sz="2400" dirty="0" smtClean="0"/>
              <a:t>Hoe verloopt</a:t>
            </a:r>
          </a:p>
          <a:p>
            <a:endParaRPr lang="nl-NL" sz="2400" dirty="0"/>
          </a:p>
          <a:p>
            <a:r>
              <a:rPr lang="nl-NL" sz="2400" dirty="0" smtClean="0"/>
              <a:t>Wat is het gevolg</a:t>
            </a:r>
          </a:p>
          <a:p>
            <a:endParaRPr lang="nl-NL" sz="2400" dirty="0"/>
          </a:p>
          <a:p>
            <a:r>
              <a:rPr lang="nl-NL" sz="2400" dirty="0" smtClean="0"/>
              <a:t>Met het onderzoek wil je iets bewijzen en/of iets verklaren.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5432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9425"/>
            <a:ext cx="8229600" cy="1441450"/>
          </a:xfrm>
        </p:spPr>
        <p:txBody>
          <a:bodyPr/>
          <a:lstStyle/>
          <a:p>
            <a:pPr>
              <a:defRPr/>
            </a:pPr>
            <a:r>
              <a:rPr lang="nl-NL" sz="4000" dirty="0" smtClean="0"/>
              <a:t>Hypothese</a:t>
            </a:r>
            <a:endParaRPr lang="nl-N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1727894"/>
          </a:xfrm>
        </p:spPr>
        <p:txBody>
          <a:bodyPr/>
          <a:lstStyle/>
          <a:p>
            <a:pPr>
              <a:defRPr/>
            </a:pPr>
            <a:endParaRPr lang="nl-NL" dirty="0"/>
          </a:p>
          <a:p>
            <a:pPr lvl="1">
              <a:defRPr/>
            </a:pPr>
            <a:r>
              <a:rPr lang="nl-NL" dirty="0" smtClean="0"/>
              <a:t>Antwoord op je onderzoeksvraag.</a:t>
            </a:r>
          </a:p>
          <a:p>
            <a:pPr lvl="1">
              <a:defRPr/>
            </a:pPr>
            <a:r>
              <a:rPr lang="nl-NL" dirty="0" smtClean="0"/>
              <a:t>Welk resultaat verwacht je.</a:t>
            </a:r>
            <a:endParaRPr lang="nl-NL" dirty="0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8788400" y="0"/>
            <a:ext cx="35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sz="2400" b="1" smtClean="0">
                <a:solidFill>
                  <a:srgbClr val="FFFFFF"/>
                </a:solidFill>
                <a:cs typeface="+mn-cs"/>
              </a:rPr>
              <a:t>v</a:t>
            </a: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</p:txBody>
      </p:sp>
      <p:pic>
        <p:nvPicPr>
          <p:cNvPr id="31752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Hypothese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175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T</a:t>
            </a:r>
            <a:r>
              <a:rPr lang="nl-NL" dirty="0" smtClean="0"/>
              <a:t>heorie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4533900"/>
              </a:xfrm>
            </p:spPr>
            <p:txBody>
              <a:bodyPr/>
              <a:lstStyle/>
              <a:p>
                <a:pPr marL="0" indent="0">
                  <a:buNone/>
                  <a:defRPr/>
                </a:pPr>
                <a:r>
                  <a:rPr lang="nl-NL" sz="2000" dirty="0" smtClean="0"/>
                  <a:t>Kennis over het onderwerp.</a:t>
                </a:r>
              </a:p>
              <a:p>
                <a:pPr marL="0" indent="0">
                  <a:buNone/>
                  <a:defRPr/>
                </a:pPr>
                <a:endParaRPr lang="nl-NL" sz="2000" dirty="0"/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Bij bewegen bestaan de volgende soorten:</a:t>
                </a:r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Stilstaan</a:t>
                </a:r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Constant (eenparig)</a:t>
                </a:r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Versnellen</a:t>
                </a:r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Vertragen.</a:t>
                </a:r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Hierbij horen de volgende s-t en v-t diagrammen</a:t>
                </a:r>
              </a:p>
              <a:p>
                <a:pPr marL="0" indent="0">
                  <a:buNone/>
                  <a:defRPr/>
                </a:pPr>
                <a:endParaRPr lang="nl-NL" sz="2000" dirty="0"/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Voor de berekening van de gemiddelde snelheid is de formule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nl-NL" sz="2000" dirty="0" smtClean="0"/>
              </a:p>
              <a:p>
                <a:pPr marL="0" indent="0">
                  <a:buNone/>
                  <a:defRPr/>
                </a:pPr>
                <a:endParaRPr lang="nl-NL" sz="2000" dirty="0" smtClean="0"/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/>
                </a:r>
                <a:br>
                  <a:rPr lang="nl-NL" sz="2000" dirty="0" smtClean="0"/>
                </a:br>
                <a:endParaRPr lang="nl-NL" sz="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4533900"/>
              </a:xfrm>
              <a:blipFill rotWithShape="1">
                <a:blip r:embed="rId2"/>
                <a:stretch>
                  <a:fillRect l="-889" t="-6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977" y="434194"/>
            <a:ext cx="2826023" cy="190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1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</a:t>
            </a:r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heorie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9703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62" y="2961249"/>
            <a:ext cx="2951138" cy="158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9425"/>
            <a:ext cx="8229600" cy="573311"/>
          </a:xfrm>
        </p:spPr>
        <p:txBody>
          <a:bodyPr/>
          <a:lstStyle/>
          <a:p>
            <a:pPr>
              <a:defRPr/>
            </a:pPr>
            <a:r>
              <a:rPr lang="nl-NL" sz="3600" dirty="0" smtClean="0"/>
              <a:t>Uitvoering</a:t>
            </a:r>
            <a:endParaRPr lang="nl-NL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37088"/>
                <a:ext cx="8229600" cy="4896544"/>
              </a:xfrm>
            </p:spPr>
            <p:txBody>
              <a:bodyPr/>
              <a:lstStyle/>
              <a:p>
                <a:pPr marL="0" indent="0">
                  <a:buNone/>
                  <a:defRPr/>
                </a:pPr>
                <a:r>
                  <a:rPr lang="nl-NL" sz="2000" dirty="0" smtClean="0"/>
                  <a:t>Materiaal</a:t>
                </a:r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…..</a:t>
                </a:r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…..</a:t>
                </a:r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Schets</a:t>
                </a:r>
              </a:p>
              <a:p>
                <a:pPr marL="0" indent="0">
                  <a:buNone/>
                  <a:defRPr/>
                </a:pPr>
                <a:endParaRPr lang="nl-NL" sz="2000" dirty="0" smtClean="0"/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Op bovenstaande meetpunten wordt de tijd genoteerd in een tabel van</a:t>
                </a:r>
              </a:p>
              <a:p>
                <a:pPr>
                  <a:buFont typeface="Wingdings" pitchFamily="2" charset="2"/>
                  <a:buChar char="Ø"/>
                  <a:defRPr/>
                </a:pPr>
                <a:r>
                  <a:rPr lang="nl-NL" sz="2000" dirty="0"/>
                  <a:t>e</a:t>
                </a:r>
                <a:r>
                  <a:rPr lang="nl-NL" sz="2000" dirty="0" smtClean="0"/>
                  <a:t>en fiets zonder versnelling;</a:t>
                </a:r>
              </a:p>
              <a:p>
                <a:pPr>
                  <a:buFont typeface="Wingdings" pitchFamily="2" charset="2"/>
                  <a:buChar char="Ø"/>
                  <a:defRPr/>
                </a:pPr>
                <a:r>
                  <a:rPr lang="nl-NL" sz="2000" dirty="0"/>
                  <a:t>e</a:t>
                </a:r>
                <a:r>
                  <a:rPr lang="nl-NL" sz="2000" dirty="0" smtClean="0"/>
                  <a:t>en fiets met versnelling;</a:t>
                </a:r>
              </a:p>
              <a:p>
                <a:pPr>
                  <a:buFont typeface="Wingdings" pitchFamily="2" charset="2"/>
                  <a:buChar char="Ø"/>
                  <a:defRPr/>
                </a:pPr>
                <a:r>
                  <a:rPr lang="nl-NL" sz="2000" dirty="0"/>
                  <a:t>e</a:t>
                </a:r>
                <a:r>
                  <a:rPr lang="nl-NL" sz="2000" dirty="0" smtClean="0"/>
                  <a:t>en fiets met iemand achter op (grotere massa).</a:t>
                </a:r>
              </a:p>
              <a:p>
                <a:pPr marL="0" indent="0">
                  <a:buNone/>
                  <a:defRPr/>
                </a:pPr>
                <a:endParaRPr lang="nl-NL" sz="2000" dirty="0"/>
              </a:p>
              <a:p>
                <a:pPr marL="0" indent="0">
                  <a:buNone/>
                  <a:defRPr/>
                </a:pPr>
                <a:r>
                  <a:rPr lang="nl-NL" sz="2000" dirty="0" smtClean="0"/>
                  <a:t>Elke meting wordt in verband met de nauwkeurigheid 5 maal uitgevoerd </a:t>
                </a:r>
                <a:endParaRPr lang="nl-NL" sz="2000" dirty="0"/>
              </a:p>
              <a:p>
                <a:pPr marL="0" indent="0" algn="ctr"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𝑔𝑒𝑚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e>
                        </m:nary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nl-NL" sz="2000" dirty="0" smtClean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𝑔𝑒𝑚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nl-NL" sz="2000" dirty="0" smtClean="0"/>
              </a:p>
              <a:p>
                <a:pPr marL="0" indent="0" algn="ctr">
                  <a:buNone/>
                  <a:defRPr/>
                </a:pPr>
                <a:r>
                  <a:rPr lang="nl-NL" sz="2000" dirty="0" smtClean="0"/>
                  <a:t>De snelheid op bij de diverse afstanden wordt berekend door:</a:t>
                </a:r>
              </a:p>
              <a:p>
                <a:pPr marL="0" indent="0" algn="ctr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𝑔𝑒𝑚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sz="2000" dirty="0" smtClean="0"/>
              </a:p>
              <a:p>
                <a:pPr marL="0" indent="0" algn="ctr">
                  <a:buNone/>
                  <a:defRPr/>
                </a:pPr>
                <a:endParaRPr lang="nl-NL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37088"/>
                <a:ext cx="8229600" cy="4896544"/>
              </a:xfrm>
              <a:blipFill rotWithShape="1">
                <a:blip r:embed="rId2"/>
                <a:stretch>
                  <a:fillRect l="-815" t="-623" b="-1818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8788400" y="0"/>
            <a:ext cx="35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sz="2400" b="1" smtClean="0">
                <a:solidFill>
                  <a:srgbClr val="FFFFFF"/>
                </a:solidFill>
                <a:cs typeface="+mn-cs"/>
              </a:rPr>
              <a:t>v</a:t>
            </a: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</p:txBody>
      </p:sp>
      <p:pic>
        <p:nvPicPr>
          <p:cNvPr id="3175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uitvoering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175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449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De meting</a:t>
            </a:r>
            <a:endParaRPr lang="nl-NL" dirty="0"/>
          </a:p>
        </p:txBody>
      </p:sp>
      <p:pic>
        <p:nvPicPr>
          <p:cNvPr id="3072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Metingen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2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592596"/>
              </p:ext>
            </p:extLst>
          </p:nvPr>
        </p:nvGraphicFramePr>
        <p:xfrm>
          <a:off x="2071688" y="2132856"/>
          <a:ext cx="5003801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169"/>
                <a:gridCol w="694169"/>
                <a:gridCol w="694169"/>
                <a:gridCol w="694169"/>
                <a:gridCol w="694169"/>
                <a:gridCol w="694169"/>
                <a:gridCol w="838787"/>
              </a:tblGrid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afstand 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1e keer 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2e keer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3e keer 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4e keer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5e keer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Gemiddelde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 20m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r>
                        <a:rPr lang="nl-NL" sz="1000" dirty="0" smtClean="0">
                          <a:effectLst/>
                        </a:rPr>
                        <a:t>5,2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r>
                        <a:rPr lang="nl-NL" sz="1000" dirty="0" smtClean="0">
                          <a:effectLst/>
                        </a:rPr>
                        <a:t>4,9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4,7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4,9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5,4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5,0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 40m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8,0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6,7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7,5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8,1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8,1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7,7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 60m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 </a:t>
                      </a:r>
                      <a:r>
                        <a:rPr lang="nl-NL" sz="1000" dirty="0" smtClean="0">
                          <a:effectLst/>
                        </a:rPr>
                        <a:t>10,6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10,2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10,3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10,8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10,6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10,5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 80m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12,4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12,2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12,3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13,4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 smtClean="0">
                          <a:effectLst/>
                        </a:rPr>
                        <a:t>13,0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12,7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/>
              <p:cNvSpPr txBox="1"/>
              <p:nvPr/>
            </p:nvSpPr>
            <p:spPr>
              <a:xfrm>
                <a:off x="1331640" y="3933056"/>
                <a:ext cx="3357779" cy="13021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𝑔𝑒𝑚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nary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nl-NL" dirty="0" smtClean="0"/>
              </a:p>
              <a:p>
                <a:endParaRPr lang="nl-NL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𝑔𝑒𝑚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5,2+4,9+4,7+4,9+5,4+5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nl-NL" dirty="0" smtClean="0"/>
                  <a:t> = 5 s</a:t>
                </a:r>
                <a:endParaRPr lang="nl-NL" dirty="0"/>
              </a:p>
            </p:txBody>
          </p:sp>
        </mc:Choice>
        <mc:Fallback xmlns=""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933056"/>
                <a:ext cx="3357779" cy="1302151"/>
              </a:xfrm>
              <a:prstGeom prst="rect">
                <a:avLst/>
              </a:prstGeom>
              <a:blipFill rotWithShape="1">
                <a:blip r:embed="rId3"/>
                <a:stretch>
                  <a:fillRect r="-726" b="-140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Waarnemingen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nl-NL" dirty="0" smtClean="0"/>
              <a:t>Wat heb je met je zintuigen waargenomen aan veranderingen.</a:t>
            </a:r>
          </a:p>
          <a:p>
            <a:pPr marL="0" indent="0">
              <a:buNone/>
              <a:defRPr/>
            </a:pPr>
            <a:endParaRPr lang="nl-NL" dirty="0"/>
          </a:p>
          <a:p>
            <a:pPr marL="0" indent="0">
              <a:buNone/>
              <a:defRPr/>
            </a:pPr>
            <a:r>
              <a:rPr lang="nl-NL" dirty="0" smtClean="0"/>
              <a:t>Bij het starten van de proef slingerde de fiets nogal.</a:t>
            </a:r>
          </a:p>
          <a:p>
            <a:pPr marL="0" indent="0">
              <a:buNone/>
              <a:defRPr/>
            </a:pPr>
            <a:r>
              <a:rPr lang="nl-NL" dirty="0" smtClean="0"/>
              <a:t>Tijdens de proef maakte de fiets een raar geluid.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sz="1050" dirty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085275"/>
            <a:ext cx="2664922" cy="179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1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Waarnemingen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9703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11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49275"/>
            <a:ext cx="9036496" cy="1143000"/>
          </a:xfrm>
        </p:spPr>
        <p:txBody>
          <a:bodyPr/>
          <a:lstStyle/>
          <a:p>
            <a:pPr eaLnBrk="1" hangingPunct="1">
              <a:defRPr/>
            </a:pPr>
            <a:r>
              <a:rPr lang="nl-NL" dirty="0" smtClean="0"/>
              <a:t>Conclusie</a:t>
            </a:r>
            <a:endParaRPr lang="nl-NL" dirty="0" smtClean="0"/>
          </a:p>
        </p:txBody>
      </p:sp>
      <p:pic>
        <p:nvPicPr>
          <p:cNvPr id="4407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4763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75" name="TextBox 4"/>
          <p:cNvSpPr txBox="1">
            <a:spLocks noChangeArrowheads="1"/>
          </p:cNvSpPr>
          <p:nvPr/>
        </p:nvSpPr>
        <p:spPr bwMode="auto">
          <a:xfrm>
            <a:off x="0" y="-26988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Conclusie</a:t>
            </a:r>
            <a:endParaRPr lang="nl-NL" sz="1000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407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4763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2483768" y="1700808"/>
            <a:ext cx="40575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Antwoord op de onderzoeksvraag</a:t>
            </a:r>
          </a:p>
          <a:p>
            <a:endParaRPr lang="nl-NL" dirty="0"/>
          </a:p>
          <a:p>
            <a:r>
              <a:rPr lang="nl-NL" dirty="0" smtClean="0"/>
              <a:t>Geen verklaringen waarom wel of niet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13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332</Words>
  <Application>Microsoft Office PowerPoint</Application>
  <PresentationFormat>Diavoorstelling (4:3)</PresentationFormat>
  <Paragraphs>116</Paragraphs>
  <Slides>10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Digitale puntjes</vt:lpstr>
      <vt:lpstr>PowerPoint-presentatie</vt:lpstr>
      <vt:lpstr>Onderzoeksvraag hypothese theorie uitvoering metingen waarnemingen Conclusie Discussie</vt:lpstr>
      <vt:lpstr>De onderzoeksvraag</vt:lpstr>
      <vt:lpstr>Hypothese</vt:lpstr>
      <vt:lpstr>Theorie</vt:lpstr>
      <vt:lpstr>Uitvoering</vt:lpstr>
      <vt:lpstr>De meting</vt:lpstr>
      <vt:lpstr>Waarnemingen</vt:lpstr>
      <vt:lpstr>Conclusie</vt:lpstr>
      <vt:lpstr>PowerPoint-presentatie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67</cp:revision>
  <dcterms:created xsi:type="dcterms:W3CDTF">2010-04-04T19:22:57Z</dcterms:created>
  <dcterms:modified xsi:type="dcterms:W3CDTF">2011-11-12T18:34:16Z</dcterms:modified>
</cp:coreProperties>
</file>