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5" r:id="rId3"/>
    <p:sldId id="261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1" r:id="rId12"/>
    <p:sldId id="270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80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3EDB45-E2AD-4A5D-8251-F98AF9094B01}" type="datetimeFigureOut">
              <a:rPr lang="nl-NL"/>
              <a:pPr>
                <a:defRPr/>
              </a:pPr>
              <a:t>3-9-2012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9E53C2-67D1-45E7-8D73-5A61E56A5F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9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59410-895E-4386-82C4-01547DC0CC65}" type="slidenum">
              <a:rPr lang="nl-NL" smtClean="0"/>
              <a:pPr eaLnBrk="1" hangingPunct="1"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468426-F3EF-4630-9926-31720C534336}" type="slidenum">
              <a:rPr lang="nl-NL" smtClean="0"/>
              <a:pPr eaLnBrk="1" hangingPunct="1"/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409264-F389-469B-9CE3-E2C21B04A3AB}" type="slidenum">
              <a:rPr lang="nl-NL" smtClean="0"/>
              <a:pPr eaLnBrk="1" hangingPunct="1"/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FA8B3B-3DD0-41D1-A3BB-2630032BA964}" type="slidenum">
              <a:rPr lang="nl-NL" smtClean="0"/>
              <a:pPr eaLnBrk="1" hangingPunct="1"/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F6B7B-6C65-4881-AE29-0760C4E04719}" type="slidenum">
              <a:rPr lang="nl-NL" smtClean="0"/>
              <a:pPr eaLnBrk="1" hangingPunct="1"/>
              <a:t>13</a:t>
            </a:fld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647969-E7B5-482E-BF7F-EC537DC735F9}" type="slidenum">
              <a:rPr lang="nl-NL" smtClean="0"/>
              <a:pPr eaLnBrk="1" hangingPunct="1"/>
              <a:t>14</a:t>
            </a:fld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5C3D8C-2A80-45A7-BB96-DA452FD2646F}" type="slidenum">
              <a:rPr lang="nl-NL" smtClean="0"/>
              <a:pPr eaLnBrk="1" hangingPunct="1"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2F2CD5-C899-4F89-A8F2-6B9E456D1F75}" type="slidenum">
              <a:rPr lang="nl-NL" smtClean="0"/>
              <a:pPr eaLnBrk="1" hangingPunct="1"/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448B40-4C72-4AD3-8AE7-F2ED9E7FF35D}" type="slidenum">
              <a:rPr lang="nl-NL" sz="1200"/>
              <a:pPr algn="r" eaLnBrk="1" hangingPunct="1"/>
              <a:t>2</a:t>
            </a:fld>
            <a:endParaRPr 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25C715-69CB-4D98-BC8F-8F372CD18A57}" type="slidenum">
              <a:rPr lang="nl-NL" smtClean="0"/>
              <a:pPr eaLnBrk="1" hangingPunct="1"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BED4A4-B100-4DAC-81E0-D0237E785956}" type="slidenum">
              <a:rPr lang="nl-NL" smtClean="0"/>
              <a:pPr eaLnBrk="1" hangingPunct="1"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3FFAF2-AA25-4720-A4ED-8EC80C1FB357}" type="slidenum">
              <a:rPr lang="nl-NL" smtClean="0"/>
              <a:pPr eaLnBrk="1" hangingPunct="1"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E16957-ACF7-40F3-AC6A-13CC328DAB89}" type="slidenum">
              <a:rPr lang="nl-NL" smtClean="0"/>
              <a:pPr eaLnBrk="1" hangingPunct="1"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E9D9C7-877A-4984-8E02-A74DE00EC0E9}" type="slidenum">
              <a:rPr lang="nl-NL" smtClean="0"/>
              <a:pPr eaLnBrk="1" hangingPunct="1"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EA0E32-0268-4911-BAC6-9241025CE0B3}" type="slidenum">
              <a:rPr lang="nl-NL" smtClean="0"/>
              <a:pPr eaLnBrk="1" hangingPunct="1"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D8AECB-F3BB-4CF6-98CB-2CFACD7A6C46}" type="slidenum">
              <a:rPr lang="nl-NL" smtClean="0"/>
              <a:pPr eaLnBrk="1" hangingPunct="1"/>
              <a:t>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A836-AA93-4B53-AE87-78D15560F67C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3226-EF08-41A8-913F-DA6A3B4E19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8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3FC0-B80F-4038-8454-4928E672A6C7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6FB7-9F9E-4D4C-9B35-4818AF6A58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6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05F-E1B9-45F8-9835-9F7567943A4A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2766-C2E2-4A9B-8A50-8D016FEDDC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7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122B-7308-4061-975D-64E223DA7E32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76D0-5F96-43AE-8BF7-218C48E283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7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38F1-21BB-42B9-8E71-227B4C5ED564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B881-A28F-4D90-BA87-A96457F6C2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3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8D61-AEE1-46E5-9A25-6D2F97C38AE8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0329-585E-40E6-A238-9333F80EE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13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ABCD-3576-44AC-A590-ABE8D6F17372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0757-3A21-41C1-836A-5F0BEA362E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4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5838-EACA-4EA0-9CD6-60DF9441FF81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CB62-7788-45C7-A557-49758A3091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0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AF35-86C1-48C7-B845-709537F923F3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2FB-0576-4D58-B5B8-F9BA33B47F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5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19A3-4BAE-4C47-8065-2C789A30DF9E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DD6-DC15-409F-A02F-E5C9F58B65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52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A743-FE3E-47C4-A54A-F5731E64463B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C3EB-EA28-4462-BD16-B1C88ECA8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7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4F9DA-D98F-41D1-9285-9246D8D11639}" type="datetime10">
              <a:rPr lang="nl-NL"/>
              <a:pPr>
                <a:defRPr/>
              </a:pPr>
              <a:t>16:05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398F8-6654-4BAA-B503-448F76E8E3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4"/>
          <p:cNvSpPr txBox="1">
            <a:spLocks noChangeArrowheads="1"/>
          </p:cNvSpPr>
          <p:nvPr/>
        </p:nvSpPr>
        <p:spPr bwMode="auto">
          <a:xfrm>
            <a:off x="285750" y="714375"/>
            <a:ext cx="850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Na deze les: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Kan je de 5 zintuigen uit het hoofd noemen</a:t>
            </a: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1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205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126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Hoe nauwkeurig is een stopwatch?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Een aantal voorbeeld metingen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14438" y="2071688"/>
          <a:ext cx="2714626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88"/>
                <a:gridCol w="1785938"/>
              </a:tblGrid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Poging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Tijd (seconden)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6,38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6,39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6,31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4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6,37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6,35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6,40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7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6,36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6,41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9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6,38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10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6,34</a:t>
                      </a:r>
                      <a:endParaRPr lang="nl-NL" sz="1800" dirty="0"/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995738" y="2071688"/>
            <a:ext cx="5148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Wat kan je hiervan zeggen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Alle metingen zijn fout</a:t>
            </a:r>
          </a:p>
          <a:p>
            <a:pPr algn="ctr" eaLnBrk="1" hangingPunct="1">
              <a:buFontTx/>
              <a:buAutoNum type="arabicPeriod"/>
            </a:pPr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Alle metingen zijn bijna even fout</a:t>
            </a:r>
          </a:p>
          <a:p>
            <a:pPr algn="ctr" eaLnBrk="1" hangingPunct="1">
              <a:buFontTx/>
              <a:buAutoNum type="arabicPeriod"/>
            </a:pPr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De metingen liggen erg dicht bij elkaar</a:t>
            </a:r>
          </a:p>
          <a:p>
            <a:pPr algn="ctr" eaLnBrk="1" hangingPunct="1">
              <a:buFontTx/>
              <a:buAutoNum type="arabicPeriod"/>
            </a:pPr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Gemiddeld is 6,37</a:t>
            </a:r>
            <a:br>
              <a:rPr lang="nl-NL" sz="2400">
                <a:solidFill>
                  <a:schemeClr val="bg1"/>
                </a:solidFill>
                <a:latin typeface="Calibri" pitchFamily="34" charset="0"/>
              </a:rPr>
            </a:br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Opgeschreven waarde is onzinnig</a:t>
            </a:r>
          </a:p>
        </p:txBody>
      </p:sp>
      <p:sp>
        <p:nvSpPr>
          <p:cNvPr id="11309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2292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4624387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Meten lijkt veel op het schieten op een schietschijf</a:t>
            </a:r>
          </a:p>
        </p:txBody>
      </p:sp>
      <p:sp>
        <p:nvSpPr>
          <p:cNvPr id="12295" name="TextBox 14"/>
          <p:cNvSpPr txBox="1">
            <a:spLocks noChangeArrowheads="1"/>
          </p:cNvSpPr>
          <p:nvPr/>
        </p:nvSpPr>
        <p:spPr bwMode="auto">
          <a:xfrm>
            <a:off x="142875" y="3643313"/>
            <a:ext cx="1928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Het midden is 6 seconden</a:t>
            </a: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331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39"/>
          <p:cNvGrpSpPr>
            <a:grpSpLocks/>
          </p:cNvGrpSpPr>
          <p:nvPr/>
        </p:nvGrpSpPr>
        <p:grpSpPr bwMode="auto">
          <a:xfrm>
            <a:off x="642938" y="1000125"/>
            <a:ext cx="2528887" cy="2500313"/>
            <a:chOff x="127000" y="561954"/>
            <a:chExt cx="3000396" cy="3000396"/>
          </a:xfrm>
        </p:grpSpPr>
        <p:pic>
          <p:nvPicPr>
            <p:cNvPr id="133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Connector 16"/>
            <p:cNvSpPr/>
            <p:nvPr/>
          </p:nvSpPr>
          <p:spPr>
            <a:xfrm>
              <a:off x="1468044" y="2025004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628139" y="1920229"/>
              <a:ext cx="69690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697829" y="2063104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484994" y="1920229"/>
              <a:ext cx="71573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983987" y="256221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3318" name="Group 40"/>
          <p:cNvGrpSpPr>
            <a:grpSpLocks/>
          </p:cNvGrpSpPr>
          <p:nvPr/>
        </p:nvGrpSpPr>
        <p:grpSpPr bwMode="auto">
          <a:xfrm>
            <a:off x="614363" y="4143375"/>
            <a:ext cx="2528887" cy="2500313"/>
            <a:chOff x="127000" y="3714752"/>
            <a:chExt cx="3000396" cy="3000396"/>
          </a:xfrm>
        </p:grpSpPr>
        <p:pic>
          <p:nvPicPr>
            <p:cNvPr id="1333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1055559" y="4644398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341982" y="493015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697829" y="442913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983987" y="5572140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840974" y="585789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3319" name="Group 41"/>
          <p:cNvGrpSpPr>
            <a:grpSpLocks/>
          </p:cNvGrpSpPr>
          <p:nvPr/>
        </p:nvGrpSpPr>
        <p:grpSpPr bwMode="auto">
          <a:xfrm>
            <a:off x="5929313" y="4143375"/>
            <a:ext cx="2528887" cy="2500313"/>
            <a:chOff x="5972154" y="3714752"/>
            <a:chExt cx="3000396" cy="3000396"/>
          </a:xfrm>
        </p:grpSpPr>
        <p:pic>
          <p:nvPicPr>
            <p:cNvPr id="133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lowchart: Connector 27"/>
            <p:cNvSpPr/>
            <p:nvPr/>
          </p:nvSpPr>
          <p:spPr>
            <a:xfrm>
              <a:off x="8330281" y="414338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972286" y="45720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418673" y="51797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6957218" y="5829316"/>
              <a:ext cx="69690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111532" y="5562615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3320" name="Group 42"/>
          <p:cNvGrpSpPr>
            <a:grpSpLocks/>
          </p:cNvGrpSpPr>
          <p:nvPr/>
        </p:nvGrpSpPr>
        <p:grpSpPr bwMode="auto">
          <a:xfrm>
            <a:off x="5900738" y="1000125"/>
            <a:ext cx="2528887" cy="2500313"/>
            <a:chOff x="5972154" y="561954"/>
            <a:chExt cx="3000396" cy="3000396"/>
          </a:xfrm>
        </p:grpSpPr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owchart: Connector 34"/>
            <p:cNvSpPr/>
            <p:nvPr/>
          </p:nvSpPr>
          <p:spPr>
            <a:xfrm>
              <a:off x="6900713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6972286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6945917" y="160590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855509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7043858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Vier boogschutters</a:t>
            </a: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3214688" y="19161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A                       B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3143250" y="513080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C                       D</a:t>
            </a: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0" y="3038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Wie is de winnaar?</a:t>
            </a:r>
          </a:p>
        </p:txBody>
      </p:sp>
      <p:sp>
        <p:nvSpPr>
          <p:cNvPr id="13325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  <p:sp>
        <p:nvSpPr>
          <p:cNvPr id="133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434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39"/>
          <p:cNvGrpSpPr>
            <a:grpSpLocks/>
          </p:cNvGrpSpPr>
          <p:nvPr/>
        </p:nvGrpSpPr>
        <p:grpSpPr bwMode="auto">
          <a:xfrm>
            <a:off x="642938" y="1000125"/>
            <a:ext cx="2528887" cy="2500313"/>
            <a:chOff x="127000" y="561954"/>
            <a:chExt cx="3000396" cy="3000396"/>
          </a:xfrm>
        </p:grpSpPr>
        <p:pic>
          <p:nvPicPr>
            <p:cNvPr id="1437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Connector 16"/>
            <p:cNvSpPr/>
            <p:nvPr/>
          </p:nvSpPr>
          <p:spPr>
            <a:xfrm>
              <a:off x="1468044" y="2025004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628139" y="1920229"/>
              <a:ext cx="69690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697829" y="2063104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484994" y="1920229"/>
              <a:ext cx="71573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983987" y="256221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4342" name="Group 40"/>
          <p:cNvGrpSpPr>
            <a:grpSpLocks/>
          </p:cNvGrpSpPr>
          <p:nvPr/>
        </p:nvGrpSpPr>
        <p:grpSpPr bwMode="auto">
          <a:xfrm>
            <a:off x="614363" y="4143375"/>
            <a:ext cx="2528887" cy="2500313"/>
            <a:chOff x="127000" y="3714752"/>
            <a:chExt cx="3000396" cy="3000396"/>
          </a:xfrm>
        </p:grpSpPr>
        <p:pic>
          <p:nvPicPr>
            <p:cNvPr id="1436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1055559" y="4644398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341982" y="493015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697829" y="442913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983987" y="5572140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840974" y="585789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4343" name="Group 41"/>
          <p:cNvGrpSpPr>
            <a:grpSpLocks/>
          </p:cNvGrpSpPr>
          <p:nvPr/>
        </p:nvGrpSpPr>
        <p:grpSpPr bwMode="auto">
          <a:xfrm>
            <a:off x="5929313" y="4143375"/>
            <a:ext cx="2528887" cy="2500313"/>
            <a:chOff x="5972154" y="3714752"/>
            <a:chExt cx="3000396" cy="3000396"/>
          </a:xfrm>
        </p:grpSpPr>
        <p:pic>
          <p:nvPicPr>
            <p:cNvPr id="1436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lowchart: Connector 27"/>
            <p:cNvSpPr/>
            <p:nvPr/>
          </p:nvSpPr>
          <p:spPr>
            <a:xfrm>
              <a:off x="8330281" y="414338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972286" y="45720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418673" y="51797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6957218" y="5829316"/>
              <a:ext cx="69690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111532" y="5562615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4344" name="Group 42"/>
          <p:cNvGrpSpPr>
            <a:grpSpLocks/>
          </p:cNvGrpSpPr>
          <p:nvPr/>
        </p:nvGrpSpPr>
        <p:grpSpPr bwMode="auto">
          <a:xfrm>
            <a:off x="5900738" y="1000125"/>
            <a:ext cx="2528887" cy="2500313"/>
            <a:chOff x="5972154" y="561954"/>
            <a:chExt cx="3000396" cy="3000396"/>
          </a:xfrm>
        </p:grpSpPr>
        <p:pic>
          <p:nvPicPr>
            <p:cNvPr id="1435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owchart: Connector 34"/>
            <p:cNvSpPr/>
            <p:nvPr/>
          </p:nvSpPr>
          <p:spPr>
            <a:xfrm>
              <a:off x="6900713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6972286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6945917" y="160590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855509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7043858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Vier boogschutters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3214688" y="19161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A                       B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3143250" y="513080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C                       D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0" y="3038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Wie is de winnaar?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0" y="35718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Wie had gewonnen als alleen het eerste schot was gelost?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0" y="40719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Wie is beter A of B?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746099" y="2897183"/>
            <a:ext cx="711200" cy="4889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7138210" y="5638020"/>
            <a:ext cx="785818" cy="51118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6103949" y="2111365"/>
            <a:ext cx="711200" cy="4889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746099" y="5897579"/>
            <a:ext cx="711200" cy="4889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0" y="4572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Wie zijn wij?</a:t>
            </a:r>
          </a:p>
        </p:txBody>
      </p:sp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536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Hoe nauwkeurig is een stopwatch?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Als ik de juiste waarde weet, kan ik corrigeren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4438" y="2071688"/>
          <a:ext cx="4286251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88"/>
                <a:gridCol w="1785938"/>
                <a:gridCol w="1571625"/>
              </a:tblGrid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Poging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Tijd (seconden)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Correctie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6,38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6,01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6,39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6,02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6,31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5,94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4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6,37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6,00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6,35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5,98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6,40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6,03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6,36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5,99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6,41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6,04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9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6,38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6,01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10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6,34 – 0,37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5,97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gemidd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6,37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6,00</a:t>
                      </a:r>
                      <a:endParaRPr lang="nl-NL" sz="1800" dirty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  <p:sp>
        <p:nvSpPr>
          <p:cNvPr id="15420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  <p:sp>
        <p:nvSpPr>
          <p:cNvPr id="154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638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39"/>
          <p:cNvGrpSpPr>
            <a:grpSpLocks/>
          </p:cNvGrpSpPr>
          <p:nvPr/>
        </p:nvGrpSpPr>
        <p:grpSpPr bwMode="auto">
          <a:xfrm>
            <a:off x="642938" y="1000125"/>
            <a:ext cx="2528887" cy="2500313"/>
            <a:chOff x="127000" y="561954"/>
            <a:chExt cx="3000396" cy="3000396"/>
          </a:xfrm>
        </p:grpSpPr>
        <p:pic>
          <p:nvPicPr>
            <p:cNvPr id="164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Connector 16"/>
            <p:cNvSpPr/>
            <p:nvPr/>
          </p:nvSpPr>
          <p:spPr>
            <a:xfrm>
              <a:off x="1468044" y="2025004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628139" y="1920229"/>
              <a:ext cx="69690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697829" y="2063104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484994" y="1920229"/>
              <a:ext cx="71573" cy="704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983987" y="256221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6390" name="Group 40"/>
          <p:cNvGrpSpPr>
            <a:grpSpLocks/>
          </p:cNvGrpSpPr>
          <p:nvPr/>
        </p:nvGrpSpPr>
        <p:grpSpPr bwMode="auto">
          <a:xfrm>
            <a:off x="614363" y="4143375"/>
            <a:ext cx="2528887" cy="2500313"/>
            <a:chOff x="127000" y="3714752"/>
            <a:chExt cx="3000396" cy="3000396"/>
          </a:xfrm>
        </p:grpSpPr>
        <p:pic>
          <p:nvPicPr>
            <p:cNvPr id="164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1055559" y="4644398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341982" y="493015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697829" y="442913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983987" y="5572140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840974" y="5857892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6391" name="Group 41"/>
          <p:cNvGrpSpPr>
            <a:grpSpLocks/>
          </p:cNvGrpSpPr>
          <p:nvPr/>
        </p:nvGrpSpPr>
        <p:grpSpPr bwMode="auto">
          <a:xfrm>
            <a:off x="5929313" y="4143375"/>
            <a:ext cx="2528887" cy="2500313"/>
            <a:chOff x="5972154" y="3714752"/>
            <a:chExt cx="3000396" cy="3000396"/>
          </a:xfrm>
        </p:grpSpPr>
        <p:pic>
          <p:nvPicPr>
            <p:cNvPr id="164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lowchart: Connector 27"/>
            <p:cNvSpPr/>
            <p:nvPr/>
          </p:nvSpPr>
          <p:spPr>
            <a:xfrm>
              <a:off x="8330281" y="414338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972286" y="45720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418673" y="5179708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6957218" y="5829316"/>
              <a:ext cx="69690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111532" y="5562615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16392" name="Group 42"/>
          <p:cNvGrpSpPr>
            <a:grpSpLocks/>
          </p:cNvGrpSpPr>
          <p:nvPr/>
        </p:nvGrpSpPr>
        <p:grpSpPr bwMode="auto">
          <a:xfrm>
            <a:off x="5900738" y="1000125"/>
            <a:ext cx="2528887" cy="2500313"/>
            <a:chOff x="5972154" y="561954"/>
            <a:chExt cx="3000396" cy="3000396"/>
          </a:xfrm>
        </p:grpSpPr>
        <p:pic>
          <p:nvPicPr>
            <p:cNvPr id="1640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owchart: Connector 34"/>
            <p:cNvSpPr/>
            <p:nvPr/>
          </p:nvSpPr>
          <p:spPr>
            <a:xfrm>
              <a:off x="6900713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6972286" y="1491600"/>
              <a:ext cx="71573" cy="7048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6945917" y="1605901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855509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7043858" y="1562086"/>
              <a:ext cx="71573" cy="7239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642938" y="571500"/>
            <a:ext cx="107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00B050"/>
                </a:solidFill>
                <a:latin typeface="Calibri" pitchFamily="34" charset="0"/>
              </a:rPr>
              <a:t>Precies</a:t>
            </a: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3143250" y="513080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latin typeface="Calibri" pitchFamily="34" charset="0"/>
              </a:rPr>
              <a:t>C                       D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1714500" y="571500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00B050"/>
                </a:solidFill>
                <a:latin typeface="Calibri" pitchFamily="34" charset="0"/>
              </a:rPr>
              <a:t>Nauwkeurig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857875" y="571500"/>
            <a:ext cx="1071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00B050"/>
                </a:solidFill>
                <a:latin typeface="Calibri" pitchFamily="34" charset="0"/>
              </a:rPr>
              <a:t>Precies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6929438" y="571500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FF0000"/>
                </a:solidFill>
                <a:latin typeface="Calibri" pitchFamily="34" charset="0"/>
              </a:rPr>
              <a:t>Nauwkeurig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642938" y="3714750"/>
            <a:ext cx="107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FF0000"/>
                </a:solidFill>
                <a:latin typeface="Calibri" pitchFamily="34" charset="0"/>
              </a:rPr>
              <a:t>Precies</a:t>
            </a:r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1714500" y="3714750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00B050"/>
                </a:solidFill>
                <a:latin typeface="Calibri" pitchFamily="34" charset="0"/>
              </a:rPr>
              <a:t>Nauwkeurig</a:t>
            </a:r>
          </a:p>
        </p:txBody>
      </p:sp>
      <p:sp>
        <p:nvSpPr>
          <p:cNvPr id="16400" name="TextBox 14"/>
          <p:cNvSpPr txBox="1">
            <a:spLocks noChangeArrowheads="1"/>
          </p:cNvSpPr>
          <p:nvPr/>
        </p:nvSpPr>
        <p:spPr bwMode="auto">
          <a:xfrm>
            <a:off x="5929313" y="3714750"/>
            <a:ext cx="107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FF0000"/>
                </a:solidFill>
                <a:latin typeface="Calibri" pitchFamily="34" charset="0"/>
              </a:rPr>
              <a:t>Precies</a:t>
            </a:r>
          </a:p>
        </p:txBody>
      </p:sp>
      <p:sp>
        <p:nvSpPr>
          <p:cNvPr id="16401" name="TextBox 14"/>
          <p:cNvSpPr txBox="1">
            <a:spLocks noChangeArrowheads="1"/>
          </p:cNvSpPr>
          <p:nvPr/>
        </p:nvSpPr>
        <p:spPr bwMode="auto">
          <a:xfrm>
            <a:off x="7000875" y="3714750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FF0000"/>
                </a:solidFill>
                <a:latin typeface="Calibri" pitchFamily="34" charset="0"/>
              </a:rPr>
              <a:t>Nauwkeurig</a:t>
            </a:r>
          </a:p>
        </p:txBody>
      </p:sp>
      <p:sp>
        <p:nvSpPr>
          <p:cNvPr id="16402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  <p:sp>
        <p:nvSpPr>
          <p:cNvPr id="1640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7412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45005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u="sng">
                <a:solidFill>
                  <a:schemeClr val="bg1"/>
                </a:solidFill>
                <a:latin typeface="Calibri" pitchFamily="34" charset="0"/>
              </a:rPr>
              <a:t>Opdracht</a:t>
            </a: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Meet met een stopwatch 10 keer de tijd die licht A erover doet om van kleur te veranderen. Schrijf deze metingen in een tabel in je schrift.</a:t>
            </a:r>
          </a:p>
          <a:p>
            <a:pPr eaLnBrk="1" hangingPunct="1"/>
            <a:endParaRPr lang="nl-NL" sz="2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Bepaal het gemiddelde ervan</a:t>
            </a:r>
          </a:p>
          <a:p>
            <a:pPr eaLnBrk="1" hangingPunct="1"/>
            <a:endParaRPr lang="nl-NL" sz="2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Bepaal de onnauwkeurigheid</a:t>
            </a:r>
          </a:p>
          <a:p>
            <a:pPr eaLnBrk="1" hangingPunct="1"/>
            <a:endParaRPr lang="nl-NL" sz="2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Meet nu 10 keer de tijd die licht B erover doet om van kleur te veranderen. Schrijf deze metingen in een tweede tabel.</a:t>
            </a:r>
          </a:p>
          <a:p>
            <a:pPr eaLnBrk="1" hangingPunct="1"/>
            <a:endParaRPr lang="nl-NL" sz="2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Bepaal het gemiddelde ervan</a:t>
            </a:r>
          </a:p>
          <a:p>
            <a:pPr eaLnBrk="1" hangingPunct="1"/>
            <a:endParaRPr lang="nl-NL" sz="2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Corrigeer het gemiddelde met de meetonnauwkeurigheid van A</a:t>
            </a:r>
          </a:p>
        </p:txBody>
      </p:sp>
      <p:sp>
        <p:nvSpPr>
          <p:cNvPr id="24" name="Oval 23"/>
          <p:cNvSpPr/>
          <p:nvPr/>
        </p:nvSpPr>
        <p:spPr>
          <a:xfrm>
            <a:off x="7929586" y="697405"/>
            <a:ext cx="1027608" cy="10170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505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Oval 24"/>
          <p:cNvSpPr/>
          <p:nvPr/>
        </p:nvSpPr>
        <p:spPr>
          <a:xfrm>
            <a:off x="7929586" y="697405"/>
            <a:ext cx="1027608" cy="10170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" name="Moon 26"/>
          <p:cNvSpPr/>
          <p:nvPr/>
        </p:nvSpPr>
        <p:spPr>
          <a:xfrm rot="5400000">
            <a:off x="8176419" y="396082"/>
            <a:ext cx="533400" cy="1027112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8" name="Oval 27"/>
          <p:cNvSpPr/>
          <p:nvPr/>
        </p:nvSpPr>
        <p:spPr>
          <a:xfrm>
            <a:off x="6215074" y="697405"/>
            <a:ext cx="1027608" cy="10170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505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" name="Oval 28"/>
          <p:cNvSpPr/>
          <p:nvPr/>
        </p:nvSpPr>
        <p:spPr>
          <a:xfrm>
            <a:off x="6215074" y="697405"/>
            <a:ext cx="1027608" cy="10170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" name="Moon 29"/>
          <p:cNvSpPr/>
          <p:nvPr/>
        </p:nvSpPr>
        <p:spPr>
          <a:xfrm rot="5400000">
            <a:off x="6461919" y="396082"/>
            <a:ext cx="533400" cy="1027112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428" name="TextBox 14"/>
          <p:cNvSpPr txBox="1">
            <a:spLocks noChangeArrowheads="1"/>
          </p:cNvSpPr>
          <p:nvPr/>
        </p:nvSpPr>
        <p:spPr bwMode="auto">
          <a:xfrm>
            <a:off x="5929313" y="1857375"/>
            <a:ext cx="3214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         A                       B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5 seconden	       ??</a:t>
            </a:r>
          </a:p>
        </p:txBody>
      </p:sp>
      <p:sp>
        <p:nvSpPr>
          <p:cNvPr id="17429" name="TextBox 14"/>
          <p:cNvSpPr txBox="1">
            <a:spLocks noChangeArrowheads="1"/>
          </p:cNvSpPr>
          <p:nvPr/>
        </p:nvSpPr>
        <p:spPr bwMode="auto">
          <a:xfrm>
            <a:off x="4643438" y="3214688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Hoelang doet stoplicht B erover?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4643438" y="3714750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000">
                <a:solidFill>
                  <a:srgbClr val="FFC000"/>
                </a:solidFill>
                <a:latin typeface="Calibri" pitchFamily="34" charset="0"/>
              </a:rPr>
              <a:t>6,5 seconde</a:t>
            </a:r>
          </a:p>
        </p:txBody>
      </p:sp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4"/>
          <p:cNvSpPr txBox="1">
            <a:spLocks noChangeArrowheads="1"/>
          </p:cNvSpPr>
          <p:nvPr/>
        </p:nvSpPr>
        <p:spPr bwMode="auto">
          <a:xfrm>
            <a:off x="3738658" y="3077194"/>
            <a:ext cx="2305050" cy="1938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Ogen	(zien)</a:t>
            </a: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Oren	(horen)</a:t>
            </a: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Neus	(ruiken)</a:t>
            </a: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Mond	(proeven)</a:t>
            </a: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Huid	(voelen)</a:t>
            </a:r>
          </a:p>
          <a:p>
            <a:pPr eaLnBrk="1" hangingPunct="1"/>
            <a:r>
              <a:rPr lang="nl-NL" sz="2000" b="1">
                <a:solidFill>
                  <a:schemeClr val="bg1"/>
                </a:solidFill>
                <a:latin typeface="Calibri" pitchFamily="34" charset="0"/>
              </a:rPr>
              <a:t>onnauwkeurig!!</a:t>
            </a:r>
          </a:p>
        </p:txBody>
      </p:sp>
      <p:pic>
        <p:nvPicPr>
          <p:cNvPr id="3075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</a:t>
            </a:r>
          </a:p>
        </p:txBody>
      </p:sp>
      <p:pic>
        <p:nvPicPr>
          <p:cNvPr id="307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3738658" y="2743994"/>
            <a:ext cx="230505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   Zintuigen</a:t>
            </a:r>
          </a:p>
        </p:txBody>
      </p:sp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3716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33" y="632618"/>
            <a:ext cx="952500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8" y="2095500"/>
            <a:ext cx="1362075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38" r="100000">
                        <a14:foregroundMark x1="34797" y1="8333" x2="61824" y2="7222"/>
                        <a14:foregroundMark x1="78716" y1="22778" x2="75676" y2="45556"/>
                        <a14:foregroundMark x1="33446" y1="10833" x2="26689" y2="37778"/>
                        <a14:foregroundMark x1="22973" y1="19167" x2="21622" y2="31389"/>
                        <a14:foregroundMark x1="27365" y1="15000" x2="20270" y2="22222"/>
                        <a14:foregroundMark x1="36824" y1="4167" x2="26689" y2="10833"/>
                        <a14:foregroundMark x1="24662" y1="42222" x2="17905" y2="30556"/>
                        <a14:foregroundMark x1="14527" y1="61944" x2="19595" y2="90833"/>
                        <a14:foregroundMark x1="83108" y1="63889" x2="82432" y2="91944"/>
                        <a14:foregroundMark x1="83784" y1="68056" x2="95608" y2="85278"/>
                        <a14:foregroundMark x1="93243" y1="90278" x2="90541" y2="93889"/>
                        <a14:foregroundMark x1="69257" y1="79444" x2="75676" y2="95556"/>
                        <a14:foregroundMark x1="63514" y1="84167" x2="66892" y2="94444"/>
                        <a14:foregroundMark x1="37838" y1="96389" x2="45608" y2="83056"/>
                        <a14:foregroundMark x1="62500" y1="76389" x2="64865" y2="98056"/>
                        <a14:backgroundMark x1="34122" y1="3056" x2="39865" y2="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11014"/>
            <a:ext cx="1891730" cy="230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1" name="Picture 59" descr="http://t1.gstatic.com/images?q=tbn:ANd9GcR33WBa2uTY_599Lw6h-vzKyxFwiy-NRZxdZZW5rYJRC0ESN-U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" y="332579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88" y="1058803"/>
            <a:ext cx="1583730" cy="222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410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0" y="428625"/>
            <a:ext cx="357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Onze ogen kunnen voor de gek gehouden worden</a:t>
            </a:r>
          </a:p>
        </p:txBody>
      </p:sp>
      <p:pic>
        <p:nvPicPr>
          <p:cNvPr id="4102" name="Picture 2" descr="K:\2TH-NSK\H1 (H1) - 09x - Nask - R1\oud\Lesmateriaal\gezichtsbedrog\Groene Cirk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85938"/>
            <a:ext cx="6500813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428875" y="1895475"/>
            <a:ext cx="671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Staar in het midden van de schijf</a:t>
            </a:r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/>
          <p:cNvSpPr txBox="1">
            <a:spLocks noChangeArrowheads="1"/>
          </p:cNvSpPr>
          <p:nvPr/>
        </p:nvSpPr>
        <p:spPr bwMode="auto">
          <a:xfrm>
            <a:off x="142875" y="4929188"/>
            <a:ext cx="171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Dit is GEEN video!!</a:t>
            </a:r>
          </a:p>
        </p:txBody>
      </p:sp>
      <p:pic>
        <p:nvPicPr>
          <p:cNvPr id="512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5125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428750"/>
            <a:ext cx="7024687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0" y="428625"/>
            <a:ext cx="357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Onze ogen kunnen voor de gek gehouden worden</a:t>
            </a:r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4"/>
          <p:cNvSpPr txBox="1">
            <a:spLocks noChangeArrowheads="1"/>
          </p:cNvSpPr>
          <p:nvPr/>
        </p:nvSpPr>
        <p:spPr bwMode="auto">
          <a:xfrm>
            <a:off x="142875" y="4500563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Alle bruine vlakken in dit plaatje zijn even bruin</a:t>
            </a:r>
          </a:p>
        </p:txBody>
      </p:sp>
      <p:pic>
        <p:nvPicPr>
          <p:cNvPr id="614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6149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Ricardo\Desktop\Supergezichtsbedrog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57313"/>
            <a:ext cx="574675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icardo\Desktop\Supergezichtsbedrog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6" t="89178" r="48315" b="3607"/>
          <a:stretch>
            <a:fillRect/>
          </a:stretch>
        </p:blipFill>
        <p:spPr bwMode="auto">
          <a:xfrm>
            <a:off x="5876925" y="6143625"/>
            <a:ext cx="357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101322">
            <a:off x="3810000" y="3375025"/>
            <a:ext cx="4021138" cy="102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Rectangle 11"/>
          <p:cNvSpPr/>
          <p:nvPr/>
        </p:nvSpPr>
        <p:spPr>
          <a:xfrm rot="1101322">
            <a:off x="3384550" y="4751388"/>
            <a:ext cx="402113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Rectangle 12"/>
          <p:cNvSpPr/>
          <p:nvPr/>
        </p:nvSpPr>
        <p:spPr>
          <a:xfrm rot="16200000">
            <a:off x="5556250" y="3924301"/>
            <a:ext cx="2427287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Rectangle 13"/>
          <p:cNvSpPr/>
          <p:nvPr/>
        </p:nvSpPr>
        <p:spPr>
          <a:xfrm rot="16200000">
            <a:off x="3390106" y="3545682"/>
            <a:ext cx="2427287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0" y="428625"/>
            <a:ext cx="357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Onze ogen kunnen voor de gek gehouden worden</a:t>
            </a:r>
          </a:p>
        </p:txBody>
      </p:sp>
      <p:sp>
        <p:nvSpPr>
          <p:cNvPr id="6157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7172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357188" y="714375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En onze huid?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Kan je met je huid bijvoorbeeld voelen of iets warm is of koud?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57188" y="2286000"/>
            <a:ext cx="8429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Hoe voelt de koude kraan na een warme douche?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En hoe voelt diezelfde koude kraan na het fietsen in de winter?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Is de temperatuur dan anders?</a:t>
            </a: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819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Kunnen we tijd meten?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Hoeveel seconden duurt het voordat het stoplicht op groen springt?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3313" y="1928813"/>
            <a:ext cx="1857375" cy="42148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786188" y="2286000"/>
            <a:ext cx="1571625" cy="15001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3786188" y="4214813"/>
            <a:ext cx="1571625" cy="15001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3786182" y="2285992"/>
            <a:ext cx="1571636" cy="150019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505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3786182" y="4214818"/>
            <a:ext cx="1571636" cy="150019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Moon 9"/>
          <p:cNvSpPr/>
          <p:nvPr/>
        </p:nvSpPr>
        <p:spPr>
          <a:xfrm rot="5400000">
            <a:off x="4179095" y="1821656"/>
            <a:ext cx="785812" cy="1571625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Moon 14"/>
          <p:cNvSpPr/>
          <p:nvPr/>
        </p:nvSpPr>
        <p:spPr>
          <a:xfrm rot="5400000">
            <a:off x="4179094" y="3750469"/>
            <a:ext cx="785813" cy="1571625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14313" y="2214563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start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5857875" y="571500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8 seconden</a:t>
            </a:r>
          </a:p>
        </p:txBody>
      </p:sp>
      <p:sp>
        <p:nvSpPr>
          <p:cNvPr id="8211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922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57188" y="714375"/>
            <a:ext cx="8429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Dit kunnen we bijvoorbeeld meten met ons lichaam</a:t>
            </a: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maar niet zo precies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Welke meetinstrumenten horen hierbij?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57188" y="2857500"/>
            <a:ext cx="3786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afstand</a:t>
            </a:r>
          </a:p>
          <a:p>
            <a:pPr algn="ctr" eaLnBrk="1" hangingPunct="1"/>
            <a:r>
              <a:rPr lang="nl-NL" sz="2400" i="1">
                <a:solidFill>
                  <a:srgbClr val="FFC000"/>
                </a:solidFill>
                <a:latin typeface="Calibri" pitchFamily="34" charset="0"/>
              </a:rPr>
              <a:t>liniaal, meetlint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57188" y="4214813"/>
            <a:ext cx="3786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tijd</a:t>
            </a:r>
          </a:p>
          <a:p>
            <a:pPr algn="ctr" eaLnBrk="1" hangingPunct="1"/>
            <a:r>
              <a:rPr lang="nl-NL" sz="2400" i="1">
                <a:solidFill>
                  <a:srgbClr val="FFC000"/>
                </a:solidFill>
                <a:latin typeface="Calibri" pitchFamily="34" charset="0"/>
              </a:rPr>
              <a:t>stopwatch, klok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857750" y="4214813"/>
            <a:ext cx="3786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temperatuur</a:t>
            </a:r>
          </a:p>
          <a:p>
            <a:pPr algn="ctr" eaLnBrk="1" hangingPunct="1"/>
            <a:r>
              <a:rPr lang="nl-NL" sz="2400" i="1">
                <a:solidFill>
                  <a:srgbClr val="FFC000"/>
                </a:solidFill>
                <a:latin typeface="Calibri" pitchFamily="34" charset="0"/>
              </a:rPr>
              <a:t>thermometer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857750" y="2857500"/>
            <a:ext cx="3786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gewicht</a:t>
            </a:r>
          </a:p>
          <a:p>
            <a:pPr algn="ctr" eaLnBrk="1" hangingPunct="1"/>
            <a:r>
              <a:rPr lang="nl-NL" sz="2400" i="1">
                <a:solidFill>
                  <a:srgbClr val="FFC000"/>
                </a:solidFill>
                <a:latin typeface="Calibri" pitchFamily="34" charset="0"/>
              </a:rPr>
              <a:t>weegschaal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57188" y="5253038"/>
            <a:ext cx="842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Maar zijn deze instrumenten wel precies?</a:t>
            </a:r>
          </a:p>
        </p:txBody>
      </p:sp>
      <p:sp>
        <p:nvSpPr>
          <p:cNvPr id="9227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NASK – WAARNEMEN VS METEN EN MEETONNAUWKEURIGHEID</a:t>
            </a:r>
          </a:p>
        </p:txBody>
      </p:sp>
      <p:pic>
        <p:nvPicPr>
          <p:cNvPr id="1024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4"/>
          <p:cNvSpPr txBox="1">
            <a:spLocks noChangeArrowheads="1"/>
          </p:cNvSpPr>
          <p:nvPr/>
        </p:nvSpPr>
        <p:spPr bwMode="auto">
          <a:xfrm>
            <a:off x="214313" y="500063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Hoe nauwkeurig is een stopwatch?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Meet de tijd van het stoplicht nu met een stopwatch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3313" y="1928813"/>
            <a:ext cx="1857375" cy="42148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786188" y="2286000"/>
            <a:ext cx="1571625" cy="15001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3786188" y="4214813"/>
            <a:ext cx="1571625" cy="15001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3786182" y="2285992"/>
            <a:ext cx="1571636" cy="150019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505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3786182" y="4214818"/>
            <a:ext cx="1571636" cy="150019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Moon 9"/>
          <p:cNvSpPr/>
          <p:nvPr/>
        </p:nvSpPr>
        <p:spPr>
          <a:xfrm rot="5400000">
            <a:off x="4179095" y="1821656"/>
            <a:ext cx="785812" cy="1571625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Moon 14"/>
          <p:cNvSpPr/>
          <p:nvPr/>
        </p:nvSpPr>
        <p:spPr>
          <a:xfrm rot="5400000">
            <a:off x="4179094" y="3750469"/>
            <a:ext cx="785813" cy="1571625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14313" y="2214563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start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857875" y="5643563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6 seconden</a:t>
            </a:r>
          </a:p>
        </p:txBody>
      </p:sp>
      <p:sp>
        <p:nvSpPr>
          <p:cNvPr id="10259" name="TextBox 4"/>
          <p:cNvSpPr txBox="1">
            <a:spLocks noChangeArrowheads="1"/>
          </p:cNvSpPr>
          <p:nvPr/>
        </p:nvSpPr>
        <p:spPr bwMode="auto">
          <a:xfrm>
            <a:off x="8358188" y="214313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Les 3 /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658</Words>
  <Application>Microsoft Office PowerPoint</Application>
  <PresentationFormat>Diavoorstelling (4:3)</PresentationFormat>
  <Paragraphs>206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Wim tomassen</cp:lastModifiedBy>
  <cp:revision>50</cp:revision>
  <dcterms:created xsi:type="dcterms:W3CDTF">2010-04-04T19:22:57Z</dcterms:created>
  <dcterms:modified xsi:type="dcterms:W3CDTF">2012-09-03T14:47:52Z</dcterms:modified>
</cp:coreProperties>
</file>