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73" r:id="rId8"/>
    <p:sldId id="269" r:id="rId9"/>
    <p:sldId id="274" r:id="rId10"/>
    <p:sldId id="270" r:id="rId11"/>
    <p:sldId id="271" r:id="rId12"/>
    <p:sldId id="275" r:id="rId13"/>
    <p:sldId id="276" r:id="rId14"/>
    <p:sldId id="277" r:id="rId15"/>
    <p:sldId id="262" r:id="rId16"/>
    <p:sldId id="264" r:id="rId17"/>
    <p:sldId id="263" r:id="rId18"/>
    <p:sldId id="265" r:id="rId19"/>
    <p:sldId id="266" r:id="rId2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0A52"/>
    <a:srgbClr val="00002A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94643" autoAdjust="0"/>
  </p:normalViewPr>
  <p:slideViewPr>
    <p:cSldViewPr>
      <p:cViewPr varScale="1">
        <p:scale>
          <a:sx n="67" d="100"/>
          <a:sy n="67" d="100"/>
        </p:scale>
        <p:origin x="139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646F-3368-4C52-87BF-C1C249EF27D0}" type="datetimeFigureOut">
              <a:rPr lang="nl-NL" smtClean="0"/>
              <a:t>4-9-2015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4B7B-0D23-40B2-BABE-89519E54D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4107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646F-3368-4C52-87BF-C1C249EF27D0}" type="datetimeFigureOut">
              <a:rPr lang="nl-NL" smtClean="0"/>
              <a:t>4-9-2015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4B7B-0D23-40B2-BABE-89519E54D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0610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646F-3368-4C52-87BF-C1C249EF27D0}" type="datetimeFigureOut">
              <a:rPr lang="nl-NL" smtClean="0"/>
              <a:t>4-9-2015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4B7B-0D23-40B2-BABE-89519E54D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448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646F-3368-4C52-87BF-C1C249EF27D0}" type="datetimeFigureOut">
              <a:rPr lang="nl-NL" smtClean="0"/>
              <a:t>4-9-2015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4B7B-0D23-40B2-BABE-89519E54D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138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646F-3368-4C52-87BF-C1C249EF27D0}" type="datetimeFigureOut">
              <a:rPr lang="nl-NL" smtClean="0"/>
              <a:t>4-9-2015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4B7B-0D23-40B2-BABE-89519E54D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9027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646F-3368-4C52-87BF-C1C249EF27D0}" type="datetimeFigureOut">
              <a:rPr lang="nl-NL" smtClean="0"/>
              <a:t>4-9-2015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4B7B-0D23-40B2-BABE-89519E54D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1448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646F-3368-4C52-87BF-C1C249EF27D0}" type="datetimeFigureOut">
              <a:rPr lang="nl-NL" smtClean="0"/>
              <a:t>4-9-2015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4B7B-0D23-40B2-BABE-89519E54D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9356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646F-3368-4C52-87BF-C1C249EF27D0}" type="datetimeFigureOut">
              <a:rPr lang="nl-NL" smtClean="0"/>
              <a:t>4-9-2015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4B7B-0D23-40B2-BABE-89519E54D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584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646F-3368-4C52-87BF-C1C249EF27D0}" type="datetimeFigureOut">
              <a:rPr lang="nl-NL" smtClean="0"/>
              <a:t>4-9-2015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4B7B-0D23-40B2-BABE-89519E54D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2903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646F-3368-4C52-87BF-C1C249EF27D0}" type="datetimeFigureOut">
              <a:rPr lang="nl-NL" smtClean="0"/>
              <a:t>4-9-2015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4B7B-0D23-40B2-BABE-89519E54D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4229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F646F-3368-4C52-87BF-C1C249EF27D0}" type="datetimeFigureOut">
              <a:rPr lang="nl-NL" smtClean="0"/>
              <a:t>4-9-2015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4B7B-0D23-40B2-BABE-89519E54D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381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2A">
                <a:lumMod val="25000"/>
              </a:srgbClr>
            </a:gs>
            <a:gs pos="50000">
              <a:srgbClr val="140A52">
                <a:lumMod val="44000"/>
              </a:srgbClr>
            </a:gs>
            <a:gs pos="100000">
              <a:schemeClr val="tx2">
                <a:lumMod val="6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F646F-3368-4C52-87BF-C1C249EF27D0}" type="datetimeFigureOut">
              <a:rPr lang="nl-NL" smtClean="0"/>
              <a:t>4-9-2015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D4B7B-0D23-40B2-BABE-89519E54D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702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4.wmf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484784"/>
            <a:ext cx="8856984" cy="2232247"/>
          </a:xfrm>
        </p:spPr>
        <p:txBody>
          <a:bodyPr>
            <a:noAutofit/>
          </a:bodyPr>
          <a:lstStyle/>
          <a:p>
            <a:r>
              <a:rPr lang="nl-NL" sz="7200" dirty="0" smtClean="0">
                <a:solidFill>
                  <a:srgbClr val="00B050"/>
                </a:solidFill>
              </a:rPr>
              <a:t>Grootheden</a:t>
            </a:r>
            <a:r>
              <a:rPr lang="nl-NL" sz="7200" dirty="0"/>
              <a:t/>
            </a:r>
            <a:br>
              <a:rPr lang="nl-NL" sz="7200" dirty="0"/>
            </a:br>
            <a:r>
              <a:rPr lang="nl-NL" sz="7200" dirty="0" smtClean="0"/>
              <a:t> </a:t>
            </a:r>
            <a:r>
              <a:rPr lang="nl-NL" sz="7200" dirty="0" smtClean="0">
                <a:solidFill>
                  <a:srgbClr val="FFFF00"/>
                </a:solidFill>
              </a:rPr>
              <a:t>factor</a:t>
            </a:r>
            <a:br>
              <a:rPr lang="nl-NL" sz="7200" dirty="0" smtClean="0">
                <a:solidFill>
                  <a:srgbClr val="FFFF00"/>
                </a:solidFill>
              </a:rPr>
            </a:br>
            <a:r>
              <a:rPr lang="nl-NL" sz="7200" dirty="0" smtClean="0">
                <a:solidFill>
                  <a:srgbClr val="FF0000"/>
                </a:solidFill>
              </a:rPr>
              <a:t>eenheden</a:t>
            </a:r>
            <a:r>
              <a:rPr lang="nl-NL" sz="7200" dirty="0" smtClean="0"/>
              <a:t> </a:t>
            </a:r>
            <a:br>
              <a:rPr lang="nl-NL" sz="7200" dirty="0" smtClean="0"/>
            </a:br>
            <a:endParaRPr lang="nl-NL" sz="72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Grootheden en eenheden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9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109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FF00"/>
                </a:solidFill>
              </a:rPr>
              <a:t>Metriek stelsel wiskunde</a:t>
            </a:r>
            <a:endParaRPr lang="nl-NL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Letter om getal makkelijker te schrijven</a:t>
            </a: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Zie tabel 3 binas voor waarde en afkorting (letter)</a:t>
            </a: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De </a:t>
            </a:r>
            <a:r>
              <a:rPr lang="nl-NL" dirty="0" smtClean="0">
                <a:solidFill>
                  <a:srgbClr val="FFFF00"/>
                </a:solidFill>
              </a:rPr>
              <a:t>letter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staat voor een </a:t>
            </a:r>
            <a:r>
              <a:rPr lang="nl-NL" dirty="0" smtClean="0">
                <a:solidFill>
                  <a:srgbClr val="FFFF00"/>
                </a:solidFill>
              </a:rPr>
              <a:t>factor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!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m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illi	</a:t>
            </a:r>
            <a:r>
              <a:rPr lang="nl-NL" dirty="0" smtClean="0">
                <a:solidFill>
                  <a:srgbClr val="FFFF00"/>
                </a:solidFill>
              </a:rPr>
              <a:t>m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	x 1/1000</a:t>
            </a: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Kilo	</a:t>
            </a:r>
            <a:r>
              <a:rPr lang="nl-NL" dirty="0" smtClean="0">
                <a:solidFill>
                  <a:srgbClr val="FFFF00"/>
                </a:solidFill>
              </a:rPr>
              <a:t>k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	x1000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Factor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790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FF00"/>
                </a:solidFill>
              </a:rPr>
              <a:t>Wat is wetenschappelijk</a:t>
            </a:r>
            <a:endParaRPr lang="nl-NL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4400" i="1" dirty="0" smtClean="0">
                              <a:solidFill>
                                <a:schemeClr val="accent1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4400" b="0" i="1" dirty="0" smtClean="0">
                              <a:solidFill>
                                <a:schemeClr val="accent1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4400" b="0" i="1" dirty="0" smtClean="0">
                              <a:solidFill>
                                <a:schemeClr val="accent1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nl-NL" sz="4400" b="0" i="1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nl-NL" sz="4400" b="0" i="1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𝑏𝑒𝑡𝑒𝑘𝑒𝑛𝑑</m:t>
                      </m:r>
                      <m:r>
                        <a:rPr lang="nl-NL" sz="4400" b="0" i="1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10 × 10= 100</m:t>
                      </m:r>
                    </m:oMath>
                  </m:oMathPara>
                </a14:m>
                <a:endParaRPr lang="nl-NL" sz="2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nl-NL" sz="240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sz="3600" i="1" dirty="0">
                              <a:solidFill>
                                <a:schemeClr val="accent1">
                                  <a:lumMod val="20000"/>
                                  <a:lumOff val="8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sz="3600" i="1" dirty="0">
                              <a:solidFill>
                                <a:schemeClr val="accent1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nl-NL" sz="3600" b="0" i="1" dirty="0" smtClean="0">
                              <a:solidFill>
                                <a:schemeClr val="accent1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nl-NL" sz="3600" i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nl-NL" sz="3600" i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𝑏𝑒𝑡𝑒𝑘𝑒𝑛𝑑</m:t>
                      </m:r>
                      <m:r>
                        <a:rPr lang="nl-NL" sz="3600" i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10 × 10 ×10= 1000</m:t>
                      </m:r>
                    </m:oMath>
                  </m:oMathPara>
                </a14:m>
                <a:endParaRPr lang="nl-NL" sz="18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nl-NL" sz="180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nl-NL" sz="18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nl-NL" sz="28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Het cijfer boven de  10 spreek je uit als  tot de macht ….</a:t>
                </a:r>
              </a:p>
              <a:p>
                <a:pPr marL="0" indent="0">
                  <a:buNone/>
                </a:pPr>
                <a:endParaRPr lang="nl-NL" sz="280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nl-NL" sz="28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Het cijfer geeft het aantal nullen aan achter de 1.</a:t>
                </a:r>
                <a:endParaRPr lang="nl-NL" sz="280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nl-NL" sz="2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nl-NL" sz="240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r="-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Metriek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790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FF00"/>
                </a:solidFill>
              </a:rPr>
              <a:t>Metriek stelsel wiskunde</a:t>
            </a:r>
            <a:endParaRPr lang="nl-NL" dirty="0">
              <a:solidFill>
                <a:srgbClr val="FFFF00"/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Factor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2"/>
                </a:solidFill>
              </a:rPr>
              <a:t>Nu kunnen we het metriek stelsel ook wetenschappelijk schrijven.</a:t>
            </a:r>
            <a:endParaRPr lang="nl-N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71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FF00"/>
                </a:solidFill>
              </a:rPr>
              <a:t>Metriek stelsel wiskunde</a:t>
            </a:r>
            <a:endParaRPr lang="nl-NL" dirty="0">
              <a:solidFill>
                <a:srgbClr val="FFFF00"/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Factor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jdelijke aanduiding voor inhoud 6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39341"/>
                <a:ext cx="8229600" cy="4525963"/>
              </a:xfrm>
            </p:spPr>
            <p:txBody>
              <a:bodyPr>
                <a:normAutofit fontScale="92500" lnSpcReduction="20000"/>
              </a:bodyPr>
              <a:lstStyle/>
              <a:p>
                <a:pPr>
                  <a:tabLst>
                    <a:tab pos="1793875" algn="l"/>
                    <a:tab pos="4308475" algn="l"/>
                    <a:tab pos="6905625" algn="l"/>
                  </a:tabLst>
                </a:pPr>
                <a:r>
                  <a:rPr lang="nl-NL" dirty="0" smtClean="0">
                    <a:solidFill>
                      <a:schemeClr val="bg2"/>
                    </a:solidFill>
                  </a:rPr>
                  <a:t>micro 	</a:t>
                </a:r>
                <a:r>
                  <a:rPr lang="el-GR" dirty="0" smtClean="0">
                    <a:solidFill>
                      <a:schemeClr val="bg2"/>
                    </a:solidFill>
                  </a:rPr>
                  <a:t>μ</a:t>
                </a:r>
                <a:r>
                  <a:rPr lang="nl-NL" dirty="0" smtClean="0">
                    <a:solidFill>
                      <a:schemeClr val="bg2"/>
                    </a:solidFill>
                  </a:rPr>
                  <a:t> 	0,000001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solidFill>
                              <a:schemeClr val="bg2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bg2"/>
                            </a:solidFill>
                            <a:latin typeface="Cambria Math"/>
                          </a:rPr>
                          <m:t>−6</m:t>
                        </m:r>
                      </m:sup>
                    </m:sSup>
                  </m:oMath>
                </a14:m>
                <a:endParaRPr lang="nl-NL" dirty="0" smtClean="0">
                  <a:solidFill>
                    <a:schemeClr val="bg2"/>
                  </a:solidFill>
                </a:endParaRPr>
              </a:p>
              <a:p>
                <a:pPr>
                  <a:tabLst>
                    <a:tab pos="1793875" algn="l"/>
                    <a:tab pos="4308475" algn="l"/>
                    <a:tab pos="6905625" algn="l"/>
                  </a:tabLst>
                </a:pPr>
                <a:r>
                  <a:rPr lang="nl-NL" dirty="0" err="1" smtClean="0">
                    <a:solidFill>
                      <a:schemeClr val="bg2"/>
                    </a:solidFill>
                  </a:rPr>
                  <a:t>milli</a:t>
                </a:r>
                <a:r>
                  <a:rPr lang="nl-NL" dirty="0" smtClean="0">
                    <a:solidFill>
                      <a:schemeClr val="bg2"/>
                    </a:solidFill>
                  </a:rPr>
                  <a:t> 	m	0,001  	</a:t>
                </a:r>
              </a:p>
              <a:p>
                <a:pPr>
                  <a:tabLst>
                    <a:tab pos="1793875" algn="l"/>
                    <a:tab pos="4308475" algn="l"/>
                    <a:tab pos="6905625" algn="l"/>
                  </a:tabLst>
                </a:pPr>
                <a:r>
                  <a:rPr lang="nl-NL" dirty="0" err="1" smtClean="0">
                    <a:solidFill>
                      <a:schemeClr val="bg2"/>
                    </a:solidFill>
                  </a:rPr>
                  <a:t>centi</a:t>
                </a:r>
                <a:r>
                  <a:rPr lang="nl-NL" dirty="0" smtClean="0">
                    <a:solidFill>
                      <a:schemeClr val="bg2"/>
                    </a:solidFill>
                  </a:rPr>
                  <a:t> 	c </a:t>
                </a:r>
                <a:r>
                  <a:rPr lang="nl-NL" dirty="0">
                    <a:solidFill>
                      <a:schemeClr val="bg2"/>
                    </a:solidFill>
                  </a:rPr>
                  <a:t>	</a:t>
                </a:r>
                <a:r>
                  <a:rPr lang="nl-NL" dirty="0" smtClean="0">
                    <a:solidFill>
                      <a:schemeClr val="bg2"/>
                    </a:solidFill>
                  </a:rPr>
                  <a:t>0,01	</a:t>
                </a:r>
              </a:p>
              <a:p>
                <a:pPr>
                  <a:tabLst>
                    <a:tab pos="1793875" algn="l"/>
                    <a:tab pos="4308475" algn="l"/>
                    <a:tab pos="6905625" algn="l"/>
                  </a:tabLst>
                </a:pPr>
                <a:r>
                  <a:rPr lang="nl-NL" dirty="0" err="1" smtClean="0">
                    <a:solidFill>
                      <a:schemeClr val="bg2"/>
                    </a:solidFill>
                  </a:rPr>
                  <a:t>deci</a:t>
                </a:r>
                <a:r>
                  <a:rPr lang="nl-NL" dirty="0" smtClean="0">
                    <a:solidFill>
                      <a:schemeClr val="bg2"/>
                    </a:solidFill>
                  </a:rPr>
                  <a:t> 	d</a:t>
                </a:r>
                <a:r>
                  <a:rPr lang="nl-NL" dirty="0">
                    <a:solidFill>
                      <a:schemeClr val="bg2"/>
                    </a:solidFill>
                  </a:rPr>
                  <a:t>	</a:t>
                </a:r>
                <a:r>
                  <a:rPr lang="nl-NL" dirty="0" smtClean="0">
                    <a:solidFill>
                      <a:schemeClr val="bg2"/>
                    </a:solidFill>
                  </a:rPr>
                  <a:t>0,1 	</a:t>
                </a:r>
              </a:p>
              <a:p>
                <a:pPr>
                  <a:tabLst>
                    <a:tab pos="1793875" algn="l"/>
                    <a:tab pos="4308475" algn="l"/>
                    <a:tab pos="6905625" algn="l"/>
                  </a:tabLst>
                </a:pPr>
                <a:r>
                  <a:rPr lang="nl-NL" dirty="0" smtClean="0">
                    <a:solidFill>
                      <a:schemeClr val="bg2"/>
                    </a:solidFill>
                  </a:rPr>
                  <a:t> </a:t>
                </a:r>
                <a:r>
                  <a:rPr lang="nl-NL" dirty="0">
                    <a:solidFill>
                      <a:schemeClr val="bg2"/>
                    </a:solidFill>
                  </a:rPr>
                  <a:t>	</a:t>
                </a:r>
                <a:r>
                  <a:rPr lang="nl-NL" dirty="0" smtClean="0">
                    <a:solidFill>
                      <a:schemeClr val="bg2"/>
                    </a:solidFill>
                  </a:rPr>
                  <a:t>	1 	</a:t>
                </a:r>
                <a:endParaRPr lang="nl-NL" dirty="0">
                  <a:solidFill>
                    <a:schemeClr val="bg2"/>
                  </a:solidFill>
                </a:endParaRPr>
              </a:p>
              <a:p>
                <a:pPr>
                  <a:tabLst>
                    <a:tab pos="1793875" algn="l"/>
                    <a:tab pos="4308475" algn="l"/>
                    <a:tab pos="6905625" algn="l"/>
                  </a:tabLst>
                </a:pPr>
                <a:r>
                  <a:rPr lang="nl-NL" dirty="0" err="1" smtClean="0">
                    <a:solidFill>
                      <a:schemeClr val="bg2"/>
                    </a:solidFill>
                  </a:rPr>
                  <a:t>deca</a:t>
                </a:r>
                <a:r>
                  <a:rPr lang="nl-NL" dirty="0" smtClean="0">
                    <a:solidFill>
                      <a:schemeClr val="bg2"/>
                    </a:solidFill>
                  </a:rPr>
                  <a:t> 	da </a:t>
                </a:r>
                <a:r>
                  <a:rPr lang="nl-NL" dirty="0">
                    <a:solidFill>
                      <a:schemeClr val="bg2"/>
                    </a:solidFill>
                  </a:rPr>
                  <a:t>	</a:t>
                </a:r>
                <a:r>
                  <a:rPr lang="nl-NL" dirty="0" smtClean="0">
                    <a:solidFill>
                      <a:schemeClr val="bg2"/>
                    </a:solidFill>
                  </a:rPr>
                  <a:t>10 	</a:t>
                </a:r>
              </a:p>
              <a:p>
                <a:pPr>
                  <a:tabLst>
                    <a:tab pos="1793875" algn="l"/>
                    <a:tab pos="4308475" algn="l"/>
                    <a:tab pos="6905625" algn="l"/>
                  </a:tabLst>
                </a:pPr>
                <a:r>
                  <a:rPr lang="nl-NL" dirty="0" err="1" smtClean="0">
                    <a:solidFill>
                      <a:schemeClr val="bg2"/>
                    </a:solidFill>
                  </a:rPr>
                  <a:t>hecto</a:t>
                </a:r>
                <a:r>
                  <a:rPr lang="nl-NL" dirty="0" smtClean="0">
                    <a:solidFill>
                      <a:schemeClr val="bg2"/>
                    </a:solidFill>
                  </a:rPr>
                  <a:t> 	h </a:t>
                </a:r>
                <a:r>
                  <a:rPr lang="nl-NL" dirty="0">
                    <a:solidFill>
                      <a:schemeClr val="bg2"/>
                    </a:solidFill>
                  </a:rPr>
                  <a:t>	</a:t>
                </a:r>
                <a:r>
                  <a:rPr lang="nl-NL" dirty="0" smtClean="0">
                    <a:solidFill>
                      <a:schemeClr val="bg2"/>
                    </a:solidFill>
                  </a:rPr>
                  <a:t>100	</a:t>
                </a:r>
              </a:p>
              <a:p>
                <a:pPr>
                  <a:tabLst>
                    <a:tab pos="1793875" algn="l"/>
                    <a:tab pos="4308475" algn="l"/>
                    <a:tab pos="6905625" algn="l"/>
                  </a:tabLst>
                </a:pPr>
                <a:r>
                  <a:rPr lang="nl-NL" dirty="0" smtClean="0">
                    <a:solidFill>
                      <a:schemeClr val="bg2"/>
                    </a:solidFill>
                  </a:rPr>
                  <a:t>kilo 	k </a:t>
                </a:r>
                <a:r>
                  <a:rPr lang="nl-NL" dirty="0">
                    <a:solidFill>
                      <a:schemeClr val="bg2"/>
                    </a:solidFill>
                  </a:rPr>
                  <a:t>	</a:t>
                </a:r>
                <a:r>
                  <a:rPr lang="nl-NL" dirty="0" smtClean="0">
                    <a:solidFill>
                      <a:schemeClr val="bg2"/>
                    </a:solidFill>
                  </a:rPr>
                  <a:t>1.000 	</a:t>
                </a:r>
              </a:p>
              <a:p>
                <a:pPr>
                  <a:tabLst>
                    <a:tab pos="1793875" algn="l"/>
                    <a:tab pos="4308475" algn="l"/>
                    <a:tab pos="6905625" algn="l"/>
                  </a:tabLst>
                </a:pPr>
                <a:r>
                  <a:rPr lang="nl-NL" dirty="0" smtClean="0">
                    <a:solidFill>
                      <a:schemeClr val="bg2"/>
                    </a:solidFill>
                  </a:rPr>
                  <a:t>Mega 	M</a:t>
                </a:r>
                <a:r>
                  <a:rPr lang="nl-NL" dirty="0">
                    <a:solidFill>
                      <a:schemeClr val="bg2"/>
                    </a:solidFill>
                  </a:rPr>
                  <a:t>	</a:t>
                </a:r>
                <a:r>
                  <a:rPr lang="nl-NL" dirty="0" smtClean="0">
                    <a:solidFill>
                      <a:schemeClr val="bg2"/>
                    </a:solidFill>
                  </a:rPr>
                  <a:t>1.000.000 	</a:t>
                </a:r>
                <a:r>
                  <a:rPr lang="nl-NL" dirty="0">
                    <a:solidFill>
                      <a:schemeClr val="bg2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i="1">
                            <a:solidFill>
                              <a:schemeClr val="bg2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b="0" i="1" smtClean="0">
                            <a:solidFill>
                              <a:schemeClr val="bg2"/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</m:oMath>
                </a14:m>
                <a:endParaRPr lang="nl-NL" dirty="0" smtClean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7" name="Tijdelijke aanduiding voor inhoud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39341"/>
                <a:ext cx="8229600" cy="4525963"/>
              </a:xfrm>
              <a:blipFill rotWithShape="1">
                <a:blip r:embed="rId3"/>
                <a:stretch>
                  <a:fillRect l="-1481" t="-350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jdelijke aanduiding voor inhoud 6"/>
              <p:cNvSpPr txBox="1">
                <a:spLocks/>
              </p:cNvSpPr>
              <p:nvPr/>
            </p:nvSpPr>
            <p:spPr>
              <a:xfrm>
                <a:off x="3059832" y="1639341"/>
                <a:ext cx="576064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  <a:tabLst>
                    <a:tab pos="1793875" algn="l"/>
                    <a:tab pos="4308475" algn="l"/>
                  </a:tabLst>
                </a:pPr>
                <a:r>
                  <a:rPr lang="nl-NL" dirty="0" smtClean="0">
                    <a:solidFill>
                      <a:schemeClr val="bg2"/>
                    </a:solidFill>
                  </a:rPr>
                  <a:t>			</a:t>
                </a:r>
              </a:p>
              <a:p>
                <a:pPr marL="0" indent="0">
                  <a:buNone/>
                  <a:tabLst>
                    <a:tab pos="1793875" algn="l"/>
                    <a:tab pos="4308475" algn="l"/>
                  </a:tabLst>
                </a:pPr>
                <a:r>
                  <a:rPr lang="nl-NL" dirty="0" smtClean="0">
                    <a:solidFill>
                      <a:schemeClr val="bg2"/>
                    </a:solidFill>
                  </a:rPr>
                  <a:t> </a:t>
                </a:r>
                <a:r>
                  <a:rPr lang="nl-NL" dirty="0">
                    <a:solidFill>
                      <a:schemeClr val="bg2"/>
                    </a:solidFill>
                  </a:rPr>
                  <a:t>	</a:t>
                </a:r>
                <a:r>
                  <a:rPr lang="nl-NL" dirty="0" smtClean="0">
                    <a:solidFill>
                      <a:schemeClr val="bg2"/>
                    </a:solidFill>
                  </a:rPr>
                  <a:t>  	</a:t>
                </a:r>
                <a:r>
                  <a:rPr lang="nl-NL" dirty="0">
                    <a:solidFill>
                      <a:schemeClr val="bg2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i="1">
                            <a:solidFill>
                              <a:schemeClr val="bg2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i="1">
                            <a:solidFill>
                              <a:schemeClr val="bg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nl-NL" i="1" smtClean="0">
                            <a:solidFill>
                              <a:schemeClr val="bg2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nl-NL" dirty="0" smtClean="0">
                  <a:solidFill>
                    <a:schemeClr val="bg2"/>
                  </a:solidFill>
                </a:endParaRPr>
              </a:p>
              <a:p>
                <a:pPr marL="0" indent="0">
                  <a:buNone/>
                  <a:tabLst>
                    <a:tab pos="1793875" algn="l"/>
                    <a:tab pos="4308475" algn="l"/>
                  </a:tabLst>
                </a:pPr>
                <a:r>
                  <a:rPr lang="nl-NL" dirty="0" smtClean="0">
                    <a:solidFill>
                      <a:schemeClr val="bg2"/>
                    </a:solidFill>
                  </a:rPr>
                  <a:t>  </a:t>
                </a:r>
                <a:r>
                  <a:rPr lang="nl-NL" dirty="0">
                    <a:solidFill>
                      <a:schemeClr val="bg2"/>
                    </a:solidFill>
                  </a:rPr>
                  <a:t>	</a:t>
                </a:r>
                <a:r>
                  <a:rPr lang="nl-NL" dirty="0" smtClean="0">
                    <a:solidFill>
                      <a:schemeClr val="bg2"/>
                    </a:solidFill>
                  </a:rPr>
                  <a:t>	</a:t>
                </a:r>
                <a:r>
                  <a:rPr lang="nl-NL" dirty="0">
                    <a:solidFill>
                      <a:schemeClr val="bg2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i="1">
                            <a:solidFill>
                              <a:schemeClr val="bg2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i="1">
                            <a:solidFill>
                              <a:schemeClr val="bg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nl-NL" i="1" smtClean="0">
                            <a:solidFill>
                              <a:schemeClr val="bg2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nl-NL" dirty="0" smtClean="0">
                  <a:solidFill>
                    <a:schemeClr val="bg2"/>
                  </a:solidFill>
                </a:endParaRPr>
              </a:p>
              <a:p>
                <a:pPr marL="0" indent="0">
                  <a:buNone/>
                  <a:tabLst>
                    <a:tab pos="1793875" algn="l"/>
                    <a:tab pos="4308475" algn="l"/>
                  </a:tabLst>
                </a:pPr>
                <a:r>
                  <a:rPr lang="nl-NL" dirty="0" smtClean="0">
                    <a:solidFill>
                      <a:schemeClr val="bg2"/>
                    </a:solidFill>
                  </a:rPr>
                  <a:t> </a:t>
                </a:r>
                <a:r>
                  <a:rPr lang="nl-NL" dirty="0">
                    <a:solidFill>
                      <a:schemeClr val="bg2"/>
                    </a:solidFill>
                  </a:rPr>
                  <a:t>	</a:t>
                </a:r>
                <a:r>
                  <a:rPr lang="nl-NL" dirty="0" smtClean="0">
                    <a:solidFill>
                      <a:schemeClr val="bg2"/>
                    </a:solidFill>
                  </a:rPr>
                  <a:t> 	</a:t>
                </a:r>
                <a:r>
                  <a:rPr lang="nl-NL" dirty="0">
                    <a:solidFill>
                      <a:schemeClr val="bg2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i="1">
                            <a:solidFill>
                              <a:schemeClr val="bg2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i="1">
                            <a:solidFill>
                              <a:schemeClr val="bg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nl-NL" i="1" smtClean="0">
                            <a:solidFill>
                              <a:schemeClr val="bg2"/>
                            </a:solidFill>
                            <a:latin typeface="Cambria Math"/>
                          </a:rPr>
                          <m:t>1</m:t>
                        </m:r>
                      </m:sup>
                    </m:sSup>
                  </m:oMath>
                </a14:m>
                <a:endParaRPr lang="nl-NL" dirty="0" smtClean="0">
                  <a:solidFill>
                    <a:schemeClr val="bg2"/>
                  </a:solidFill>
                </a:endParaRPr>
              </a:p>
              <a:p>
                <a:pPr marL="0" indent="0">
                  <a:buNone/>
                  <a:tabLst>
                    <a:tab pos="1793875" algn="l"/>
                    <a:tab pos="4308475" algn="l"/>
                  </a:tabLst>
                </a:pPr>
                <a:r>
                  <a:rPr lang="nl-NL" dirty="0" smtClean="0">
                    <a:solidFill>
                      <a:schemeClr val="bg2"/>
                    </a:solidFill>
                  </a:rPr>
                  <a:t> </a:t>
                </a:r>
                <a:r>
                  <a:rPr lang="nl-NL" dirty="0">
                    <a:solidFill>
                      <a:schemeClr val="bg2"/>
                    </a:solidFill>
                  </a:rPr>
                  <a:t>	</a:t>
                </a:r>
                <a:r>
                  <a:rPr lang="nl-NL" dirty="0" smtClean="0">
                    <a:solidFill>
                      <a:schemeClr val="bg2"/>
                    </a:solidFill>
                  </a:rPr>
                  <a:t> 	</a:t>
                </a:r>
                <a:r>
                  <a:rPr lang="nl-NL" dirty="0">
                    <a:solidFill>
                      <a:schemeClr val="bg2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i="1">
                            <a:solidFill>
                              <a:schemeClr val="bg2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i="1" smtClean="0">
                            <a:solidFill>
                              <a:schemeClr val="bg2"/>
                            </a:solidFill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nl-NL" dirty="0">
                  <a:solidFill>
                    <a:schemeClr val="bg2"/>
                  </a:solidFill>
                </a:endParaRPr>
              </a:p>
              <a:p>
                <a:pPr marL="0" indent="0">
                  <a:buNone/>
                  <a:tabLst>
                    <a:tab pos="1793875" algn="l"/>
                    <a:tab pos="4308475" algn="l"/>
                  </a:tabLst>
                </a:pPr>
                <a:r>
                  <a:rPr lang="nl-NL" dirty="0" smtClean="0">
                    <a:solidFill>
                      <a:schemeClr val="bg2"/>
                    </a:solidFill>
                  </a:rPr>
                  <a:t>  </a:t>
                </a:r>
                <a:r>
                  <a:rPr lang="nl-NL" dirty="0">
                    <a:solidFill>
                      <a:schemeClr val="bg2"/>
                    </a:solidFill>
                  </a:rPr>
                  <a:t>	</a:t>
                </a:r>
                <a:r>
                  <a:rPr lang="nl-NL" dirty="0" smtClean="0">
                    <a:solidFill>
                      <a:schemeClr val="bg2"/>
                    </a:solidFill>
                  </a:rPr>
                  <a:t> 	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i="1">
                            <a:solidFill>
                              <a:schemeClr val="bg2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i="1" smtClean="0">
                            <a:solidFill>
                              <a:schemeClr val="bg2"/>
                            </a:solidFill>
                            <a:latin typeface="Cambria Math"/>
                          </a:rPr>
                          <m:t>1</m:t>
                        </m:r>
                      </m:sup>
                    </m:sSup>
                  </m:oMath>
                </a14:m>
                <a:endParaRPr lang="nl-NL" dirty="0" smtClean="0">
                  <a:solidFill>
                    <a:schemeClr val="bg2"/>
                  </a:solidFill>
                </a:endParaRPr>
              </a:p>
              <a:p>
                <a:pPr marL="0" indent="0">
                  <a:buNone/>
                  <a:tabLst>
                    <a:tab pos="1793875" algn="l"/>
                    <a:tab pos="4308475" algn="l"/>
                  </a:tabLst>
                </a:pPr>
                <a:r>
                  <a:rPr lang="nl-NL" dirty="0" smtClean="0">
                    <a:solidFill>
                      <a:schemeClr val="bg2"/>
                    </a:solidFill>
                  </a:rPr>
                  <a:t> </a:t>
                </a:r>
                <a:r>
                  <a:rPr lang="nl-NL" dirty="0">
                    <a:solidFill>
                      <a:schemeClr val="bg2"/>
                    </a:solidFill>
                  </a:rPr>
                  <a:t>	</a:t>
                </a:r>
                <a:r>
                  <a:rPr lang="nl-NL" dirty="0" smtClean="0">
                    <a:solidFill>
                      <a:schemeClr val="bg2"/>
                    </a:solidFill>
                  </a:rPr>
                  <a:t>	</a:t>
                </a:r>
                <a:r>
                  <a:rPr lang="nl-NL" dirty="0">
                    <a:solidFill>
                      <a:schemeClr val="bg2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i="1">
                            <a:solidFill>
                              <a:schemeClr val="bg2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i="1" smtClean="0">
                            <a:solidFill>
                              <a:schemeClr val="bg2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nl-NL" dirty="0" smtClean="0">
                  <a:solidFill>
                    <a:schemeClr val="bg2"/>
                  </a:solidFill>
                </a:endParaRPr>
              </a:p>
              <a:p>
                <a:pPr marL="0" indent="0">
                  <a:buNone/>
                  <a:tabLst>
                    <a:tab pos="1793875" algn="l"/>
                    <a:tab pos="4308475" algn="l"/>
                  </a:tabLst>
                </a:pPr>
                <a:r>
                  <a:rPr lang="nl-NL" dirty="0" smtClean="0">
                    <a:solidFill>
                      <a:schemeClr val="bg2"/>
                    </a:solidFill>
                  </a:rPr>
                  <a:t> </a:t>
                </a:r>
                <a:r>
                  <a:rPr lang="nl-NL" dirty="0">
                    <a:solidFill>
                      <a:schemeClr val="bg2"/>
                    </a:solidFill>
                  </a:rPr>
                  <a:t>	</a:t>
                </a:r>
                <a:r>
                  <a:rPr lang="nl-NL" dirty="0" smtClean="0">
                    <a:solidFill>
                      <a:schemeClr val="bg2"/>
                    </a:solidFill>
                  </a:rPr>
                  <a:t> 	</a:t>
                </a:r>
                <a:r>
                  <a:rPr lang="nl-NL" dirty="0">
                    <a:solidFill>
                      <a:schemeClr val="bg2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i="1">
                            <a:solidFill>
                              <a:schemeClr val="bg2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i="1" smtClean="0">
                            <a:solidFill>
                              <a:schemeClr val="bg2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nl-NL" dirty="0" smtClean="0">
                  <a:solidFill>
                    <a:schemeClr val="bg2"/>
                  </a:solidFill>
                </a:endParaRPr>
              </a:p>
              <a:p>
                <a:pPr marL="0" indent="0">
                  <a:buNone/>
                  <a:tabLst>
                    <a:tab pos="1793875" algn="l"/>
                    <a:tab pos="4308475" algn="l"/>
                  </a:tabLst>
                </a:pPr>
                <a:r>
                  <a:rPr lang="nl-NL" dirty="0">
                    <a:solidFill>
                      <a:schemeClr val="bg2"/>
                    </a:solidFill>
                  </a:rPr>
                  <a:t>	</a:t>
                </a:r>
                <a:r>
                  <a:rPr lang="nl-NL" dirty="0" smtClean="0">
                    <a:solidFill>
                      <a:schemeClr val="bg2"/>
                    </a:solidFill>
                  </a:rPr>
                  <a:t> 	</a:t>
                </a:r>
              </a:p>
            </p:txBody>
          </p:sp>
        </mc:Choice>
        <mc:Fallback xmlns="">
          <p:sp>
            <p:nvSpPr>
              <p:cNvPr id="8" name="Tijdelijke aanduiding voor inhou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1639341"/>
                <a:ext cx="5760640" cy="452596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4139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FF00"/>
                </a:solidFill>
              </a:rPr>
              <a:t>Waarom wetenschappelijk</a:t>
            </a:r>
            <a:endParaRPr lang="nl-NL" dirty="0">
              <a:solidFill>
                <a:srgbClr val="FFFF00"/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Factor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8" name="ShockwaveFlash1" r:id="rId2" imgW="8893080" imgH="4248000"/>
        </mc:Choice>
        <mc:Fallback>
          <p:control name="ShockwaveFlash1" r:id="rId2" imgW="8893080" imgH="4248000">
            <p:pic>
              <p:nvPicPr>
                <p:cNvPr id="7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107950" y="1125538"/>
                  <a:ext cx="8893175" cy="42481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67963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Wat schrijf je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233559"/>
              </p:ext>
            </p:extLst>
          </p:nvPr>
        </p:nvGraphicFramePr>
        <p:xfrm>
          <a:off x="1475656" y="1340768"/>
          <a:ext cx="4968552" cy="384048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080120"/>
                <a:gridCol w="432048"/>
                <a:gridCol w="936104"/>
                <a:gridCol w="1152128"/>
                <a:gridCol w="13681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800" b="1" dirty="0" smtClean="0">
                          <a:solidFill>
                            <a:srgbClr val="003300"/>
                          </a:solidFill>
                        </a:rPr>
                        <a:t>Grootheid</a:t>
                      </a:r>
                      <a:endParaRPr lang="nl-NL" sz="2800" b="1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is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getal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>
                          <a:solidFill>
                            <a:srgbClr val="FFFF00"/>
                          </a:solidFill>
                        </a:rPr>
                        <a:t>factor</a:t>
                      </a:r>
                      <a:endParaRPr lang="nl-NL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>
                          <a:solidFill>
                            <a:srgbClr val="FF0000"/>
                          </a:solidFill>
                        </a:rPr>
                        <a:t>eenheid</a:t>
                      </a:r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800" b="1" dirty="0" smtClean="0">
                          <a:solidFill>
                            <a:srgbClr val="003300"/>
                          </a:solidFill>
                        </a:rPr>
                        <a:t>s</a:t>
                      </a:r>
                      <a:endParaRPr lang="nl-NL" sz="2800" b="1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=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10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>
                          <a:solidFill>
                            <a:srgbClr val="FFFF00"/>
                          </a:solidFill>
                        </a:rPr>
                        <a:t>k</a:t>
                      </a:r>
                      <a:endParaRPr lang="nl-NL" sz="3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endParaRPr lang="nl-NL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800" b="1" dirty="0" smtClean="0">
                          <a:solidFill>
                            <a:srgbClr val="003300"/>
                          </a:solidFill>
                        </a:rPr>
                        <a:t>s</a:t>
                      </a:r>
                      <a:endParaRPr lang="nl-NL" sz="2800" b="1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=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10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>
                          <a:solidFill>
                            <a:srgbClr val="FFFF00"/>
                          </a:solidFill>
                        </a:rPr>
                        <a:t>d</a:t>
                      </a:r>
                      <a:endParaRPr lang="nl-NL" sz="3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endParaRPr lang="nl-NL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800" b="1" dirty="0" smtClean="0">
                          <a:solidFill>
                            <a:srgbClr val="003300"/>
                          </a:solidFill>
                        </a:rPr>
                        <a:t>s</a:t>
                      </a:r>
                      <a:endParaRPr lang="nl-NL" sz="2800" b="1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=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10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>
                          <a:solidFill>
                            <a:srgbClr val="FFFF00"/>
                          </a:solidFill>
                        </a:rPr>
                        <a:t>c</a:t>
                      </a:r>
                      <a:endParaRPr lang="nl-NL" sz="3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endParaRPr lang="nl-NL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800" b="1" dirty="0" smtClean="0">
                          <a:solidFill>
                            <a:srgbClr val="003300"/>
                          </a:solidFill>
                        </a:rPr>
                        <a:t>s</a:t>
                      </a:r>
                      <a:endParaRPr lang="nl-NL" sz="2800" b="1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=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10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>
                          <a:solidFill>
                            <a:srgbClr val="FFFF00"/>
                          </a:solidFill>
                        </a:rPr>
                        <a:t>m</a:t>
                      </a:r>
                      <a:endParaRPr lang="nl-NL" sz="3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endParaRPr lang="nl-NL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800" b="1" dirty="0" smtClean="0">
                          <a:solidFill>
                            <a:srgbClr val="003300"/>
                          </a:solidFill>
                        </a:rPr>
                        <a:t>s</a:t>
                      </a:r>
                      <a:endParaRPr lang="nl-NL" sz="2800" b="1" dirty="0">
                        <a:solidFill>
                          <a:srgbClr val="00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=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10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3200" dirty="0" smtClean="0">
                          <a:solidFill>
                            <a:srgbClr val="FFFF00"/>
                          </a:solidFill>
                        </a:rPr>
                        <a:t>μ</a:t>
                      </a:r>
                      <a:endParaRPr lang="nl-NL" sz="3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3200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endParaRPr lang="nl-NL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Factor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9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544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Wat beteken het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425752597"/>
                  </p:ext>
                </p:extLst>
              </p:nvPr>
            </p:nvGraphicFramePr>
            <p:xfrm>
              <a:off x="1547664" y="1916832"/>
              <a:ext cx="6552727" cy="3332480"/>
            </p:xfrm>
            <a:graphic>
              <a:graphicData uri="http://schemas.openxmlformats.org/drawingml/2006/table">
                <a:tbl>
                  <a:tblPr firstRow="1" bandRow="1">
                    <a:tableStyleId>{D113A9D2-9D6B-4929-AA2D-F23B5EE8CBE7}</a:tableStyleId>
                  </a:tblPr>
                  <a:tblGrid>
                    <a:gridCol w="1310545"/>
                    <a:gridCol w="360422"/>
                    <a:gridCol w="993329"/>
                    <a:gridCol w="2812559"/>
                    <a:gridCol w="1075872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Grootheid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is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getal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nl-NL" dirty="0" smtClean="0">
                              <a:solidFill>
                                <a:srgbClr val="FFFF00"/>
                              </a:solidFill>
                            </a:rPr>
                            <a:t>● factor</a:t>
                          </a:r>
                          <a:endParaRPr lang="nl-N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eenheid</a:t>
                          </a:r>
                          <a:endParaRPr lang="nl-N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s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nl-NL" sz="20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● </m:t>
                              </m:r>
                              <m:r>
                                <a:rPr lang="nl-NL" sz="2000" b="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      </m:t>
                              </m:r>
                              <m:r>
                                <a:rPr lang="nl-NL" sz="20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𝟏𝟎𝟎𝟎</m:t>
                              </m:r>
                              <m:r>
                                <a:rPr lang="nl-NL" sz="200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  </m:t>
                              </m:r>
                              <m:r>
                                <a:rPr lang="nl-NL" sz="20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 </m:t>
                              </m:r>
                            </m:oMath>
                          </a14:m>
                          <a:r>
                            <a:rPr lang="nl-NL" sz="2400" dirty="0" smtClean="0">
                              <a:solidFill>
                                <a:srgbClr val="FFFF00"/>
                              </a:solidFill>
                            </a:rPr>
                            <a:t>(k)</a:t>
                          </a:r>
                          <a:endParaRPr lang="nl-NL" sz="2400" b="1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dirty="0" smtClean="0">
                              <a:solidFill>
                                <a:srgbClr val="FF0000"/>
                              </a:solidFill>
                            </a:rPr>
                            <a:t>m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s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nl-NL" sz="24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●        </m:t>
                              </m:r>
                              <m:f>
                                <m:fPr>
                                  <m:ctrlP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𝟏𝟎</m:t>
                                  </m:r>
                                </m:den>
                              </m:f>
                              <m:r>
                                <a:rPr lang="nl-NL" sz="24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       </m:t>
                              </m:r>
                            </m:oMath>
                          </a14:m>
                          <a:r>
                            <a:rPr lang="nl-NL" sz="2400" dirty="0" smtClean="0">
                              <a:solidFill>
                                <a:srgbClr val="FFFF00"/>
                              </a:solidFill>
                            </a:rPr>
                            <a:t>(d)</a:t>
                          </a:r>
                          <a:endParaRPr lang="nl-NL" sz="2400" b="1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dirty="0" smtClean="0">
                              <a:solidFill>
                                <a:srgbClr val="FF0000"/>
                              </a:solidFill>
                            </a:rPr>
                            <a:t>m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s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nl-NL" sz="24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●  </m:t>
                              </m:r>
                              <m:r>
                                <a:rPr lang="nl-NL" sz="2400" b="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nl-NL" sz="24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   </m:t>
                              </m:r>
                              <m:f>
                                <m:fPr>
                                  <m:ctrlP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𝟏𝟎𝟎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nl-NL" sz="2400" dirty="0" smtClean="0">
                                  <a:solidFill>
                                    <a:srgbClr val="FFFF00"/>
                                  </a:solidFill>
                                </a:rPr>
                                <m:t>      (</m:t>
                              </m:r>
                            </m:oMath>
                          </a14:m>
                          <a:r>
                            <a:rPr lang="nl-NL" sz="2400" dirty="0" smtClean="0">
                              <a:solidFill>
                                <a:srgbClr val="FFFF00"/>
                              </a:solidFill>
                            </a:rPr>
                            <a:t>c)</a:t>
                          </a:r>
                          <a:endParaRPr lang="nl-NL" sz="2400" b="1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dirty="0" smtClean="0">
                              <a:solidFill>
                                <a:srgbClr val="FF0000"/>
                              </a:solidFill>
                            </a:rPr>
                            <a:t>m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s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nl-NL" sz="24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●       </m:t>
                              </m:r>
                              <m:f>
                                <m:fPr>
                                  <m:ctrlP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𝟏𝟎𝟎𝟎</m:t>
                                  </m:r>
                                </m:den>
                              </m:f>
                              <m:r>
                                <a:rPr lang="nl-NL" sz="24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    </m:t>
                              </m:r>
                            </m:oMath>
                          </a14:m>
                          <a:r>
                            <a:rPr lang="nl-NL" sz="2400" dirty="0" smtClean="0">
                              <a:solidFill>
                                <a:srgbClr val="FFFF00"/>
                              </a:solidFill>
                            </a:rPr>
                            <a:t>(m)</a:t>
                          </a:r>
                          <a:endParaRPr lang="nl-NL" sz="2400" b="1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dirty="0" smtClean="0">
                              <a:solidFill>
                                <a:srgbClr val="FF0000"/>
                              </a:solidFill>
                            </a:rPr>
                            <a:t>m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s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nl-NL" sz="24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● </m:t>
                              </m:r>
                              <m:r>
                                <a:rPr lang="nl-NL" sz="2400" b="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  </m:t>
                              </m:r>
                              <m:r>
                                <a:rPr lang="nl-NL" sz="24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𝟏𝟎𝟎𝟎𝟎𝟎𝟎</m:t>
                                  </m:r>
                                </m:den>
                              </m:f>
                              <m:r>
                                <a:rPr lang="nl-NL" sz="24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  </m:t>
                              </m:r>
                            </m:oMath>
                          </a14:m>
                          <a:r>
                            <a:rPr lang="nl-NL" sz="2400" dirty="0" smtClean="0">
                              <a:solidFill>
                                <a:srgbClr val="FFFF00"/>
                              </a:solidFill>
                            </a:rPr>
                            <a:t>(</a:t>
                          </a:r>
                          <a:r>
                            <a:rPr lang="el-GR" sz="2400" dirty="0" smtClean="0">
                              <a:solidFill>
                                <a:srgbClr val="FFFF00"/>
                              </a:solidFill>
                            </a:rPr>
                            <a:t>μ</a:t>
                          </a:r>
                          <a:r>
                            <a:rPr lang="nl-NL" sz="2400" dirty="0" smtClean="0">
                              <a:solidFill>
                                <a:srgbClr val="FFFF00"/>
                              </a:solidFill>
                            </a:rPr>
                            <a:t>)</a:t>
                          </a:r>
                          <a:endParaRPr lang="nl-NL" sz="2400" b="1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dirty="0" smtClean="0">
                              <a:solidFill>
                                <a:srgbClr val="FF0000"/>
                              </a:solidFill>
                            </a:rPr>
                            <a:t>m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425752597"/>
                  </p:ext>
                </p:extLst>
              </p:nvPr>
            </p:nvGraphicFramePr>
            <p:xfrm>
              <a:off x="1547664" y="1916832"/>
              <a:ext cx="6552727" cy="3332480"/>
            </p:xfrm>
            <a:graphic>
              <a:graphicData uri="http://schemas.openxmlformats.org/drawingml/2006/table">
                <a:tbl>
                  <a:tblPr firstRow="1" bandRow="1">
                    <a:tableStyleId>{D113A9D2-9D6B-4929-AA2D-F23B5EE8CBE7}</a:tableStyleId>
                  </a:tblPr>
                  <a:tblGrid>
                    <a:gridCol w="1310545"/>
                    <a:gridCol w="360422"/>
                    <a:gridCol w="993329"/>
                    <a:gridCol w="2812559"/>
                    <a:gridCol w="1075872"/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Grootheid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is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getal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nl-NL" dirty="0" smtClean="0">
                              <a:solidFill>
                                <a:srgbClr val="FFFF00"/>
                              </a:solidFill>
                            </a:rPr>
                            <a:t>● factor</a:t>
                          </a:r>
                          <a:endParaRPr lang="nl-N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eenheid</a:t>
                          </a:r>
                          <a:endParaRPr lang="nl-N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s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96312" t="-93333" r="-39913" b="-557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dirty="0" smtClean="0">
                              <a:solidFill>
                                <a:srgbClr val="FF0000"/>
                              </a:solidFill>
                            </a:rPr>
                            <a:t>m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619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s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96312" t="-142157" r="-39913" b="-3098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dirty="0" smtClean="0">
                              <a:solidFill>
                                <a:srgbClr val="FF0000"/>
                              </a:solidFill>
                            </a:rPr>
                            <a:t>m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619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s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96312" t="-242157" r="-39913" b="-2098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dirty="0" smtClean="0">
                              <a:solidFill>
                                <a:srgbClr val="FF0000"/>
                              </a:solidFill>
                            </a:rPr>
                            <a:t>m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619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s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96312" t="-345545" r="-39913" b="-1118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dirty="0" smtClean="0">
                              <a:solidFill>
                                <a:srgbClr val="FF0000"/>
                              </a:solidFill>
                            </a:rPr>
                            <a:t>m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619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s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96312" t="-441176" r="-39913" b="-107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dirty="0" smtClean="0">
                              <a:solidFill>
                                <a:srgbClr val="FF0000"/>
                              </a:solidFill>
                            </a:rPr>
                            <a:t>m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Rectangle 5"/>
          <p:cNvSpPr/>
          <p:nvPr/>
        </p:nvSpPr>
        <p:spPr>
          <a:xfrm>
            <a:off x="11864759" y="202183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solidFill>
                  <a:srgbClr val="003300"/>
                </a:solidFill>
              </a:rPr>
              <a:t>3</a:t>
            </a:r>
            <a:endParaRPr lang="nl-NL" dirty="0"/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Factor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9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648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Wat beteken het</a:t>
            </a:r>
          </a:p>
          <a:p>
            <a:r>
              <a:rPr lang="nl-NL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Zie tabel 3 binas voor de factor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Content Placeholder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45632128"/>
                  </p:ext>
                </p:extLst>
              </p:nvPr>
            </p:nvGraphicFramePr>
            <p:xfrm>
              <a:off x="1331639" y="1916832"/>
              <a:ext cx="6419058" cy="2723515"/>
            </p:xfrm>
            <a:graphic>
              <a:graphicData uri="http://schemas.openxmlformats.org/drawingml/2006/table">
                <a:tbl>
                  <a:tblPr firstRow="1" bandRow="1">
                    <a:tableStyleId>{D113A9D2-9D6B-4929-AA2D-F23B5EE8CBE7}</a:tableStyleId>
                  </a:tblPr>
                  <a:tblGrid>
                    <a:gridCol w="1283811"/>
                    <a:gridCol w="353070"/>
                    <a:gridCol w="1123320"/>
                    <a:gridCol w="2157837"/>
                    <a:gridCol w="150102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Grootheid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is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getal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nl-NL" dirty="0" smtClean="0">
                              <a:solidFill>
                                <a:srgbClr val="FFFF00"/>
                              </a:solidFill>
                            </a:rPr>
                            <a:t>● factor</a:t>
                          </a:r>
                          <a:endParaRPr lang="nl-N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b="1" dirty="0" smtClean="0">
                              <a:solidFill>
                                <a:srgbClr val="FF0000"/>
                              </a:solidFill>
                            </a:rPr>
                            <a:t>eenheid</a:t>
                          </a:r>
                          <a:endParaRPr lang="nl-N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s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nl-NL" sz="24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●</m:t>
                              </m:r>
                              <m:sSup>
                                <m:sSupPr>
                                  <m:ctrlP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l-NL" sz="2400" b="0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𝟏𝟎</m:t>
                                  </m:r>
                                </m:e>
                                <m:sup>
                                  <m:r>
                                    <a:rPr lang="nl-NL" sz="2400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nl-NL" sz="240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  </m:t>
                              </m:r>
                              <m:r>
                                <a:rPr lang="nl-NL" sz="24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</m:oMath>
                          </a14:m>
                          <a:r>
                            <a:rPr lang="nl-NL" sz="2400" dirty="0" smtClean="0">
                              <a:solidFill>
                                <a:srgbClr val="FFFF00"/>
                              </a:solidFill>
                            </a:rPr>
                            <a:t>(k)</a:t>
                          </a:r>
                          <a:endParaRPr lang="nl-NL" sz="2400" b="1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b="1" dirty="0" smtClean="0">
                              <a:solidFill>
                                <a:srgbClr val="FF0000"/>
                              </a:solidFill>
                            </a:rPr>
                            <a:t>m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s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nl-NL" sz="24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●</m:t>
                              </m:r>
                              <m:r>
                                <a:rPr lang="nl-NL" sz="2400" b="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𝟏𝟎</m:t>
                                  </m:r>
                                </m:e>
                                <m:sup>
                                  <m:r>
                                    <a:rPr lang="nl-NL" sz="2400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nl-NL" sz="2400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nl-NL" sz="2400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nl-NL" sz="24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</m:oMath>
                          </a14:m>
                          <a:r>
                            <a:rPr lang="nl-NL" sz="2400" dirty="0" smtClean="0">
                              <a:solidFill>
                                <a:srgbClr val="FFFF00"/>
                              </a:solidFill>
                            </a:rPr>
                            <a:t>(d)</a:t>
                          </a:r>
                          <a:endParaRPr lang="nl-NL" sz="2400" b="1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b="1" dirty="0" smtClean="0">
                              <a:solidFill>
                                <a:srgbClr val="FF0000"/>
                              </a:solidFill>
                            </a:rPr>
                            <a:t>m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s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nl-NL" sz="24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●</m:t>
                              </m:r>
                              <m:r>
                                <a:rPr lang="nl-NL" sz="2400" b="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𝟏𝟎</m:t>
                                  </m:r>
                                </m:e>
                                <m:sup>
                                  <m:r>
                                    <a:rPr lang="nl-NL" sz="2400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nl-NL" sz="2400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nl-NL" sz="24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</m:oMath>
                          </a14:m>
                          <a:r>
                            <a:rPr lang="nl-NL" sz="2400" dirty="0" smtClean="0">
                              <a:solidFill>
                                <a:srgbClr val="FFFF00"/>
                              </a:solidFill>
                            </a:rPr>
                            <a:t>(c)</a:t>
                          </a:r>
                          <a:endParaRPr lang="nl-NL" sz="2400" b="1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b="1" dirty="0" smtClean="0">
                              <a:solidFill>
                                <a:srgbClr val="FF0000"/>
                              </a:solidFill>
                            </a:rPr>
                            <a:t>m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s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nl-NL" sz="24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●</m:t>
                              </m:r>
                              <m:r>
                                <a:rPr lang="nl-NL" sz="2400" b="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𝟏𝟎</m:t>
                                  </m:r>
                                </m:e>
                                <m:sup>
                                  <m: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nl-NL" sz="2400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nl-NL" sz="24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</m:oMath>
                          </a14:m>
                          <a:r>
                            <a:rPr lang="nl-NL" sz="2400" dirty="0" smtClean="0">
                              <a:solidFill>
                                <a:srgbClr val="FFFF00"/>
                              </a:solidFill>
                            </a:rPr>
                            <a:t> (m)</a:t>
                          </a:r>
                          <a:endParaRPr lang="nl-NL" sz="2400" b="1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b="1" dirty="0" smtClean="0">
                              <a:solidFill>
                                <a:srgbClr val="FF0000"/>
                              </a:solidFill>
                            </a:rPr>
                            <a:t>m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s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nl-NL" sz="24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●</m:t>
                              </m:r>
                              <m:sSup>
                                <m:sSupPr>
                                  <m:ctrlP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l-NL" sz="2400" b="0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𝟏𝟎</m:t>
                                  </m:r>
                                </m:e>
                                <m:sup>
                                  <m:r>
                                    <a:rPr lang="nl-NL" sz="2400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nl-NL" sz="2400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𝟔</m:t>
                                  </m:r>
                                </m:sup>
                              </m:sSup>
                              <m:r>
                                <a:rPr lang="nl-NL" sz="24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</m:oMath>
                          </a14:m>
                          <a:r>
                            <a:rPr lang="nl-NL" sz="2400" dirty="0" smtClean="0">
                              <a:solidFill>
                                <a:srgbClr val="FFFF00"/>
                              </a:solidFill>
                            </a:rPr>
                            <a:t>(</a:t>
                          </a:r>
                          <a:r>
                            <a:rPr lang="el-GR" sz="2400" dirty="0" smtClean="0">
                              <a:solidFill>
                                <a:srgbClr val="FFFF00"/>
                              </a:solidFill>
                            </a:rPr>
                            <a:t>μ</a:t>
                          </a:r>
                          <a:r>
                            <a:rPr lang="nl-NL" sz="2400" dirty="0" smtClean="0">
                              <a:solidFill>
                                <a:srgbClr val="FFFF00"/>
                              </a:solidFill>
                            </a:rPr>
                            <a:t>)</a:t>
                          </a:r>
                          <a:endParaRPr lang="nl-NL" sz="2400" b="1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b="1" dirty="0" smtClean="0">
                              <a:solidFill>
                                <a:srgbClr val="FF0000"/>
                              </a:solidFill>
                            </a:rPr>
                            <a:t>m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Content Placeholder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45632128"/>
                  </p:ext>
                </p:extLst>
              </p:nvPr>
            </p:nvGraphicFramePr>
            <p:xfrm>
              <a:off x="1331639" y="1916832"/>
              <a:ext cx="6419058" cy="2723515"/>
            </p:xfrm>
            <a:graphic>
              <a:graphicData uri="http://schemas.openxmlformats.org/drawingml/2006/table">
                <a:tbl>
                  <a:tblPr firstRow="1" bandRow="1">
                    <a:tableStyleId>{D113A9D2-9D6B-4929-AA2D-F23B5EE8CBE7}</a:tableStyleId>
                  </a:tblPr>
                  <a:tblGrid>
                    <a:gridCol w="1283811"/>
                    <a:gridCol w="353070"/>
                    <a:gridCol w="1123320"/>
                    <a:gridCol w="2157837"/>
                    <a:gridCol w="1501020"/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Grootheid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is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getal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nl-NL" dirty="0" smtClean="0">
                              <a:solidFill>
                                <a:srgbClr val="FFFF00"/>
                              </a:solidFill>
                            </a:rPr>
                            <a:t>● factor</a:t>
                          </a:r>
                          <a:endParaRPr lang="nl-N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b="1" dirty="0" smtClean="0">
                              <a:solidFill>
                                <a:srgbClr val="FF0000"/>
                              </a:solidFill>
                            </a:rPr>
                            <a:t>eenheid</a:t>
                          </a:r>
                          <a:endParaRPr lang="nl-NL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46545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s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29944" t="-92105" r="-71751" b="-4342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b="1" dirty="0" smtClean="0">
                              <a:solidFill>
                                <a:srgbClr val="FF0000"/>
                              </a:solidFill>
                            </a:rPr>
                            <a:t>m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46545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s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29944" t="-189610" r="-71751" b="-32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b="1" dirty="0" smtClean="0">
                              <a:solidFill>
                                <a:srgbClr val="FF0000"/>
                              </a:solidFill>
                            </a:rPr>
                            <a:t>m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46545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s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29944" t="-293421" r="-71751" b="-2328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b="1" dirty="0" smtClean="0">
                              <a:solidFill>
                                <a:srgbClr val="FF0000"/>
                              </a:solidFill>
                            </a:rPr>
                            <a:t>m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46545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s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29944" t="-388312" r="-71751" b="-1298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b="1" dirty="0" smtClean="0">
                              <a:solidFill>
                                <a:srgbClr val="FF0000"/>
                              </a:solidFill>
                            </a:rPr>
                            <a:t>m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46545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s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29944" t="-494737" r="-71751" b="-315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b="1" dirty="0" smtClean="0">
                              <a:solidFill>
                                <a:srgbClr val="FF0000"/>
                              </a:solidFill>
                            </a:rPr>
                            <a:t>m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Rectangle 6"/>
          <p:cNvSpPr/>
          <p:nvPr/>
        </p:nvSpPr>
        <p:spPr>
          <a:xfrm>
            <a:off x="11864759" y="202183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solidFill>
                  <a:srgbClr val="003300"/>
                </a:solidFill>
              </a:rPr>
              <a:t>3</a:t>
            </a:r>
            <a:endParaRPr lang="nl-NL" dirty="0"/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Factor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10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191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Nog meer toepassing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854415449"/>
                  </p:ext>
                </p:extLst>
              </p:nvPr>
            </p:nvGraphicFramePr>
            <p:xfrm>
              <a:off x="1547664" y="1916832"/>
              <a:ext cx="6552727" cy="3178175"/>
            </p:xfrm>
            <a:graphic>
              <a:graphicData uri="http://schemas.openxmlformats.org/drawingml/2006/table">
                <a:tbl>
                  <a:tblPr firstRow="1" bandRow="1">
                    <a:tableStyleId>{D113A9D2-9D6B-4929-AA2D-F23B5EE8CBE7}</a:tableStyleId>
                  </a:tblPr>
                  <a:tblGrid>
                    <a:gridCol w="1310545"/>
                    <a:gridCol w="360422"/>
                    <a:gridCol w="993329"/>
                    <a:gridCol w="2812559"/>
                    <a:gridCol w="1075872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Grootheid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is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getal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FF00"/>
                              </a:solidFill>
                            </a:rPr>
                            <a:t>● factor</a:t>
                          </a:r>
                          <a:endParaRPr lang="nl-N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eenheid</a:t>
                          </a:r>
                          <a:endParaRPr lang="nl-N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m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dirty="0" smtClean="0">
                              <a:solidFill>
                                <a:srgbClr val="FFFF00"/>
                              </a:solidFill>
                            </a:rPr>
                            <a:t>k</a:t>
                          </a:r>
                          <a:endParaRPr lang="nl-NL" sz="2400" b="1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dirty="0" smtClean="0">
                              <a:solidFill>
                                <a:srgbClr val="FF0000"/>
                              </a:solidFill>
                            </a:rPr>
                            <a:t>g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m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nl-NL" sz="24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●        </m:t>
                              </m:r>
                              <m:r>
                                <a:rPr lang="nl-NL" sz="24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𝟏𝟎𝟎𝟎</m:t>
                              </m:r>
                            </m:oMath>
                          </a14:m>
                          <a:r>
                            <a:rPr lang="nl-NL" sz="2400" dirty="0" smtClean="0">
                              <a:solidFill>
                                <a:srgbClr val="FFFF00"/>
                              </a:solidFill>
                            </a:rPr>
                            <a:t>  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𝟏𝟎</m:t>
                                  </m:r>
                                </m:e>
                                <m:sup>
                                  <m:r>
                                    <a:rPr lang="nl-NL" sz="2400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nl-NL" sz="24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</m:oMath>
                          </a14:m>
                          <a:r>
                            <a:rPr lang="nl-NL" sz="2400" dirty="0" smtClean="0">
                              <a:solidFill>
                                <a:srgbClr val="FFFF00"/>
                              </a:solidFill>
                            </a:rPr>
                            <a:t>)</a:t>
                          </a:r>
                          <a:endParaRPr lang="nl-NL" sz="2400" b="1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dirty="0" smtClean="0">
                              <a:solidFill>
                                <a:srgbClr val="FF0000"/>
                              </a:solidFill>
                            </a:rPr>
                            <a:t>g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m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10.000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2400" b="1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dirty="0" smtClean="0">
                              <a:solidFill>
                                <a:srgbClr val="FF0000"/>
                              </a:solidFill>
                            </a:rPr>
                            <a:t>g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t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sz="2400" dirty="0" smtClean="0">
                              <a:solidFill>
                                <a:srgbClr val="FFFF00"/>
                              </a:solidFill>
                            </a:rPr>
                            <a:t>μ</a:t>
                          </a:r>
                          <a:endParaRPr lang="nl-NL" sz="2400" b="1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dirty="0" smtClean="0">
                              <a:solidFill>
                                <a:srgbClr val="FF0000"/>
                              </a:solidFill>
                            </a:rPr>
                            <a:t>s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t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nl-NL" sz="18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●  </m:t>
                              </m:r>
                              <m:f>
                                <m:fPr>
                                  <m:ctrlPr>
                                    <a:rPr lang="nl-NL" sz="1800" i="1" dirty="0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nl-NL" sz="1800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nl-NL" sz="1800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𝟏𝟎𝟎𝟎𝟎𝟎𝟎</m:t>
                                  </m:r>
                                </m:den>
                              </m:f>
                            </m:oMath>
                          </a14:m>
                          <a:r>
                            <a:rPr lang="nl-NL" sz="2400" dirty="0" smtClean="0">
                              <a:solidFill>
                                <a:srgbClr val="FFFF00"/>
                              </a:solidFill>
                            </a:rPr>
                            <a:t>  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l-NL" sz="2400" i="1" dirty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𝟏𝟎</m:t>
                                  </m:r>
                                </m:e>
                                <m:sup>
                                  <m:r>
                                    <a:rPr lang="nl-NL" sz="2400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nl-NL" sz="2400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𝟔</m:t>
                                  </m:r>
                                </m:sup>
                              </m:sSup>
                              <m:r>
                                <a:rPr lang="nl-NL" sz="2400" i="1" dirty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</m:oMath>
                          </a14:m>
                          <a:r>
                            <a:rPr lang="nl-NL" sz="2400" dirty="0" smtClean="0">
                              <a:solidFill>
                                <a:srgbClr val="FFFF00"/>
                              </a:solidFill>
                            </a:rPr>
                            <a:t>)</a:t>
                          </a:r>
                          <a:endParaRPr lang="nl-NL" sz="2400" b="1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dirty="0" smtClean="0">
                              <a:solidFill>
                                <a:srgbClr val="FF0000"/>
                              </a:solidFill>
                            </a:rPr>
                            <a:t>s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t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0,00001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2400" b="1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dirty="0" smtClean="0">
                              <a:solidFill>
                                <a:srgbClr val="FF0000"/>
                              </a:solidFill>
                            </a:rPr>
                            <a:t>s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854415449"/>
                  </p:ext>
                </p:extLst>
              </p:nvPr>
            </p:nvGraphicFramePr>
            <p:xfrm>
              <a:off x="1547664" y="1916832"/>
              <a:ext cx="6552727" cy="3178175"/>
            </p:xfrm>
            <a:graphic>
              <a:graphicData uri="http://schemas.openxmlformats.org/drawingml/2006/table">
                <a:tbl>
                  <a:tblPr firstRow="1" bandRow="1">
                    <a:tableStyleId>{D113A9D2-9D6B-4929-AA2D-F23B5EE8CBE7}</a:tableStyleId>
                  </a:tblPr>
                  <a:tblGrid>
                    <a:gridCol w="1310545"/>
                    <a:gridCol w="360422"/>
                    <a:gridCol w="993329"/>
                    <a:gridCol w="2812559"/>
                    <a:gridCol w="1075872"/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Grootheid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is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getal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FF00"/>
                              </a:solidFill>
                            </a:rPr>
                            <a:t>● factor</a:t>
                          </a:r>
                          <a:endParaRPr lang="nl-N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eenheid</a:t>
                          </a:r>
                          <a:endParaRPr lang="nl-N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m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dirty="0" smtClean="0">
                              <a:solidFill>
                                <a:srgbClr val="FFFF00"/>
                              </a:solidFill>
                            </a:rPr>
                            <a:t>k</a:t>
                          </a:r>
                          <a:endParaRPr lang="nl-NL" sz="2400" b="1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dirty="0" smtClean="0">
                              <a:solidFill>
                                <a:srgbClr val="FF0000"/>
                              </a:solidFill>
                            </a:rPr>
                            <a:t>g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46545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m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96312" t="-188312" r="-39913" b="-4259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dirty="0" smtClean="0">
                              <a:solidFill>
                                <a:srgbClr val="FF0000"/>
                              </a:solidFill>
                            </a:rPr>
                            <a:t>g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m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10.000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2400" b="1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dirty="0" smtClean="0">
                              <a:solidFill>
                                <a:srgbClr val="FF0000"/>
                              </a:solidFill>
                            </a:rPr>
                            <a:t>g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t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l-GR" sz="2400" dirty="0" smtClean="0">
                              <a:solidFill>
                                <a:srgbClr val="FFFF00"/>
                              </a:solidFill>
                            </a:rPr>
                            <a:t>μ</a:t>
                          </a:r>
                          <a:endParaRPr lang="nl-NL" sz="2400" b="1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dirty="0" smtClean="0">
                              <a:solidFill>
                                <a:srgbClr val="FF0000"/>
                              </a:solidFill>
                            </a:rPr>
                            <a:t>s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t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10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96312" t="-465000" r="-39913" b="-12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dirty="0" smtClean="0">
                              <a:solidFill>
                                <a:srgbClr val="FF0000"/>
                              </a:solidFill>
                            </a:rPr>
                            <a:t>s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000" b="1" dirty="0" smtClean="0">
                              <a:solidFill>
                                <a:srgbClr val="003300"/>
                              </a:solidFill>
                            </a:rPr>
                            <a:t>t</a:t>
                          </a:r>
                          <a:endParaRPr lang="nl-NL" sz="2000" b="1" dirty="0">
                            <a:solidFill>
                              <a:srgbClr val="0033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=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/>
                            <a:t>0,00001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sz="2400" b="1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2400" dirty="0" smtClean="0">
                              <a:solidFill>
                                <a:srgbClr val="FF0000"/>
                              </a:solidFill>
                            </a:rPr>
                            <a:t>s</a:t>
                          </a:r>
                          <a:endParaRPr lang="nl-NL" sz="24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Rectangle 5"/>
          <p:cNvSpPr/>
          <p:nvPr/>
        </p:nvSpPr>
        <p:spPr>
          <a:xfrm>
            <a:off x="11864759" y="202183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dirty="0">
                <a:solidFill>
                  <a:srgbClr val="003300"/>
                </a:solidFill>
              </a:rPr>
              <a:t>3</a:t>
            </a:r>
            <a:endParaRPr lang="nl-NL" dirty="0"/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Factor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9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30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50"/>
                </a:solidFill>
              </a:rPr>
              <a:t>Grootheid    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,</a:t>
            </a:r>
            <a:r>
              <a:rPr lang="nl-NL" dirty="0" smtClean="0"/>
              <a:t>    </a:t>
            </a:r>
            <a:r>
              <a:rPr lang="nl-NL" dirty="0" smtClean="0">
                <a:solidFill>
                  <a:srgbClr val="FFC000"/>
                </a:solidFill>
              </a:rPr>
              <a:t>factor   ,    </a:t>
            </a:r>
            <a:r>
              <a:rPr lang="nl-NL" dirty="0" smtClean="0">
                <a:solidFill>
                  <a:srgbClr val="FF0000"/>
                </a:solidFill>
              </a:rPr>
              <a:t>eenheid</a:t>
            </a:r>
            <a:endParaRPr lang="nl-NL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556792"/>
                <a:ext cx="8640960" cy="4525963"/>
              </a:xfrm>
            </p:spPr>
            <p:txBody>
              <a:bodyPr>
                <a:normAutofit/>
              </a:bodyPr>
              <a:lstStyle/>
              <a:p>
                <a:r>
                  <a:rPr lang="nl-NL" dirty="0" smtClean="0">
                    <a:solidFill>
                      <a:srgbClr val="00B050"/>
                    </a:solidFill>
                  </a:rPr>
                  <a:t>m</a:t>
                </a:r>
                <a:r>
                  <a:rPr lang="nl-NL" dirty="0" smtClean="0"/>
                  <a:t> </a:t>
                </a:r>
                <a:r>
                  <a:rPr lang="nl-NL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= 10 </a:t>
                </a:r>
                <a:r>
                  <a:rPr lang="nl-NL" dirty="0" smtClean="0">
                    <a:solidFill>
                      <a:srgbClr val="FFFF00"/>
                    </a:solidFill>
                  </a:rPr>
                  <a:t>m</a:t>
                </a:r>
                <a:r>
                  <a:rPr lang="nl-NL" dirty="0" smtClean="0">
                    <a:solidFill>
                      <a:srgbClr val="FF0000"/>
                    </a:solidFill>
                  </a:rPr>
                  <a:t>g</a:t>
                </a:r>
                <a:r>
                  <a:rPr lang="nl-NL" dirty="0" smtClean="0"/>
                  <a:t>	</a:t>
                </a:r>
                <a:r>
                  <a:rPr lang="nl-NL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=</a:t>
                </a:r>
                <a:r>
                  <a:rPr lang="nl-NL" dirty="0" smtClean="0"/>
                  <a:t>	</a:t>
                </a:r>
                <a:r>
                  <a:rPr lang="nl-NL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10 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i="1" dirty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nl-NL" dirty="0" smtClean="0">
                    <a:solidFill>
                      <a:srgbClr val="FF0000"/>
                    </a:solidFill>
                  </a:rPr>
                  <a:t> g</a:t>
                </a:r>
                <a:r>
                  <a:rPr lang="nl-NL" dirty="0" smtClean="0"/>
                  <a:t>     </a:t>
                </a:r>
                <a:r>
                  <a:rPr lang="nl-NL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 =    0,01</a:t>
                </a:r>
                <a:r>
                  <a:rPr lang="nl-NL" dirty="0" smtClean="0"/>
                  <a:t> </a:t>
                </a:r>
                <a:r>
                  <a:rPr lang="nl-NL" dirty="0" smtClean="0">
                    <a:solidFill>
                      <a:srgbClr val="FF0000"/>
                    </a:solidFill>
                  </a:rPr>
                  <a:t>g</a:t>
                </a:r>
              </a:p>
              <a:p>
                <a:endParaRPr lang="nl-NL" dirty="0" smtClean="0">
                  <a:solidFill>
                    <a:srgbClr val="FF0000"/>
                  </a:solidFill>
                </a:endParaRPr>
              </a:p>
              <a:p>
                <a:r>
                  <a:rPr lang="nl-NL" dirty="0" smtClean="0">
                    <a:solidFill>
                      <a:srgbClr val="00B050"/>
                    </a:solidFill>
                  </a:rPr>
                  <a:t>t</a:t>
                </a:r>
                <a:r>
                  <a:rPr lang="nl-NL" dirty="0" smtClean="0"/>
                  <a:t> </a:t>
                </a:r>
                <a:r>
                  <a:rPr lang="nl-NL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= 10 </a:t>
                </a:r>
                <a:r>
                  <a:rPr lang="nl-NL" dirty="0" smtClean="0">
                    <a:solidFill>
                      <a:srgbClr val="FFFF00"/>
                    </a:solidFill>
                  </a:rPr>
                  <a:t>m</a:t>
                </a:r>
                <a:r>
                  <a:rPr lang="nl-NL" dirty="0" smtClean="0">
                    <a:solidFill>
                      <a:srgbClr val="FF0000"/>
                    </a:solidFill>
                  </a:rPr>
                  <a:t>s</a:t>
                </a:r>
                <a:r>
                  <a:rPr lang="nl-NL" dirty="0" smtClean="0"/>
                  <a:t>	</a:t>
                </a:r>
                <a:r>
                  <a:rPr lang="nl-NL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=</a:t>
                </a:r>
                <a:r>
                  <a:rPr lang="nl-NL" dirty="0" smtClean="0"/>
                  <a:t>	</a:t>
                </a:r>
                <a:r>
                  <a:rPr lang="nl-NL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10 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i="1" dirty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nl-NL" dirty="0" smtClean="0">
                    <a:solidFill>
                      <a:srgbClr val="FF0000"/>
                    </a:solidFill>
                  </a:rPr>
                  <a:t> s</a:t>
                </a:r>
                <a:r>
                  <a:rPr lang="nl-NL" dirty="0" smtClean="0"/>
                  <a:t>       </a:t>
                </a:r>
                <a:r>
                  <a:rPr lang="nl-NL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=</a:t>
                </a:r>
                <a:r>
                  <a:rPr lang="nl-NL" dirty="0" smtClean="0"/>
                  <a:t>    </a:t>
                </a:r>
                <a:r>
                  <a:rPr lang="nl-NL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0,01</a:t>
                </a:r>
                <a:r>
                  <a:rPr lang="nl-NL" dirty="0" smtClean="0"/>
                  <a:t> </a:t>
                </a:r>
                <a:r>
                  <a:rPr lang="nl-NL" dirty="0" smtClean="0">
                    <a:solidFill>
                      <a:srgbClr val="FF0000"/>
                    </a:solidFill>
                  </a:rPr>
                  <a:t>s</a:t>
                </a:r>
                <a:endParaRPr lang="nl-NL" dirty="0">
                  <a:solidFill>
                    <a:srgbClr val="FF0000"/>
                  </a:solidFill>
                </a:endParaRPr>
              </a:p>
              <a:p>
                <a:endParaRPr lang="nl-NL" dirty="0" smtClean="0"/>
              </a:p>
              <a:p>
                <a:r>
                  <a:rPr lang="nl-NL" dirty="0" smtClean="0">
                    <a:solidFill>
                      <a:srgbClr val="00B050"/>
                    </a:solidFill>
                  </a:rPr>
                  <a:t>s</a:t>
                </a:r>
                <a:r>
                  <a:rPr lang="nl-NL" dirty="0" smtClean="0"/>
                  <a:t> </a:t>
                </a:r>
                <a:r>
                  <a:rPr lang="nl-NL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= 10 </a:t>
                </a:r>
                <a:r>
                  <a:rPr lang="nl-NL" dirty="0" smtClean="0">
                    <a:solidFill>
                      <a:srgbClr val="FFFF00"/>
                    </a:solidFill>
                  </a:rPr>
                  <a:t>m</a:t>
                </a:r>
                <a:r>
                  <a:rPr lang="nl-NL" dirty="0" smtClean="0">
                    <a:solidFill>
                      <a:srgbClr val="FF0000"/>
                    </a:solidFill>
                  </a:rPr>
                  <a:t>m</a:t>
                </a:r>
                <a:r>
                  <a:rPr lang="nl-NL" dirty="0" smtClean="0"/>
                  <a:t>	</a:t>
                </a:r>
                <a:r>
                  <a:rPr lang="nl-NL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=</a:t>
                </a:r>
                <a:r>
                  <a:rPr lang="nl-NL" dirty="0" smtClean="0"/>
                  <a:t>	</a:t>
                </a:r>
                <a:r>
                  <a:rPr lang="nl-NL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10 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i="1" dirty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nl-NL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nl-NL" dirty="0" smtClean="0">
                    <a:solidFill>
                      <a:srgbClr val="FF0000"/>
                    </a:solidFill>
                  </a:rPr>
                  <a:t> m</a:t>
                </a:r>
                <a:r>
                  <a:rPr lang="nl-NL" dirty="0" smtClean="0"/>
                  <a:t>      </a:t>
                </a:r>
                <a:r>
                  <a:rPr lang="nl-NL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=    0,01 </a:t>
                </a:r>
                <a:r>
                  <a:rPr lang="nl-NL" dirty="0" smtClean="0">
                    <a:solidFill>
                      <a:srgbClr val="FF0000"/>
                    </a:solidFill>
                  </a:rPr>
                  <a:t>m</a:t>
                </a:r>
                <a:endParaRPr lang="nl-NL" dirty="0">
                  <a:solidFill>
                    <a:srgbClr val="FF0000"/>
                  </a:solidFill>
                </a:endParaRPr>
              </a:p>
              <a:p>
                <a:endParaRPr lang="nl-NL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556792"/>
                <a:ext cx="8640960" cy="4525963"/>
              </a:xfrm>
              <a:blipFill rotWithShape="1">
                <a:blip r:embed="rId2"/>
                <a:stretch>
                  <a:fillRect l="-1623" t="-161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Grootheid, Factor en Eenheid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838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50"/>
                </a:solidFill>
              </a:rPr>
              <a:t>Grootheid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Onderwerp / meetbaar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Eerste twee kolommen uit binas tabel 6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Grootheid en eenheid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4702" y="428625"/>
            <a:ext cx="2095500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920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Voorbeelden van een </a:t>
            </a:r>
            <a:r>
              <a:rPr lang="nl-NL" dirty="0" smtClean="0">
                <a:solidFill>
                  <a:srgbClr val="00B050"/>
                </a:solidFill>
              </a:rPr>
              <a:t>grootheid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000" dirty="0" smtClean="0">
                <a:solidFill>
                  <a:srgbClr val="00B050"/>
                </a:solidFill>
              </a:rPr>
              <a:t>Snelheid					v</a:t>
            </a:r>
          </a:p>
          <a:p>
            <a:r>
              <a:rPr lang="nl-NL" sz="4000" dirty="0" smtClean="0">
                <a:solidFill>
                  <a:srgbClr val="00B050"/>
                </a:solidFill>
              </a:rPr>
              <a:t>Volume					V</a:t>
            </a:r>
          </a:p>
          <a:p>
            <a:r>
              <a:rPr lang="nl-NL" sz="4000" dirty="0" smtClean="0">
                <a:solidFill>
                  <a:srgbClr val="00B050"/>
                </a:solidFill>
              </a:rPr>
              <a:t>Tijd						t</a:t>
            </a:r>
          </a:p>
          <a:p>
            <a:r>
              <a:rPr lang="nl-NL" sz="4000" dirty="0" smtClean="0">
                <a:solidFill>
                  <a:srgbClr val="00B050"/>
                </a:solidFill>
              </a:rPr>
              <a:t>Temperatuur				T</a:t>
            </a:r>
          </a:p>
          <a:p>
            <a:r>
              <a:rPr lang="nl-NL" sz="4000" dirty="0" smtClean="0">
                <a:solidFill>
                  <a:srgbClr val="00B050"/>
                </a:solidFill>
              </a:rPr>
              <a:t>Kracht						F</a:t>
            </a:r>
          </a:p>
          <a:p>
            <a:r>
              <a:rPr lang="nl-NL" sz="4000" dirty="0" smtClean="0">
                <a:solidFill>
                  <a:srgbClr val="00B050"/>
                </a:solidFill>
              </a:rPr>
              <a:t>Frequentie					f</a:t>
            </a:r>
          </a:p>
          <a:p>
            <a:endParaRPr lang="nl-NL" sz="4000" dirty="0">
              <a:solidFill>
                <a:srgbClr val="00B050"/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Grootheid en eenheid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756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5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Denk dus aan:</a:t>
            </a:r>
          </a:p>
          <a:p>
            <a:pPr marL="0" indent="0" algn="ctr">
              <a:buNone/>
            </a:pPr>
            <a:endParaRPr lang="nl-NL" sz="5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sz="5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hoofd en kleine letters!!!!!!</a:t>
            </a:r>
            <a:endParaRPr lang="nl-NL" sz="5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Grootheid en eenheid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406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Eenheid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Maat / staat achter het getal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Waar druk je het getal in uit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Laatste twee kolommen van Binas tabel 6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195" y="0"/>
            <a:ext cx="3268805" cy="2699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962525"/>
            <a:ext cx="1905000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20 drops of water   </a:t>
            </a:r>
            <a:r>
              <a:rPr kumimoji="0" lang="nl-NL" sz="6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makes about 1 milliliter </a:t>
            </a:r>
          </a:p>
        </p:txBody>
      </p:sp>
    </p:spTree>
    <p:extLst>
      <p:ext uri="{BB962C8B-B14F-4D97-AF65-F5344CB8AC3E}">
        <p14:creationId xmlns:p14="http://schemas.microsoft.com/office/powerpoint/2010/main" val="396935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Eenheid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820" y="1600200"/>
            <a:ext cx="8229600" cy="879377"/>
          </a:xfrm>
        </p:spPr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5 druppels water                   is ongeveer 1 </a:t>
            </a:r>
            <a:r>
              <a:rPr lang="nl-NL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mL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20 drops of water   </a:t>
            </a:r>
            <a:r>
              <a:rPr kumimoji="0" lang="nl-NL" sz="6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nl-NL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makes</a:t>
            </a:r>
            <a:r>
              <a:rPr kumimoji="0" lang="nl-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nl-NL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about</a:t>
            </a:r>
            <a:r>
              <a:rPr kumimoji="0" lang="nl-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1 milliliter </a:t>
            </a:r>
          </a:p>
        </p:txBody>
      </p:sp>
      <p:pic>
        <p:nvPicPr>
          <p:cNvPr id="3077" name="Picture 5" descr="dropl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12776"/>
            <a:ext cx="952500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7120" y="2996952"/>
            <a:ext cx="1305000" cy="691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467544" y="3048000"/>
            <a:ext cx="8219256" cy="879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 theelepel met water                 is ongeveer 5 </a:t>
            </a:r>
            <a:r>
              <a:rPr lang="nl-NL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mL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750" y="4149080"/>
            <a:ext cx="1305000" cy="16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475656" y="4669016"/>
            <a:ext cx="6488460" cy="879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 kan met water                 is 1 L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90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0000"/>
                </a:solidFill>
              </a:rPr>
              <a:t>Eenheid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820" y="1600200"/>
            <a:ext cx="8229600" cy="879377"/>
          </a:xfrm>
        </p:spPr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 paperclip               is ongeveer 1 g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10258" y="2898487"/>
            <a:ext cx="8219256" cy="879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Een Citroen 2CV                             is </a:t>
            </a:r>
            <a:r>
              <a:rPr lang="nl-NL" dirty="0" smtClean="0">
                <a:solidFill>
                  <a:schemeClr val="bg2"/>
                </a:solidFill>
              </a:rPr>
              <a:t>560 </a:t>
            </a:r>
            <a:r>
              <a:rPr lang="nl-NL" dirty="0">
                <a:solidFill>
                  <a:schemeClr val="bg2"/>
                </a:solidFill>
              </a:rPr>
              <a:t>kg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10258" y="4669016"/>
            <a:ext cx="7353858" cy="879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Peugeot 407 SW                           is 1476 kg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264" y="1462974"/>
            <a:ext cx="81915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8617" y="2599463"/>
            <a:ext cx="1758807" cy="1178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020" y="4224418"/>
            <a:ext cx="22860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284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FF00"/>
                </a:solidFill>
              </a:rPr>
              <a:t>Metriek stelsel wiskunde</a:t>
            </a:r>
            <a:endParaRPr lang="nl-NL" dirty="0">
              <a:solidFill>
                <a:srgbClr val="FFFF00"/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Factor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740" y="1196752"/>
            <a:ext cx="4680520" cy="5051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763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FF00"/>
                </a:solidFill>
              </a:rPr>
              <a:t>Metriek stelsel wiskunde</a:t>
            </a:r>
            <a:endParaRPr lang="nl-NL" dirty="0">
              <a:solidFill>
                <a:srgbClr val="FFFF00"/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Factor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8518420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571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5094</TotalTime>
  <Words>355</Words>
  <Application>Microsoft Office PowerPoint</Application>
  <PresentationFormat>Diavoorstelling (4:3)</PresentationFormat>
  <Paragraphs>224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Cambria Math</vt:lpstr>
      <vt:lpstr>Office Theme</vt:lpstr>
      <vt:lpstr>Grootheden  factor eenheden  </vt:lpstr>
      <vt:lpstr>Grootheid</vt:lpstr>
      <vt:lpstr>Voorbeelden van een grootheid</vt:lpstr>
      <vt:lpstr>PowerPoint-presentatie</vt:lpstr>
      <vt:lpstr>Eenheid </vt:lpstr>
      <vt:lpstr>Eenheid </vt:lpstr>
      <vt:lpstr>Eenheid </vt:lpstr>
      <vt:lpstr>Metriek stelsel wiskunde</vt:lpstr>
      <vt:lpstr>Metriek stelsel wiskunde</vt:lpstr>
      <vt:lpstr>Metriek stelsel wiskunde</vt:lpstr>
      <vt:lpstr>Wat is wetenschappelijk</vt:lpstr>
      <vt:lpstr>Metriek stelsel wiskunde</vt:lpstr>
      <vt:lpstr>Metriek stelsel wiskunde</vt:lpstr>
      <vt:lpstr>Waarom wetenschappelijk</vt:lpstr>
      <vt:lpstr>Wat schrijf je</vt:lpstr>
      <vt:lpstr>PowerPoint-presentatie</vt:lpstr>
      <vt:lpstr>PowerPoint-presentatie</vt:lpstr>
      <vt:lpstr>PowerPoint-presentatie</vt:lpstr>
      <vt:lpstr>Grootheid    ,    factor   ,    eenheid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Grootheden, eenheden  en factor</dc:title>
  <dc:creator>w.tomassen</dc:creator>
  <cp:lastModifiedBy>Wim tomassen</cp:lastModifiedBy>
  <cp:revision>27</cp:revision>
  <dcterms:created xsi:type="dcterms:W3CDTF">2010-02-20T14:29:13Z</dcterms:created>
  <dcterms:modified xsi:type="dcterms:W3CDTF">2015-09-08T06:27:59Z</dcterms:modified>
</cp:coreProperties>
</file>