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74" r:id="rId7"/>
    <p:sldId id="270" r:id="rId8"/>
    <p:sldId id="271" r:id="rId9"/>
    <p:sldId id="275" r:id="rId10"/>
    <p:sldId id="276" r:id="rId11"/>
    <p:sldId id="278" r:id="rId12"/>
    <p:sldId id="277" r:id="rId13"/>
    <p:sldId id="262" r:id="rId14"/>
    <p:sldId id="264" r:id="rId15"/>
    <p:sldId id="266" r:id="rId16"/>
    <p:sldId id="265" r:id="rId17"/>
    <p:sldId id="27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A52"/>
    <a:srgbClr val="00002A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43" autoAdjust="0"/>
  </p:normalViewPr>
  <p:slideViewPr>
    <p:cSldViewPr>
      <p:cViewPr varScale="1">
        <p:scale>
          <a:sx n="84" d="100"/>
          <a:sy n="84" d="100"/>
        </p:scale>
        <p:origin x="15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1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61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48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38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02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44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35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84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90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22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81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A">
                <a:lumMod val="25000"/>
              </a:srgbClr>
            </a:gs>
            <a:gs pos="50000">
              <a:srgbClr val="140A52">
                <a:lumMod val="44000"/>
              </a:srgbClr>
            </a:gs>
            <a:gs pos="100000">
              <a:schemeClr val="tx2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646F-3368-4C52-87BF-C1C249EF27D0}" type="datetimeFigureOut">
              <a:rPr lang="nl-NL" smtClean="0"/>
              <a:t>1-9-2013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4B7B-0D23-40B2-BABE-89519E54D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2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8856984" cy="2232247"/>
          </a:xfrm>
        </p:spPr>
        <p:txBody>
          <a:bodyPr>
            <a:noAutofit/>
          </a:bodyPr>
          <a:lstStyle/>
          <a:p>
            <a:r>
              <a:rPr lang="nl-NL" sz="7200" dirty="0" smtClean="0">
                <a:solidFill>
                  <a:srgbClr val="00B050"/>
                </a:solidFill>
              </a:rPr>
              <a:t>Grootheden</a:t>
            </a:r>
            <a:r>
              <a:rPr lang="nl-NL" sz="7200" dirty="0"/>
              <a:t/>
            </a:r>
            <a:br>
              <a:rPr lang="nl-NL" sz="7200" dirty="0"/>
            </a:br>
            <a:r>
              <a:rPr lang="nl-NL" sz="7200" dirty="0" smtClean="0"/>
              <a:t> </a:t>
            </a:r>
            <a:r>
              <a:rPr lang="nl-NL" sz="7200" dirty="0" smtClean="0">
                <a:solidFill>
                  <a:srgbClr val="FFFF00"/>
                </a:solidFill>
              </a:rPr>
              <a:t>factor</a:t>
            </a:r>
            <a:br>
              <a:rPr lang="nl-NL" sz="7200" dirty="0" smtClean="0">
                <a:solidFill>
                  <a:srgbClr val="FFFF00"/>
                </a:solidFill>
              </a:rPr>
            </a:br>
            <a:r>
              <a:rPr lang="nl-NL" sz="7200" dirty="0" smtClean="0">
                <a:solidFill>
                  <a:srgbClr val="FF0000"/>
                </a:solidFill>
              </a:rPr>
              <a:t>eenheden</a:t>
            </a:r>
            <a:r>
              <a:rPr lang="nl-NL" sz="7200" dirty="0" smtClean="0"/>
              <a:t> </a:t>
            </a:r>
            <a:br>
              <a:rPr lang="nl-NL" sz="7200" dirty="0" smtClean="0"/>
            </a:br>
            <a:endParaRPr lang="nl-NL" sz="7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Grootheden en eenheden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9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0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Metriek stelsel wiskunde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39341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tabLst>
                    <a:tab pos="1793875" algn="l"/>
                    <a:tab pos="4308475" algn="l"/>
                    <a:tab pos="690562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micro 	</a:t>
                </a:r>
                <a:r>
                  <a:rPr lang="el-GR" dirty="0" smtClean="0">
                    <a:solidFill>
                      <a:schemeClr val="bg2"/>
                    </a:solidFill>
                  </a:rPr>
                  <a:t>μ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0,000001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bg2"/>
                  </a:solidFill>
                </a:endParaRPr>
              </a:p>
              <a:p>
                <a:pPr>
                  <a:tabLst>
                    <a:tab pos="1793875" algn="l"/>
                    <a:tab pos="4308475" algn="l"/>
                    <a:tab pos="6905625" algn="l"/>
                  </a:tabLst>
                </a:pPr>
                <a:r>
                  <a:rPr lang="nl-NL" dirty="0" err="1" smtClean="0">
                    <a:solidFill>
                      <a:schemeClr val="bg2"/>
                    </a:solidFill>
                  </a:rPr>
                  <a:t>milli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m	0,001  	</a:t>
                </a:r>
              </a:p>
              <a:p>
                <a:pPr>
                  <a:tabLst>
                    <a:tab pos="1793875" algn="l"/>
                    <a:tab pos="4308475" algn="l"/>
                    <a:tab pos="6905625" algn="l"/>
                  </a:tabLst>
                </a:pPr>
                <a:r>
                  <a:rPr lang="nl-NL" dirty="0" err="1" smtClean="0">
                    <a:solidFill>
                      <a:schemeClr val="bg2"/>
                    </a:solidFill>
                  </a:rPr>
                  <a:t>centi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c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0,01	</a:t>
                </a:r>
              </a:p>
              <a:p>
                <a:pPr>
                  <a:tabLst>
                    <a:tab pos="1793875" algn="l"/>
                    <a:tab pos="4308475" algn="l"/>
                    <a:tab pos="6905625" algn="l"/>
                  </a:tabLst>
                </a:pPr>
                <a:r>
                  <a:rPr lang="nl-NL" dirty="0" err="1" smtClean="0">
                    <a:solidFill>
                      <a:schemeClr val="bg2"/>
                    </a:solidFill>
                  </a:rPr>
                  <a:t>deci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d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0,1 	</a:t>
                </a:r>
              </a:p>
              <a:p>
                <a:pPr>
                  <a:tabLst>
                    <a:tab pos="1793875" algn="l"/>
                    <a:tab pos="4308475" algn="l"/>
                    <a:tab pos="690562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	1 	</a:t>
                </a:r>
                <a:endParaRPr lang="nl-NL" dirty="0">
                  <a:solidFill>
                    <a:schemeClr val="bg2"/>
                  </a:solidFill>
                </a:endParaRPr>
              </a:p>
              <a:p>
                <a:pPr>
                  <a:tabLst>
                    <a:tab pos="1793875" algn="l"/>
                    <a:tab pos="4308475" algn="l"/>
                    <a:tab pos="6905625" algn="l"/>
                  </a:tabLst>
                </a:pPr>
                <a:r>
                  <a:rPr lang="nl-NL" dirty="0" err="1" smtClean="0">
                    <a:solidFill>
                      <a:schemeClr val="bg2"/>
                    </a:solidFill>
                  </a:rPr>
                  <a:t>deca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da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10 	</a:t>
                </a:r>
              </a:p>
              <a:p>
                <a:pPr>
                  <a:tabLst>
                    <a:tab pos="1793875" algn="l"/>
                    <a:tab pos="4308475" algn="l"/>
                    <a:tab pos="6905625" algn="l"/>
                  </a:tabLst>
                </a:pPr>
                <a:r>
                  <a:rPr lang="nl-NL" dirty="0" err="1" smtClean="0">
                    <a:solidFill>
                      <a:schemeClr val="bg2"/>
                    </a:solidFill>
                  </a:rPr>
                  <a:t>hecto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h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100	</a:t>
                </a:r>
              </a:p>
              <a:p>
                <a:pPr>
                  <a:tabLst>
                    <a:tab pos="1793875" algn="l"/>
                    <a:tab pos="4308475" algn="l"/>
                    <a:tab pos="690562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kilo 	k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1.000 	</a:t>
                </a:r>
              </a:p>
              <a:p>
                <a:pPr>
                  <a:tabLst>
                    <a:tab pos="1793875" algn="l"/>
                    <a:tab pos="4308475" algn="l"/>
                    <a:tab pos="690562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Mega 	M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1.000.000 	</a:t>
                </a:r>
                <a:r>
                  <a:rPr lang="nl-NL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Tijdelijke aanduiding voor inhoud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39341"/>
                <a:ext cx="8229600" cy="4525963"/>
              </a:xfrm>
              <a:blipFill rotWithShape="1">
                <a:blip r:embed="rId3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jdelijke aanduiding voor inhoud 6"/>
              <p:cNvSpPr txBox="1">
                <a:spLocks/>
              </p:cNvSpPr>
              <p:nvPr/>
            </p:nvSpPr>
            <p:spPr>
              <a:xfrm>
                <a:off x="3059832" y="1639341"/>
                <a:ext cx="576064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tabLst>
                    <a:tab pos="1793875" algn="l"/>
                    <a:tab pos="430847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			</a:t>
                </a:r>
              </a:p>
              <a:p>
                <a:pPr marL="0" indent="0">
                  <a:buNone/>
                  <a:tabLst>
                    <a:tab pos="1793875" algn="l"/>
                    <a:tab pos="430847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 	</a:t>
                </a:r>
                <a:r>
                  <a:rPr lang="nl-NL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bg2"/>
                  </a:solidFill>
                </a:endParaRPr>
              </a:p>
              <a:p>
                <a:pPr marL="0" indent="0">
                  <a:buNone/>
                  <a:tabLst>
                    <a:tab pos="1793875" algn="l"/>
                    <a:tab pos="430847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 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	</a:t>
                </a:r>
                <a:r>
                  <a:rPr lang="nl-NL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bg2"/>
                  </a:solidFill>
                </a:endParaRPr>
              </a:p>
              <a:p>
                <a:pPr marL="0" indent="0">
                  <a:buNone/>
                  <a:tabLst>
                    <a:tab pos="1793875" algn="l"/>
                    <a:tab pos="430847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</a:t>
                </a:r>
                <a:r>
                  <a:rPr lang="nl-NL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bg2"/>
                  </a:solidFill>
                </a:endParaRPr>
              </a:p>
              <a:p>
                <a:pPr marL="0" indent="0">
                  <a:buNone/>
                  <a:tabLst>
                    <a:tab pos="1793875" algn="l"/>
                    <a:tab pos="430847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</a:t>
                </a:r>
                <a:r>
                  <a:rPr lang="nl-NL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nl-NL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  <a:tabLst>
                    <a:tab pos="1793875" algn="l"/>
                    <a:tab pos="430847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 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bg2"/>
                  </a:solidFill>
                </a:endParaRPr>
              </a:p>
              <a:p>
                <a:pPr marL="0" indent="0">
                  <a:buNone/>
                  <a:tabLst>
                    <a:tab pos="1793875" algn="l"/>
                    <a:tab pos="430847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	</a:t>
                </a:r>
                <a:r>
                  <a:rPr lang="nl-NL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bg2"/>
                  </a:solidFill>
                </a:endParaRPr>
              </a:p>
              <a:p>
                <a:pPr marL="0" indent="0">
                  <a:buNone/>
                  <a:tabLst>
                    <a:tab pos="1793875" algn="l"/>
                    <a:tab pos="4308475" algn="l"/>
                  </a:tabLst>
                </a:pPr>
                <a:r>
                  <a:rPr lang="nl-NL" dirty="0" smtClean="0">
                    <a:solidFill>
                      <a:schemeClr val="bg2"/>
                    </a:solidFill>
                  </a:rPr>
                  <a:t> </a:t>
                </a: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</a:t>
                </a:r>
                <a:r>
                  <a:rPr lang="nl-NL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bg2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NL" dirty="0" smtClean="0">
                  <a:solidFill>
                    <a:schemeClr val="bg2"/>
                  </a:solidFill>
                </a:endParaRPr>
              </a:p>
              <a:p>
                <a:pPr marL="0" indent="0">
                  <a:buNone/>
                  <a:tabLst>
                    <a:tab pos="1793875" algn="l"/>
                    <a:tab pos="4308475" algn="l"/>
                  </a:tabLst>
                </a:pPr>
                <a:r>
                  <a:rPr lang="nl-NL" dirty="0">
                    <a:solidFill>
                      <a:schemeClr val="bg2"/>
                    </a:solidFill>
                  </a:rPr>
                  <a:t>	</a:t>
                </a:r>
                <a:r>
                  <a:rPr lang="nl-NL" dirty="0" smtClean="0">
                    <a:solidFill>
                      <a:schemeClr val="bg2"/>
                    </a:solidFill>
                  </a:rPr>
                  <a:t> 	</a:t>
                </a:r>
              </a:p>
            </p:txBody>
          </p:sp>
        </mc:Choice>
        <mc:Fallback xmlns="">
          <p:sp>
            <p:nvSpPr>
              <p:cNvPr id="8" name="Tijdelijke aanduiding voor inhou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639341"/>
                <a:ext cx="5760640" cy="45259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1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67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Metriek stelsel wiskunde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34" y="980728"/>
            <a:ext cx="4896544" cy="564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Waarom wetenschappelijk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6" name="ShockwaveFlash1" r:id="rId2" imgW="8893080" imgH="4248000"/>
        </mc:Choice>
        <mc:Fallback>
          <p:control name="ShockwaveFlash1" r:id="rId2" imgW="8893080" imgH="424800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7950" y="1125538"/>
                  <a:ext cx="8893175" cy="4248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670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Wat schrijf je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33559"/>
              </p:ext>
            </p:extLst>
          </p:nvPr>
        </p:nvGraphicFramePr>
        <p:xfrm>
          <a:off x="1475656" y="1340768"/>
          <a:ext cx="4968552" cy="38404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080120"/>
                <a:gridCol w="432048"/>
                <a:gridCol w="936104"/>
                <a:gridCol w="1152128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>
                          <a:solidFill>
                            <a:srgbClr val="003300"/>
                          </a:solidFill>
                        </a:rPr>
                        <a:t>Grootheid</a:t>
                      </a:r>
                      <a:endParaRPr lang="nl-NL" sz="28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is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getal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FFFF00"/>
                          </a:solidFill>
                        </a:rPr>
                        <a:t>factor</a:t>
                      </a:r>
                      <a:endParaRPr lang="nl-NL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FF0000"/>
                          </a:solidFill>
                        </a:rPr>
                        <a:t>eenheid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>
                          <a:solidFill>
                            <a:srgbClr val="003300"/>
                          </a:solidFill>
                        </a:rPr>
                        <a:t>s</a:t>
                      </a:r>
                      <a:endParaRPr lang="nl-NL" sz="28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=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10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endParaRPr lang="nl-NL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nl-NL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>
                          <a:solidFill>
                            <a:srgbClr val="003300"/>
                          </a:solidFill>
                        </a:rPr>
                        <a:t>s</a:t>
                      </a:r>
                      <a:endParaRPr lang="nl-NL" sz="28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=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10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FF00"/>
                          </a:solidFill>
                        </a:rPr>
                        <a:t>d</a:t>
                      </a:r>
                      <a:endParaRPr lang="nl-NL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nl-NL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>
                          <a:solidFill>
                            <a:srgbClr val="003300"/>
                          </a:solidFill>
                        </a:rPr>
                        <a:t>s</a:t>
                      </a:r>
                      <a:endParaRPr lang="nl-NL" sz="28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=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10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FF00"/>
                          </a:solidFill>
                        </a:rPr>
                        <a:t>c</a:t>
                      </a:r>
                      <a:endParaRPr lang="nl-NL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nl-NL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>
                          <a:solidFill>
                            <a:srgbClr val="003300"/>
                          </a:solidFill>
                        </a:rPr>
                        <a:t>s</a:t>
                      </a:r>
                      <a:endParaRPr lang="nl-NL" sz="28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=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10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FF00"/>
                          </a:solidFill>
                        </a:rPr>
                        <a:t>m</a:t>
                      </a:r>
                      <a:endParaRPr lang="nl-NL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nl-NL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>
                          <a:solidFill>
                            <a:srgbClr val="003300"/>
                          </a:solidFill>
                        </a:rPr>
                        <a:t>s</a:t>
                      </a:r>
                      <a:endParaRPr lang="nl-NL" sz="28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=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/>
                        <a:t>10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rgbClr val="FFFF00"/>
                          </a:solidFill>
                        </a:rPr>
                        <a:t>μ</a:t>
                      </a:r>
                      <a:endParaRPr lang="nl-NL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nl-NL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9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Wat beteken het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5752597"/>
                  </p:ext>
                </p:extLst>
              </p:nvPr>
            </p:nvGraphicFramePr>
            <p:xfrm>
              <a:off x="1547664" y="1916832"/>
              <a:ext cx="6552727" cy="333248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1310545"/>
                    <a:gridCol w="360422"/>
                    <a:gridCol w="993329"/>
                    <a:gridCol w="2812559"/>
                    <a:gridCol w="107587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Grootheid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is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getal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dirty="0" smtClean="0">
                              <a:solidFill>
                                <a:srgbClr val="FFFF00"/>
                              </a:solidFill>
                            </a:rPr>
                            <a:t>● factor</a:t>
                          </a:r>
                          <a:endParaRPr lang="nl-NL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solidFill>
                                <a:srgbClr val="FF0000"/>
                              </a:solidFill>
                            </a:rPr>
                            <a:t>eenheid</a:t>
                          </a:r>
                          <a:endParaRPr lang="nl-N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s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l-NL" sz="20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● </m:t>
                              </m:r>
                              <m:r>
                                <a:rPr lang="nl-NL" sz="20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nl-NL" sz="20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𝟏𝟎𝟎𝟎</m:t>
                              </m:r>
                              <m:r>
                                <a:rPr lang="nl-NL" sz="20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nl-NL" sz="20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oMath>
                          </a14:m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(k)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s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●        </m:t>
                              </m:r>
                              <m:f>
                                <m:fPr>
                                  <m:ctrlP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den>
                              </m:f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   </m:t>
                              </m:r>
                            </m:oMath>
                          </a14:m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(d)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s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●  </m:t>
                              </m:r>
                              <m:r>
                                <a:rPr lang="nl-NL" sz="24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f>
                                <m:fPr>
                                  <m:ctrlP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𝟏𝟎𝟎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nl-NL" sz="2400" dirty="0" smtClean="0">
                                  <a:solidFill>
                                    <a:srgbClr val="FFFF00"/>
                                  </a:solidFill>
                                </a:rPr>
                                <m:t>      (</m:t>
                              </m:r>
                            </m:oMath>
                          </a14:m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c)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s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●       </m:t>
                              </m:r>
                              <m:f>
                                <m:fPr>
                                  <m:ctrlP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𝟏𝟎𝟎𝟎</m:t>
                                  </m:r>
                                </m:den>
                              </m:f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</m:oMath>
                          </a14:m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(m)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s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● </m:t>
                              </m:r>
                              <m:r>
                                <a:rPr lang="nl-NL" sz="24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𝟏𝟎𝟎𝟎𝟎𝟎𝟎</m:t>
                                  </m:r>
                                </m:den>
                              </m:f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(</a:t>
                          </a:r>
                          <a:r>
                            <a:rPr lang="el-GR" sz="2400" dirty="0" smtClean="0">
                              <a:solidFill>
                                <a:srgbClr val="FFFF00"/>
                              </a:solidFill>
                            </a:rPr>
                            <a:t>μ</a:t>
                          </a:r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)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5752597"/>
                  </p:ext>
                </p:extLst>
              </p:nvPr>
            </p:nvGraphicFramePr>
            <p:xfrm>
              <a:off x="1547664" y="1916832"/>
              <a:ext cx="6552727" cy="3332480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1310545"/>
                    <a:gridCol w="360422"/>
                    <a:gridCol w="993329"/>
                    <a:gridCol w="2812559"/>
                    <a:gridCol w="1075872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Grootheid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is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getal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dirty="0" smtClean="0">
                              <a:solidFill>
                                <a:srgbClr val="FFFF00"/>
                              </a:solidFill>
                            </a:rPr>
                            <a:t>● factor</a:t>
                          </a:r>
                          <a:endParaRPr lang="nl-NL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solidFill>
                                <a:srgbClr val="FF0000"/>
                              </a:solidFill>
                            </a:rPr>
                            <a:t>eenheid</a:t>
                          </a:r>
                          <a:endParaRPr lang="nl-N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s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6312" t="-93333" r="-39913" b="-55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619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s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6312" t="-142157" r="-39913" b="-3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619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s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6312" t="-242157" r="-39913" b="-2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619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s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6312" t="-345545" r="-39913" b="-111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619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s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6312" t="-441176" r="-39913" b="-1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11864759" y="202183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003300"/>
                </a:solidFill>
              </a:rPr>
              <a:t>3</a:t>
            </a:r>
            <a:endParaRPr lang="nl-NL" dirty="0"/>
          </a:p>
        </p:txBody>
      </p:sp>
      <p:pic>
        <p:nvPicPr>
          <p:cNvPr id="7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9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4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00B050"/>
                </a:solidFill>
              </a:rPr>
              <a:t>Grootheid =   </a:t>
            </a:r>
            <a:r>
              <a:rPr lang="nl-NL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getal  ●</a:t>
            </a:r>
            <a:r>
              <a:rPr lang="nl-NL" sz="3600" dirty="0" smtClean="0"/>
              <a:t>   </a:t>
            </a:r>
            <a:r>
              <a:rPr lang="nl-NL" sz="3600" dirty="0" smtClean="0">
                <a:solidFill>
                  <a:srgbClr val="FFC000"/>
                </a:solidFill>
              </a:rPr>
              <a:t>factor </a:t>
            </a:r>
            <a:r>
              <a:rPr lang="nl-NL" sz="3600" dirty="0" smtClean="0">
                <a:solidFill>
                  <a:srgbClr val="FF0000"/>
                </a:solidFill>
              </a:rPr>
              <a:t>eenheid</a:t>
            </a:r>
            <a:endParaRPr lang="nl-NL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56792"/>
                <a:ext cx="8640960" cy="4525963"/>
              </a:xfrm>
            </p:spPr>
            <p:txBody>
              <a:bodyPr>
                <a:normAutofit/>
              </a:bodyPr>
              <a:lstStyle/>
              <a:p>
                <a:r>
                  <a:rPr lang="nl-NL" dirty="0" smtClean="0">
                    <a:solidFill>
                      <a:srgbClr val="00B050"/>
                    </a:solidFill>
                  </a:rPr>
                  <a:t>m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= 10 </a:t>
                </a:r>
                <a:r>
                  <a:rPr lang="nl-NL" dirty="0" smtClean="0">
                    <a:solidFill>
                      <a:srgbClr val="FFFF00"/>
                    </a:solidFill>
                  </a:rPr>
                  <a:t>m</a:t>
                </a:r>
                <a:r>
                  <a:rPr lang="nl-NL" dirty="0" smtClean="0">
                    <a:solidFill>
                      <a:srgbClr val="FF0000"/>
                    </a:solidFill>
                  </a:rPr>
                  <a:t>g</a:t>
                </a:r>
                <a:r>
                  <a:rPr lang="nl-NL" dirty="0" smtClean="0"/>
                  <a:t>	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=</a:t>
                </a:r>
                <a:r>
                  <a:rPr lang="nl-NL" dirty="0" smtClean="0"/>
                  <a:t>	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10 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nl-NL" dirty="0" smtClean="0">
                    <a:solidFill>
                      <a:srgbClr val="FF0000"/>
                    </a:solidFill>
                  </a:rPr>
                  <a:t> g</a:t>
                </a:r>
                <a:r>
                  <a:rPr lang="nl-NL" dirty="0" smtClean="0"/>
                  <a:t>     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=    0,01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FF0000"/>
                    </a:solidFill>
                  </a:rPr>
                  <a:t>g</a:t>
                </a:r>
              </a:p>
              <a:p>
                <a:endParaRPr lang="nl-NL" dirty="0" smtClean="0">
                  <a:solidFill>
                    <a:srgbClr val="FF0000"/>
                  </a:solidFill>
                </a:endParaRPr>
              </a:p>
              <a:p>
                <a:r>
                  <a:rPr lang="nl-NL" dirty="0" smtClean="0">
                    <a:solidFill>
                      <a:srgbClr val="00B050"/>
                    </a:solidFill>
                  </a:rPr>
                  <a:t>t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= 10 </a:t>
                </a:r>
                <a:r>
                  <a:rPr lang="nl-NL" dirty="0" smtClean="0">
                    <a:solidFill>
                      <a:srgbClr val="FFFF00"/>
                    </a:solidFill>
                  </a:rPr>
                  <a:t>m</a:t>
                </a:r>
                <a:r>
                  <a:rPr lang="nl-NL" dirty="0" smtClean="0">
                    <a:solidFill>
                      <a:srgbClr val="FF0000"/>
                    </a:solidFill>
                  </a:rPr>
                  <a:t>s</a:t>
                </a:r>
                <a:r>
                  <a:rPr lang="nl-NL" dirty="0" smtClean="0"/>
                  <a:t>	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=</a:t>
                </a:r>
                <a:r>
                  <a:rPr lang="nl-NL" dirty="0" smtClean="0"/>
                  <a:t>	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10 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nl-NL" dirty="0" smtClean="0">
                    <a:solidFill>
                      <a:srgbClr val="FF0000"/>
                    </a:solidFill>
                  </a:rPr>
                  <a:t> s</a:t>
                </a:r>
                <a:r>
                  <a:rPr lang="nl-NL" dirty="0" smtClean="0"/>
                  <a:t>       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=</a:t>
                </a:r>
                <a:r>
                  <a:rPr lang="nl-NL" dirty="0" smtClean="0"/>
                  <a:t>    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0,01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FF0000"/>
                    </a:solidFill>
                  </a:rPr>
                  <a:t>s</a:t>
                </a:r>
                <a:endParaRPr lang="nl-NL" dirty="0">
                  <a:solidFill>
                    <a:srgbClr val="FF0000"/>
                  </a:solidFill>
                </a:endParaRPr>
              </a:p>
              <a:p>
                <a:endParaRPr lang="nl-NL" dirty="0" smtClean="0"/>
              </a:p>
              <a:p>
                <a:r>
                  <a:rPr lang="nl-NL" dirty="0" smtClean="0">
                    <a:solidFill>
                      <a:srgbClr val="00B050"/>
                    </a:solidFill>
                  </a:rPr>
                  <a:t>s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= 10 </a:t>
                </a:r>
                <a:r>
                  <a:rPr lang="nl-NL" dirty="0" smtClean="0">
                    <a:solidFill>
                      <a:srgbClr val="FFFF00"/>
                    </a:solidFill>
                  </a:rPr>
                  <a:t>k</a:t>
                </a:r>
                <a:r>
                  <a:rPr lang="nl-NL" dirty="0" smtClean="0">
                    <a:solidFill>
                      <a:srgbClr val="FF0000"/>
                    </a:solidFill>
                  </a:rPr>
                  <a:t>m</a:t>
                </a:r>
                <a:r>
                  <a:rPr lang="nl-NL" dirty="0" smtClean="0"/>
                  <a:t>	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=</a:t>
                </a:r>
                <a:r>
                  <a:rPr lang="nl-NL" dirty="0" smtClean="0"/>
                  <a:t>	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10 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dirty="0" smtClean="0">
                    <a:solidFill>
                      <a:srgbClr val="FF0000"/>
                    </a:solidFill>
                  </a:rPr>
                  <a:t> m</a:t>
                </a:r>
                <a:r>
                  <a:rPr lang="nl-NL" dirty="0" smtClean="0"/>
                  <a:t>      </a:t>
                </a:r>
                <a:r>
                  <a:rPr lang="nl-NL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=    10.000 </a:t>
                </a:r>
                <a:r>
                  <a:rPr lang="nl-NL" dirty="0" smtClean="0">
                    <a:solidFill>
                      <a:srgbClr val="FF0000"/>
                    </a:solidFill>
                  </a:rPr>
                  <a:t>m</a:t>
                </a:r>
                <a:endParaRPr lang="nl-NL" dirty="0">
                  <a:solidFill>
                    <a:srgbClr val="FF0000"/>
                  </a:solidFill>
                </a:endParaRP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640960" cy="4525963"/>
              </a:xfrm>
              <a:blipFill rotWithShape="1">
                <a:blip r:embed="rId2"/>
                <a:stretch>
                  <a:fillRect l="-1623" t="-16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Grootheid, Factor en Eenheid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3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Wat beteken het</a:t>
            </a:r>
          </a:p>
          <a:p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Zie tabel 3 </a:t>
            </a:r>
            <a:r>
              <a:rPr lang="nl-NL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binas</a:t>
            </a:r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voor de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54415449"/>
                  </p:ext>
                </p:extLst>
              </p:nvPr>
            </p:nvGraphicFramePr>
            <p:xfrm>
              <a:off x="1547664" y="1916832"/>
              <a:ext cx="6552727" cy="3178175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1310545"/>
                    <a:gridCol w="360422"/>
                    <a:gridCol w="993329"/>
                    <a:gridCol w="2812559"/>
                    <a:gridCol w="107587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Grootheid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is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getal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solidFill>
                                <a:srgbClr val="FFFF00"/>
                              </a:solidFill>
                            </a:rPr>
                            <a:t>● factor</a:t>
                          </a:r>
                          <a:endParaRPr lang="nl-NL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solidFill>
                                <a:srgbClr val="FF0000"/>
                              </a:solidFill>
                            </a:rPr>
                            <a:t>eenheid</a:t>
                          </a:r>
                          <a:endParaRPr lang="nl-N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m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k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m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●        </m:t>
                              </m:r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𝟏𝟎𝟎𝟎</m:t>
                              </m:r>
                            </m:oMath>
                          </a14:m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 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nl-NL" sz="240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)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m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10.000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t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>
                              <a:solidFill>
                                <a:srgbClr val="FFFF00"/>
                              </a:solidFill>
                            </a:rPr>
                            <a:t>μ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t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nl-NL" sz="18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●  </m:t>
                              </m:r>
                              <m:f>
                                <m:fPr>
                                  <m:ctrlPr>
                                    <a:rPr lang="nl-NL" sz="1800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18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18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𝟏𝟎𝟎𝟎𝟎𝟎𝟎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 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nl-NL" sz="240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nl-NL" sz="240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nl-NL" sz="24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)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t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0,00001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54415449"/>
                  </p:ext>
                </p:extLst>
              </p:nvPr>
            </p:nvGraphicFramePr>
            <p:xfrm>
              <a:off x="1547664" y="1916832"/>
              <a:ext cx="6552727" cy="3178175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1310545"/>
                    <a:gridCol w="360422"/>
                    <a:gridCol w="993329"/>
                    <a:gridCol w="2812559"/>
                    <a:gridCol w="1075872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Grootheid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is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getal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solidFill>
                                <a:srgbClr val="FFFF00"/>
                              </a:solidFill>
                            </a:rPr>
                            <a:t>● factor</a:t>
                          </a:r>
                          <a:endParaRPr lang="nl-NL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>
                              <a:solidFill>
                                <a:srgbClr val="FF0000"/>
                              </a:solidFill>
                            </a:rPr>
                            <a:t>eenheid</a:t>
                          </a:r>
                          <a:endParaRPr lang="nl-NL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m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FF00"/>
                              </a:solidFill>
                            </a:rPr>
                            <a:t>k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654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m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6312" t="-188312" r="-39913" b="-4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m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10.000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t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400" dirty="0" smtClean="0">
                              <a:solidFill>
                                <a:srgbClr val="FFFF00"/>
                              </a:solidFill>
                            </a:rPr>
                            <a:t>μ</a:t>
                          </a:r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t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10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6312" t="-465000" r="-39913" b="-1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000" b="1" dirty="0" smtClean="0">
                              <a:solidFill>
                                <a:srgbClr val="003300"/>
                              </a:solidFill>
                            </a:rPr>
                            <a:t>t</a:t>
                          </a:r>
                          <a:endParaRPr lang="nl-NL" sz="2000" b="1" dirty="0">
                            <a:solidFill>
                              <a:srgbClr val="0033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=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dirty="0" smtClean="0"/>
                            <a:t>0,00001</a:t>
                          </a:r>
                          <a:endParaRPr lang="nl-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NL" sz="2400" b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 smtClean="0">
                              <a:solidFill>
                                <a:srgbClr val="FF0000"/>
                              </a:solidFill>
                            </a:rPr>
                            <a:t>s</a:t>
                          </a:r>
                          <a:endParaRPr lang="nl-N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11864759" y="202183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003300"/>
                </a:solidFill>
              </a:rPr>
              <a:t>3</a:t>
            </a:r>
            <a:endParaRPr lang="nl-NL" dirty="0"/>
          </a:p>
        </p:txBody>
      </p:sp>
      <p:pic>
        <p:nvPicPr>
          <p:cNvPr id="7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9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Stap van 10</a:t>
                </a: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  m        </a:t>
                </a:r>
                <a:r>
                  <a:rPr lang="nl-NL" smtClean="0">
                    <a:solidFill>
                      <a:srgbClr val="FFFF00"/>
                    </a:solidFill>
                  </a:rPr>
                  <a:t>c         d        </a:t>
                </a:r>
                <a:r>
                  <a:rPr lang="nl-NL" dirty="0" smtClean="0">
                    <a:solidFill>
                      <a:srgbClr val="FFFF00"/>
                    </a:solidFill>
                  </a:rPr>
                  <a:t>_     da     h      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dirty="0" smtClean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nl-NL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nl-NL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nl-NL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dirty="0" smtClean="0">
                    <a:solidFill>
                      <a:srgbClr val="FFFF00"/>
                    </a:solidFill>
                  </a:rPr>
                  <a:t/>
                </a:r>
                <a:br>
                  <a:rPr lang="nl-NL" dirty="0" smtClean="0">
                    <a:solidFill>
                      <a:srgbClr val="FFFF00"/>
                    </a:solidFill>
                  </a:rPr>
                </a:br>
                <a:endParaRPr lang="nl-NL" dirty="0" smtClean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Stap 1000</a:t>
                </a: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FF00"/>
                    </a:solidFill>
                  </a:rPr>
                  <a:t>  n         µ        m      _       k      M     G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 10</m:t>
                        </m:r>
                      </m:e>
                      <m:sup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nl-NL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nl-NL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nl-NL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nl-NL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nl-NL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3926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 soorten rijtjes</a:t>
            </a: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 Komma Rechts       → komma links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64759" y="202183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003300"/>
                </a:solidFill>
              </a:rPr>
              <a:t>3</a:t>
            </a:r>
            <a:endParaRPr lang="nl-NL" dirty="0"/>
          </a:p>
        </p:txBody>
      </p:sp>
      <p:pic>
        <p:nvPicPr>
          <p:cNvPr id="7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9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1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Grootheid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Onderwerp / meetbaar</a:t>
            </a:r>
          </a:p>
          <a:p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Eerste twee kolommen uit binas tabel 6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Grootheid en eenheid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02" y="428625"/>
            <a:ext cx="20955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2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Denk aan:</a:t>
            </a:r>
          </a:p>
          <a:p>
            <a:pPr marL="0" indent="0" algn="ctr">
              <a:buNone/>
            </a:pPr>
            <a:endParaRPr lang="nl-NL" sz="5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nl-NL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hoofd en kleine letters!!!!!!</a:t>
            </a:r>
            <a:endParaRPr lang="nl-NL" sz="5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Grootheid en eenheid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Eenheid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Maat / staat achter het getal</a:t>
            </a:r>
          </a:p>
          <a:p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Waar druk je het getal in uit</a:t>
            </a:r>
          </a:p>
          <a:p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Laatste twee kolommen van Binas tabel 6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95" y="0"/>
            <a:ext cx="3268805" cy="26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62525"/>
            <a:ext cx="19050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 drops of water   </a:t>
            </a:r>
            <a:r>
              <a:rPr kumimoji="0" lang="nl-NL" sz="6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makes about 1 milliliter </a:t>
            </a:r>
          </a:p>
        </p:txBody>
      </p:sp>
    </p:spTree>
    <p:extLst>
      <p:ext uri="{BB962C8B-B14F-4D97-AF65-F5344CB8AC3E}">
        <p14:creationId xmlns:p14="http://schemas.microsoft.com/office/powerpoint/2010/main" val="39693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Metriek stelsel wiskunde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196752"/>
            <a:ext cx="4680520" cy="505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Metriek stelsel wiskunde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5184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7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Metriek stelsel wiskunde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Letter om getal makkelijker te schrijven</a:t>
            </a: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Zie tabel 3 binas voor waarde en afkorting (letter)</a:t>
            </a: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 </a:t>
            </a:r>
            <a:r>
              <a:rPr lang="nl-NL" dirty="0" smtClean="0">
                <a:solidFill>
                  <a:srgbClr val="FFFF00"/>
                </a:solidFill>
              </a:rPr>
              <a:t>letter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staat voor een </a:t>
            </a:r>
            <a:r>
              <a:rPr lang="nl-NL" dirty="0" smtClean="0">
                <a:solidFill>
                  <a:srgbClr val="FFFF00"/>
                </a:solidFill>
              </a:rPr>
              <a:t>factor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!</a:t>
            </a:r>
          </a:p>
          <a:p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illi	</a:t>
            </a:r>
            <a:r>
              <a:rPr lang="nl-NL" dirty="0" smtClean="0">
                <a:solidFill>
                  <a:srgbClr val="FFFF00"/>
                </a:solidFill>
              </a:rPr>
              <a:t>m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	x 1/1000</a:t>
            </a: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Kilo	</a:t>
            </a:r>
            <a:r>
              <a:rPr lang="nl-NL" dirty="0" smtClean="0">
                <a:solidFill>
                  <a:srgbClr val="FFFF00"/>
                </a:solidFill>
              </a:rPr>
              <a:t>k</a:t>
            </a: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	x1000</a:t>
            </a:r>
          </a:p>
          <a:p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9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Wat is wetenschappelijk</a:t>
            </a:r>
            <a:endParaRPr lang="nl-NL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4400" i="1" dirty="0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400" b="0" i="1" dirty="0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nl-NL" sz="4400" b="0" i="1" dirty="0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4400" b="0" i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nl-NL" sz="4400" b="0" i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𝑏𝑒𝑡𝑒𝑘𝑒𝑛𝑑</m:t>
                      </m:r>
                      <m:r>
                        <a:rPr lang="nl-NL" sz="4400" b="0" i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10 × 10= 100</m:t>
                      </m:r>
                    </m:oMath>
                  </m:oMathPara>
                </a14:m>
                <a:endParaRPr lang="nl-NL" sz="2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2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3600" i="1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600" i="1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nl-NL" sz="3600" b="0" i="1" dirty="0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nl-NL" sz="360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nl-NL" sz="360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𝑏𝑒𝑡𝑒𝑘𝑒𝑛𝑑</m:t>
                      </m:r>
                      <m:r>
                        <a:rPr lang="nl-NL" sz="360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10 × 10 ×10= 1000</m:t>
                      </m:r>
                    </m:oMath>
                  </m:oMathPara>
                </a14:m>
                <a:endParaRPr lang="nl-NL" sz="18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18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18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nl-NL" sz="2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Het cijfer boven de  10 spreek je uit als  tot de macht ….</a:t>
                </a:r>
              </a:p>
              <a:p>
                <a:pPr marL="0" indent="0">
                  <a:buNone/>
                </a:pPr>
                <a:endParaRPr lang="nl-NL" sz="28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nl-NL" sz="2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Het cijfer geeft het aantal nullen aan achter de 1.</a:t>
                </a:r>
                <a:endParaRPr lang="nl-NL" sz="28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2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24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r="-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Metriek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9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Metriek stelsel wiskunde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Factor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2"/>
                </a:solidFill>
              </a:rPr>
              <a:t>Nu kunnen we het metriek stelsel ook wetenschappelijk schrijven.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6917</TotalTime>
  <Words>287</Words>
  <Application>Microsoft Office PowerPoint</Application>
  <PresentationFormat>Diavoorstelling (4:3)</PresentationFormat>
  <Paragraphs>186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Office Theme</vt:lpstr>
      <vt:lpstr>Grootheden  factor eenheden  </vt:lpstr>
      <vt:lpstr>Grootheid</vt:lpstr>
      <vt:lpstr>PowerPoint-presentatie</vt:lpstr>
      <vt:lpstr>Eenheid </vt:lpstr>
      <vt:lpstr>Metriek stelsel wiskunde</vt:lpstr>
      <vt:lpstr>Metriek stelsel wiskunde</vt:lpstr>
      <vt:lpstr>Metriek stelsel wiskunde</vt:lpstr>
      <vt:lpstr>Wat is wetenschappelijk</vt:lpstr>
      <vt:lpstr>Metriek stelsel wiskunde</vt:lpstr>
      <vt:lpstr>Metriek stelsel wiskunde</vt:lpstr>
      <vt:lpstr>Metriek stelsel wiskunde</vt:lpstr>
      <vt:lpstr>Waarom wetenschappelijk</vt:lpstr>
      <vt:lpstr>Wat schrijf je</vt:lpstr>
      <vt:lpstr>PowerPoint-presentatie</vt:lpstr>
      <vt:lpstr>Grootheid =   getal  ●   factor eenheid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Grootheden, eenheden  en factor</dc:title>
  <dc:creator>w.tomassen</dc:creator>
  <cp:lastModifiedBy>Wim tomassen</cp:lastModifiedBy>
  <cp:revision>41</cp:revision>
  <dcterms:created xsi:type="dcterms:W3CDTF">2010-02-20T14:29:13Z</dcterms:created>
  <dcterms:modified xsi:type="dcterms:W3CDTF">2013-09-01T15:21:52Z</dcterms:modified>
</cp:coreProperties>
</file>