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60" r:id="rId2"/>
    <p:sldId id="297" r:id="rId3"/>
    <p:sldId id="291" r:id="rId4"/>
    <p:sldId id="263" r:id="rId5"/>
    <p:sldId id="261" r:id="rId6"/>
    <p:sldId id="292" r:id="rId7"/>
    <p:sldId id="262" r:id="rId8"/>
    <p:sldId id="288" r:id="rId9"/>
    <p:sldId id="289" r:id="rId10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DE2"/>
    <a:srgbClr val="9A5C00"/>
    <a:srgbClr val="0000CC"/>
    <a:srgbClr val="000032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5E46332-745F-4E2A-B92D-6DB1640E7FC7}" type="datetimeFigureOut">
              <a:rPr lang="nl-NL"/>
              <a:pPr>
                <a:defRPr/>
              </a:pPr>
              <a:t>9-4-2013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r>
              <a:rPr lang="nl-NL"/>
              <a:t>(c) Ing. W.Tomassen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25B5BCB-89F1-4860-93D6-90D40F1215E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420952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3365E4C-5A46-43A2-B522-A58BCD7FB603}" type="datetimeFigureOut">
              <a:rPr lang="nl-NL"/>
              <a:pPr>
                <a:defRPr/>
              </a:pPr>
              <a:t>9-4-2013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l-NL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r>
              <a:rPr lang="nl-NL"/>
              <a:t>(c) Ing. W.Tomassen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C3EAAF0-4AB4-4638-B615-C01DDFDC392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95206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6932DB2-1452-42AB-A5D3-DA2D6DE5522D}" type="slidenum">
              <a:rPr lang="nl-NL" smtClean="0"/>
              <a:pPr eaLnBrk="1" hangingPunct="1"/>
              <a:t>1</a:t>
            </a:fld>
            <a:endParaRPr lang="nl-NL" smtClean="0"/>
          </a:p>
        </p:txBody>
      </p:sp>
      <p:sp>
        <p:nvSpPr>
          <p:cNvPr id="47109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(c) Ing. W.Tomassen</a:t>
            </a:r>
          </a:p>
        </p:txBody>
      </p:sp>
      <p:sp>
        <p:nvSpPr>
          <p:cNvPr id="47110" name="Date Placeholder 5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AF23112-B586-4A11-B247-D8C519FD3950}" type="datetime1">
              <a:rPr lang="nl-NL" smtClean="0"/>
              <a:pPr eaLnBrk="1" hangingPunct="1"/>
              <a:t>9-4-2013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603680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6932DB2-1452-42AB-A5D3-DA2D6DE5522D}" type="slidenum">
              <a:rPr lang="nl-NL" smtClean="0"/>
              <a:pPr eaLnBrk="1" hangingPunct="1"/>
              <a:t>2</a:t>
            </a:fld>
            <a:endParaRPr lang="nl-NL" smtClean="0"/>
          </a:p>
        </p:txBody>
      </p:sp>
      <p:sp>
        <p:nvSpPr>
          <p:cNvPr id="47109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(c) Ing. W.Tomassen</a:t>
            </a:r>
          </a:p>
        </p:txBody>
      </p:sp>
      <p:sp>
        <p:nvSpPr>
          <p:cNvPr id="47110" name="Date Placeholder 5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AF23112-B586-4A11-B247-D8C519FD3950}" type="datetime1">
              <a:rPr lang="nl-NL" smtClean="0"/>
              <a:pPr eaLnBrk="1" hangingPunct="1"/>
              <a:t>9-4-2013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924579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6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5338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nl-NL"/>
              <a:t>Klik om het opmaakprofiel te bewerken</a:t>
            </a:r>
          </a:p>
        </p:txBody>
      </p:sp>
      <p:sp>
        <p:nvSpPr>
          <p:cNvPr id="5339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A206B43D-AF5B-4736-A711-866AE16D9B58}" type="datetime10">
              <a:rPr lang="nl-NL"/>
              <a:pPr>
                <a:defRPr/>
              </a:pPr>
              <a:t>17:40</a:t>
            </a:fld>
            <a:endParaRPr lang="nl-NL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2E5883B-3189-466D-B595-71ED963C370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2538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476A820-9000-4AE4-A0F9-0D02355407F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2F69AD10-6A00-446C-871D-0E679E335031}" type="datetime10">
              <a:rPr lang="nl-NL"/>
              <a:pPr>
                <a:defRPr/>
              </a:pPr>
              <a:t>17:40</a:t>
            </a:fld>
            <a:endParaRPr lang="nl-NL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438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D1CDA8C-B0D7-48B6-AE18-C9143A5FB50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9DADEA12-2D42-40B0-8554-D25EDBC899C0}" type="datetime10">
              <a:rPr lang="nl-NL"/>
              <a:pPr>
                <a:defRPr/>
              </a:pPr>
              <a:t>17:40</a:t>
            </a:fld>
            <a:endParaRPr lang="nl-NL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2154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el, tekst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12BA8D2-1A15-4872-8C92-58B844C9EC8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7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F90899EB-F3BB-4582-BFC2-186F3F2377DC}" type="datetime10">
              <a:rPr lang="nl-NL"/>
              <a:pPr>
                <a:defRPr/>
              </a:pPr>
              <a:t>17:40</a:t>
            </a:fld>
            <a:endParaRPr lang="nl-NL"/>
          </a:p>
        </p:txBody>
      </p:sp>
      <p:sp>
        <p:nvSpPr>
          <p:cNvPr id="8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8726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el, inhoud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171D029-F172-49C0-B367-85187DBF427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7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5B89D996-47F1-4F82-B197-7BBE582AD772}" type="datetime10">
              <a:rPr lang="nl-NL"/>
              <a:pPr>
                <a:defRPr/>
              </a:pPr>
              <a:t>17:40</a:t>
            </a:fld>
            <a:endParaRPr lang="nl-NL"/>
          </a:p>
        </p:txBody>
      </p:sp>
      <p:sp>
        <p:nvSpPr>
          <p:cNvPr id="8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4907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852F26D-5CAF-4961-A77C-9B53A0681AD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448B1736-491B-4334-AB30-BEF29820B6B5}" type="datetime10">
              <a:rPr lang="nl-NL"/>
              <a:pPr>
                <a:defRPr/>
              </a:pPr>
              <a:t>17:40</a:t>
            </a:fld>
            <a:endParaRPr lang="nl-NL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2916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CD5CE64-9070-4A03-B76E-4104AF94EEA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0AA39833-4078-4FD7-9E31-701E866B7A4C}" type="datetime10">
              <a:rPr lang="nl-NL"/>
              <a:pPr>
                <a:defRPr/>
              </a:pPr>
              <a:t>17:40</a:t>
            </a:fld>
            <a:endParaRPr lang="nl-NL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6926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76B6FF0-F619-4018-81C5-505A2B7DDFA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875AC6D0-4F97-462C-86B9-97A5E7AFAD43}" type="datetime10">
              <a:rPr lang="nl-NL"/>
              <a:pPr>
                <a:defRPr/>
              </a:pPr>
              <a:t>17:40</a:t>
            </a:fld>
            <a:endParaRPr lang="nl-NL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172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27BFE3A-874B-4BA3-BD97-D507DAB516B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8F50938F-63E6-4F0A-BBD9-3B026EA7CFC6}" type="datetime10">
              <a:rPr lang="nl-NL"/>
              <a:pPr>
                <a:defRPr/>
              </a:pPr>
              <a:t>17:40</a:t>
            </a:fld>
            <a:endParaRPr lang="nl-NL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9687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E2FFDCA-F268-460F-9264-B5E4CB2DC39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1CA1D5A0-9D40-42B6-B4AC-E79C4B6A9A0A}" type="datetime10">
              <a:rPr lang="nl-NL"/>
              <a:pPr>
                <a:defRPr/>
              </a:pPr>
              <a:t>17:40</a:t>
            </a:fld>
            <a:endParaRPr lang="nl-NL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0256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91436E5-29A0-48A8-80B4-A2AEA7BB011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BB7BF0EC-9878-4611-A8CB-9202BC16298B}" type="datetime10">
              <a:rPr lang="nl-NL"/>
              <a:pPr>
                <a:defRPr/>
              </a:pPr>
              <a:t>17:40</a:t>
            </a:fld>
            <a:endParaRPr lang="nl-NL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3202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33547A4-5D4D-44C3-87AD-9BF17E21373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AAAAD2E4-2135-47D4-A5A6-143E66EB44C8}" type="datetime10">
              <a:rPr lang="nl-NL"/>
              <a:pPr>
                <a:defRPr/>
              </a:pPr>
              <a:t>17:40</a:t>
            </a:fld>
            <a:endParaRPr lang="nl-NL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3130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72CA46A-A561-4311-8C1D-3601608E184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E6D95268-1555-4A38-87BB-A0AEC0C80AD2}" type="datetime10">
              <a:rPr lang="nl-NL"/>
              <a:pPr>
                <a:defRPr/>
              </a:pPr>
              <a:t>17:40</a:t>
            </a:fld>
            <a:endParaRPr lang="nl-NL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92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chemeClr val="tx2">
                <a:lumMod val="4000"/>
              </a:schemeClr>
            </a:gs>
            <a:gs pos="100000">
              <a:schemeClr val="tx2">
                <a:lumMod val="25000"/>
              </a:schemeClr>
            </a:gs>
            <a:gs pos="98000">
              <a:schemeClr val="accent5">
                <a:lumMod val="2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4099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4100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4101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4102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4103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4104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4105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4107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4108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4109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4110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4111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4112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4113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nl-NL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4114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nl-NL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4115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nl-NL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4116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nl-NL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4117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nl-NL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4118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nl-NL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4119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nl-NL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4120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nl-NL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4121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4122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nl-NL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4123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nl-NL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4124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nl-NL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4125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nl-NL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4126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4127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4128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4129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4130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4131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132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133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134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135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136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137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138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139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140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141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142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143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144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145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146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147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148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149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150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151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152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153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154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155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156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157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158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159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160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161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162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163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164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165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166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167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168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169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170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171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172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173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174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175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176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177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178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179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180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181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182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183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184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185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186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187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188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189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190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191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192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193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194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195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196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197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198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199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00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01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02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03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04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05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06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07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08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09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10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11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12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13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14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15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16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17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18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19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20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21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22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23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24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25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26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27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28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29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30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31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32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33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34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35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36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37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38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39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40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41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42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43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44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45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46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47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48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49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50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51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52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53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54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55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56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57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58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59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60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61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62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63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64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65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66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67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68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69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70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71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72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73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74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75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76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77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78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79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80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81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82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83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84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85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86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87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88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89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90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91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92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93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94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95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96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97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98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299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300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301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302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303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304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305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306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307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308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309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310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311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312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4313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4314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86823ABA-C389-4AC9-8CD5-440D8C51461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4315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49672A29-537A-4EA4-B873-4F501A032179}" type="datetime10">
              <a:rPr lang="nl-NL"/>
              <a:pPr>
                <a:defRPr/>
              </a:pPr>
              <a:t>17:40</a:t>
            </a:fld>
            <a:endParaRPr lang="nl-NL"/>
          </a:p>
        </p:txBody>
      </p:sp>
      <p:sp>
        <p:nvSpPr>
          <p:cNvPr id="4316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317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318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Rectangl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0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1000" b="1" i="1">
                <a:solidFill>
                  <a:schemeClr val="accent1">
                    <a:lumMod val="20000"/>
                    <a:lumOff val="80000"/>
                  </a:schemeClr>
                </a:solidFill>
              </a:rPr>
              <a:t>Bewegen</a:t>
            </a:r>
          </a:p>
        </p:txBody>
      </p:sp>
      <p:pic>
        <p:nvPicPr>
          <p:cNvPr id="28678" name="Rectangl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0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1571625" y="714375"/>
            <a:ext cx="60721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2400">
                <a:solidFill>
                  <a:schemeClr val="bg1"/>
                </a:solidFill>
                <a:latin typeface="Calibri" pitchFamily="34" charset="0"/>
              </a:rPr>
              <a:t>Na deze les weet je:</a:t>
            </a:r>
          </a:p>
          <a:p>
            <a:pPr algn="ctr" eaLnBrk="1" hangingPunct="1"/>
            <a:endParaRPr lang="nl-NL" sz="2400">
              <a:solidFill>
                <a:schemeClr val="bg1"/>
              </a:solidFill>
              <a:latin typeface="Calibri" pitchFamily="34" charset="0"/>
            </a:endParaRPr>
          </a:p>
          <a:p>
            <a:pPr algn="ctr" eaLnBrk="1" hangingPunct="1"/>
            <a:endParaRPr lang="nl-NL" sz="2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1371600" y="1914525"/>
            <a:ext cx="68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defRPr/>
            </a:pPr>
            <a:r>
              <a:rPr lang="nl-NL" sz="4400" smtClean="0"/>
              <a:t>soorten beweging</a:t>
            </a:r>
          </a:p>
          <a:p>
            <a:pPr>
              <a:defRPr/>
            </a:pPr>
            <a:r>
              <a:rPr lang="nl-NL" sz="4400" smtClean="0"/>
              <a:t>groot- en eenheden</a:t>
            </a:r>
          </a:p>
          <a:p>
            <a:pPr>
              <a:defRPr/>
            </a:pPr>
            <a:r>
              <a:rPr lang="nl-NL" sz="4400" smtClean="0"/>
              <a:t>de formule</a:t>
            </a:r>
          </a:p>
          <a:p>
            <a:pPr>
              <a:defRPr/>
            </a:pPr>
            <a:r>
              <a:rPr lang="nl-NL" sz="4400" smtClean="0"/>
              <a:t>soorten diagrammen</a:t>
            </a:r>
          </a:p>
          <a:p>
            <a:pPr>
              <a:defRPr/>
            </a:pPr>
            <a:r>
              <a:rPr lang="nl-NL" smtClean="0"/>
              <a:t>.</a:t>
            </a:r>
            <a:endParaRPr lang="nl-NL" dirty="0"/>
          </a:p>
        </p:txBody>
      </p:sp>
      <p:sp>
        <p:nvSpPr>
          <p:cNvPr id="12" name="Footer Placeholder 3"/>
          <p:cNvSpPr txBox="1">
            <a:spLocks/>
          </p:cNvSpPr>
          <p:nvPr/>
        </p:nvSpPr>
        <p:spPr bwMode="auto">
          <a:xfrm>
            <a:off x="0" y="6484938"/>
            <a:ext cx="1908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nl-NL" smtClean="0"/>
              <a:t>© Ing W.T.N.G. Tomassen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 smtClean="0"/>
              <a:t>4 Bewegen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nl-NL" dirty="0" smtClean="0"/>
          </a:p>
        </p:txBody>
      </p:sp>
      <p:pic>
        <p:nvPicPr>
          <p:cNvPr id="28676" name="Rectangl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0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1000" b="1" i="1">
                <a:solidFill>
                  <a:schemeClr val="accent1">
                    <a:lumMod val="20000"/>
                    <a:lumOff val="80000"/>
                  </a:schemeClr>
                </a:solidFill>
              </a:rPr>
              <a:t>Bewegen</a:t>
            </a:r>
          </a:p>
        </p:txBody>
      </p:sp>
      <p:pic>
        <p:nvPicPr>
          <p:cNvPr id="28678" name="Rectangl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0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570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9600" cy="1441450"/>
          </a:xfrm>
        </p:spPr>
        <p:txBody>
          <a:bodyPr/>
          <a:lstStyle/>
          <a:p>
            <a:pPr>
              <a:defRPr/>
            </a:pPr>
            <a:r>
              <a:rPr lang="nl-NL" sz="3600" dirty="0" smtClean="0"/>
              <a:t>Waar denk je aan bij snelheid?</a:t>
            </a:r>
            <a:endParaRPr lang="nl-N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44962"/>
          </a:xfrm>
        </p:spPr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8788400" y="0"/>
            <a:ext cx="355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nl-NL" sz="2400" b="1" smtClean="0">
                <a:solidFill>
                  <a:srgbClr val="FFFFFF"/>
                </a:solidFill>
                <a:cs typeface="+mn-cs"/>
              </a:rPr>
              <a:t>v</a:t>
            </a:r>
          </a:p>
          <a:p>
            <a:pPr eaLnBrk="1" hangingPunct="1">
              <a:defRPr/>
            </a:pPr>
            <a:endParaRPr lang="nl-NL" sz="2400" b="1" smtClean="0">
              <a:solidFill>
                <a:srgbClr val="FFFFFF"/>
              </a:solidFill>
              <a:cs typeface="+mn-cs"/>
            </a:endParaRPr>
          </a:p>
          <a:p>
            <a:pPr eaLnBrk="1" hangingPunct="1">
              <a:defRPr/>
            </a:pPr>
            <a:endParaRPr lang="nl-NL" sz="2400" b="1" smtClean="0">
              <a:solidFill>
                <a:srgbClr val="FFFFFF"/>
              </a:solidFill>
              <a:cs typeface="+mn-cs"/>
            </a:endParaRPr>
          </a:p>
        </p:txBody>
      </p:sp>
      <p:pic>
        <p:nvPicPr>
          <p:cNvPr id="31752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0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3" name="TextBox 4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10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MANIEREN VAN BEWEGEN</a:t>
            </a:r>
            <a:endParaRPr lang="nl-NL" sz="1000" b="1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1754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0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6" y="474512"/>
            <a:ext cx="1166195" cy="101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2713"/>
            <a:ext cx="3530978" cy="2648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72" y="1624260"/>
            <a:ext cx="3784352" cy="2516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820" y="428625"/>
            <a:ext cx="1380720" cy="15931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7600" y1="17730" x2="28400" y2="15603"/>
                        <a14:foregroundMark x1="33800" y1="9929" x2="35600" y2="8747"/>
                        <a14:foregroundMark x1="48000" y1="5674" x2="48000" y2="5674"/>
                        <a14:foregroundMark x1="51800" y1="9456" x2="51800" y2="9456"/>
                        <a14:foregroundMark x1="58200" y1="13002" x2="58200" y2="13002"/>
                        <a14:foregroundMark x1="57000" y1="12057" x2="57000" y2="12057"/>
                        <a14:foregroundMark x1="50200" y1="9693" x2="50200" y2="9693"/>
                        <a14:foregroundMark x1="36200" y1="16548" x2="37200" y2="14184"/>
                        <a14:foregroundMark x1="31200" y1="19385" x2="32200" y2="17021"/>
                        <a14:foregroundMark x1="30800" y1="20095" x2="30800" y2="20095"/>
                        <a14:foregroundMark x1="32000" y1="26714" x2="33000" y2="231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489" y="3548789"/>
            <a:ext cx="2813298" cy="238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32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9600" cy="1441450"/>
          </a:xfrm>
        </p:spPr>
        <p:txBody>
          <a:bodyPr/>
          <a:lstStyle/>
          <a:p>
            <a:pPr>
              <a:defRPr/>
            </a:pPr>
            <a:r>
              <a:rPr lang="nl-NL" sz="4000" dirty="0"/>
              <a:t>Op welke vier manieren kan er iets gebeuren met een snelheid?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44962"/>
          </a:xfrm>
        </p:spPr>
        <p:txBody>
          <a:bodyPr/>
          <a:lstStyle/>
          <a:p>
            <a:pPr>
              <a:defRPr/>
            </a:pPr>
            <a:endParaRPr lang="nl-NL" dirty="0"/>
          </a:p>
          <a:p>
            <a:pPr lvl="1">
              <a:defRPr/>
            </a:pPr>
            <a:r>
              <a:rPr lang="nl-NL" dirty="0" smtClean="0"/>
              <a:t>Stilstaan</a:t>
            </a:r>
          </a:p>
          <a:p>
            <a:pPr lvl="1">
              <a:defRPr/>
            </a:pPr>
            <a:r>
              <a:rPr lang="nl-NL" dirty="0" smtClean="0"/>
              <a:t>Constante snelheid</a:t>
            </a:r>
          </a:p>
          <a:p>
            <a:pPr lvl="1">
              <a:defRPr/>
            </a:pPr>
            <a:r>
              <a:rPr lang="nl-NL" dirty="0" smtClean="0"/>
              <a:t>Versnellen</a:t>
            </a:r>
          </a:p>
          <a:p>
            <a:pPr lvl="1">
              <a:defRPr/>
            </a:pPr>
            <a:r>
              <a:rPr lang="nl-NL" dirty="0" smtClean="0"/>
              <a:t>Vertragen</a:t>
            </a:r>
            <a:endParaRPr lang="nl-NL" dirty="0"/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8788400" y="0"/>
            <a:ext cx="355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nl-NL" sz="2400" b="1" smtClean="0">
                <a:solidFill>
                  <a:srgbClr val="FFFFFF"/>
                </a:solidFill>
                <a:cs typeface="+mn-cs"/>
              </a:rPr>
              <a:t>v</a:t>
            </a:r>
          </a:p>
          <a:p>
            <a:pPr eaLnBrk="1" hangingPunct="1">
              <a:defRPr/>
            </a:pPr>
            <a:endParaRPr lang="nl-NL" sz="2400" b="1" smtClean="0">
              <a:solidFill>
                <a:srgbClr val="FFFFFF"/>
              </a:solidFill>
              <a:cs typeface="+mn-cs"/>
            </a:endParaRPr>
          </a:p>
          <a:p>
            <a:pPr eaLnBrk="1" hangingPunct="1">
              <a:defRPr/>
            </a:pPr>
            <a:endParaRPr lang="nl-NL" sz="2400" b="1" smtClean="0">
              <a:solidFill>
                <a:srgbClr val="FFFFFF"/>
              </a:solidFill>
              <a:cs typeface="+mn-cs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844" y="1988840"/>
            <a:ext cx="3000375" cy="38957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594" y="2525781"/>
            <a:ext cx="2476500" cy="2476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269" y="2503991"/>
            <a:ext cx="3352304" cy="2865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2" name="Rectangl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0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3" name="TextBox 4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10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MANIEREN VAN BEWEGEN</a:t>
            </a:r>
            <a:endParaRPr lang="nl-NL" sz="1000" b="1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1754" name="Rectangl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0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Grootheden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Wat is een grootheid?</a:t>
            </a:r>
          </a:p>
          <a:p>
            <a:pPr lvl="1">
              <a:defRPr/>
            </a:pPr>
            <a:r>
              <a:rPr lang="nl-NL" dirty="0" smtClean="0"/>
              <a:t>Onderwerp &amp; meetbaar.</a:t>
            </a:r>
            <a:br>
              <a:rPr lang="nl-NL" dirty="0" smtClean="0"/>
            </a:br>
            <a:endParaRPr lang="nl-NL" sz="1050" dirty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852738"/>
            <a:ext cx="5418137" cy="364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1" name="Rectangl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0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Box 4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1000" b="1" i="1">
                <a:solidFill>
                  <a:schemeClr val="accent1">
                    <a:lumMod val="20000"/>
                    <a:lumOff val="80000"/>
                  </a:schemeClr>
                </a:solidFill>
              </a:rPr>
              <a:t>Grootheid en eenheid</a:t>
            </a:r>
          </a:p>
        </p:txBody>
      </p:sp>
      <p:pic>
        <p:nvPicPr>
          <p:cNvPr id="29703" name="Rectangl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0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9600" cy="1441450"/>
          </a:xfrm>
        </p:spPr>
        <p:txBody>
          <a:bodyPr/>
          <a:lstStyle/>
          <a:p>
            <a:pPr>
              <a:defRPr/>
            </a:pPr>
            <a:r>
              <a:rPr lang="nl-NL" sz="3600" dirty="0" smtClean="0"/>
              <a:t>Welke twee onderwerpen spelen </a:t>
            </a:r>
            <a:br>
              <a:rPr lang="nl-NL" sz="3600" dirty="0" smtClean="0"/>
            </a:br>
            <a:r>
              <a:rPr lang="nl-NL" sz="3600" dirty="0" smtClean="0"/>
              <a:t>een rol bij snelheid?</a:t>
            </a:r>
            <a:endParaRPr lang="nl-N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44962"/>
          </a:xfrm>
        </p:spPr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8788400" y="0"/>
            <a:ext cx="355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nl-NL" sz="2400" b="1" smtClean="0">
                <a:solidFill>
                  <a:srgbClr val="FFFFFF"/>
                </a:solidFill>
                <a:cs typeface="+mn-cs"/>
              </a:rPr>
              <a:t>v</a:t>
            </a:r>
          </a:p>
          <a:p>
            <a:pPr eaLnBrk="1" hangingPunct="1">
              <a:defRPr/>
            </a:pPr>
            <a:endParaRPr lang="nl-NL" sz="2400" b="1" smtClean="0">
              <a:solidFill>
                <a:srgbClr val="FFFFFF"/>
              </a:solidFill>
              <a:cs typeface="+mn-cs"/>
            </a:endParaRPr>
          </a:p>
          <a:p>
            <a:pPr eaLnBrk="1" hangingPunct="1">
              <a:defRPr/>
            </a:pPr>
            <a:endParaRPr lang="nl-NL" sz="2400" b="1" smtClean="0">
              <a:solidFill>
                <a:srgbClr val="FFFFFF"/>
              </a:solidFill>
              <a:cs typeface="+mn-cs"/>
            </a:endParaRPr>
          </a:p>
        </p:txBody>
      </p:sp>
      <p:pic>
        <p:nvPicPr>
          <p:cNvPr id="31752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0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3" name="TextBox 4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10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MANIEREN VAN BEWEGEN</a:t>
            </a:r>
            <a:endParaRPr lang="nl-NL" sz="1000" b="1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1754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0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48" l="0" r="100000">
                        <a14:foregroundMark x1="85047" y1="23757" x2="86916" y2="12707"/>
                        <a14:foregroundMark x1="92523" y1="22652" x2="91589" y2="18232"/>
                        <a14:foregroundMark x1="21495" y1="58011" x2="9346" y2="61326"/>
                        <a14:foregroundMark x1="15888" y1="58011" x2="4673" y2="59669"/>
                        <a14:foregroundMark x1="9346" y1="56354" x2="9346" y2="56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21882"/>
            <a:ext cx="1545432" cy="261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1690914" y="4738873"/>
            <a:ext cx="1402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/>
              <a:t>Afstand</a:t>
            </a:r>
            <a:endParaRPr lang="nl-NL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404" l="0" r="99627">
                        <a14:foregroundMark x1="47761" y1="32979" x2="58955" y2="351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842" y="2554309"/>
            <a:ext cx="25527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kstvak 16"/>
          <p:cNvSpPr txBox="1"/>
          <p:nvPr/>
        </p:nvSpPr>
        <p:spPr>
          <a:xfrm>
            <a:off x="5716190" y="4767750"/>
            <a:ext cx="751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T</a:t>
            </a:r>
            <a:r>
              <a:rPr lang="nl-NL" sz="2800" dirty="0" smtClean="0"/>
              <a:t>ijd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48449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nl-NL" dirty="0" smtClean="0"/>
              <a:t>Hoe schrijven we dat in de natuurkunde op?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71550" y="2012759"/>
            <a:ext cx="78486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nl-NL" sz="1400" dirty="0">
              <a:solidFill>
                <a:srgbClr val="FFFFFF"/>
              </a:solidFill>
              <a:cs typeface="+mn-cs"/>
            </a:endParaRPr>
          </a:p>
          <a:p>
            <a:pPr lvl="1">
              <a:tabLst>
                <a:tab pos="6721475" algn="l"/>
              </a:tabLst>
              <a:defRPr/>
            </a:pPr>
            <a:r>
              <a:rPr lang="nl-NL" sz="4000" dirty="0">
                <a:solidFill>
                  <a:srgbClr val="FFFFFF"/>
                </a:solidFill>
                <a:cs typeface="+mn-cs"/>
              </a:rPr>
              <a:t>Afstand (afgelegde weg)	</a:t>
            </a:r>
            <a:r>
              <a:rPr lang="nl-NL" sz="4000" dirty="0" smtClean="0">
                <a:solidFill>
                  <a:srgbClr val="FFFFFF"/>
                </a:solidFill>
                <a:latin typeface="Lucida Calligraphy" pitchFamily="66" charset="0"/>
                <a:cs typeface="+mn-cs"/>
              </a:rPr>
              <a:t>s</a:t>
            </a:r>
          </a:p>
          <a:p>
            <a:pPr lvl="1">
              <a:tabLst>
                <a:tab pos="6721475" algn="l"/>
              </a:tabLst>
              <a:defRPr/>
            </a:pPr>
            <a:r>
              <a:rPr lang="nl-NL" dirty="0" smtClean="0">
                <a:solidFill>
                  <a:srgbClr val="FFFFFF"/>
                </a:solidFill>
                <a:latin typeface="Lucida Calligraphy" pitchFamily="66" charset="0"/>
                <a:cs typeface="+mn-cs"/>
              </a:rPr>
              <a:t>(</a:t>
            </a:r>
            <a:r>
              <a:rPr lang="nl-NL" dirty="0" err="1" smtClean="0">
                <a:solidFill>
                  <a:srgbClr val="FFFFFF"/>
                </a:solidFill>
                <a:latin typeface="Lucida Calligraphy" pitchFamily="66" charset="0"/>
                <a:cs typeface="+mn-cs"/>
              </a:rPr>
              <a:t>strada</a:t>
            </a:r>
            <a:r>
              <a:rPr lang="nl-NL" dirty="0" smtClean="0">
                <a:solidFill>
                  <a:srgbClr val="FFFFFF"/>
                </a:solidFill>
                <a:latin typeface="Lucida Calligraphy" pitchFamily="66" charset="0"/>
                <a:cs typeface="+mn-cs"/>
              </a:rPr>
              <a:t>)</a:t>
            </a:r>
            <a:br>
              <a:rPr lang="nl-NL" dirty="0" smtClean="0">
                <a:solidFill>
                  <a:srgbClr val="FFFFFF"/>
                </a:solidFill>
                <a:latin typeface="Lucida Calligraphy" pitchFamily="66" charset="0"/>
                <a:cs typeface="+mn-cs"/>
              </a:rPr>
            </a:br>
            <a:endParaRPr lang="nl-NL" dirty="0">
              <a:solidFill>
                <a:srgbClr val="FFFFFF"/>
              </a:solidFill>
              <a:latin typeface="Lucida Calligraphy" pitchFamily="66" charset="0"/>
              <a:cs typeface="+mn-cs"/>
            </a:endParaRPr>
          </a:p>
          <a:p>
            <a:pPr lvl="1">
              <a:tabLst>
                <a:tab pos="6721475" algn="l"/>
              </a:tabLst>
              <a:defRPr/>
            </a:pPr>
            <a:r>
              <a:rPr lang="nl-NL" sz="4000" dirty="0">
                <a:solidFill>
                  <a:srgbClr val="FFFFFF"/>
                </a:solidFill>
                <a:cs typeface="+mn-cs"/>
              </a:rPr>
              <a:t>Snelheid	</a:t>
            </a:r>
            <a:r>
              <a:rPr lang="nl-NL" sz="4000" dirty="0" smtClean="0">
                <a:solidFill>
                  <a:srgbClr val="FFFFFF"/>
                </a:solidFill>
                <a:latin typeface="Lucida Calligraphy" pitchFamily="66" charset="0"/>
                <a:cs typeface="+mn-cs"/>
              </a:rPr>
              <a:t>v</a:t>
            </a:r>
          </a:p>
          <a:p>
            <a:pPr lvl="1">
              <a:tabLst>
                <a:tab pos="6721475" algn="l"/>
              </a:tabLst>
              <a:defRPr/>
            </a:pPr>
            <a:r>
              <a:rPr lang="nl-NL" sz="2000" dirty="0" smtClean="0">
                <a:solidFill>
                  <a:srgbClr val="FFFFFF"/>
                </a:solidFill>
                <a:latin typeface="Lucida Calligraphy" pitchFamily="66" charset="0"/>
                <a:cs typeface="+mn-cs"/>
              </a:rPr>
              <a:t>(</a:t>
            </a:r>
            <a:r>
              <a:rPr lang="nl-NL" sz="2000" dirty="0" err="1" smtClean="0">
                <a:solidFill>
                  <a:srgbClr val="FFFFFF"/>
                </a:solidFill>
                <a:latin typeface="Lucida Calligraphy" pitchFamily="66" charset="0"/>
                <a:cs typeface="+mn-cs"/>
              </a:rPr>
              <a:t>velocitas</a:t>
            </a:r>
            <a:r>
              <a:rPr lang="nl-NL" sz="2000" dirty="0" smtClean="0">
                <a:solidFill>
                  <a:srgbClr val="FFFFFF"/>
                </a:solidFill>
                <a:latin typeface="Lucida Calligraphy" pitchFamily="66" charset="0"/>
                <a:cs typeface="+mn-cs"/>
              </a:rPr>
              <a:t>)</a:t>
            </a:r>
          </a:p>
          <a:p>
            <a:pPr lvl="1">
              <a:tabLst>
                <a:tab pos="6721475" algn="l"/>
              </a:tabLst>
              <a:defRPr/>
            </a:pPr>
            <a:endParaRPr lang="nl-NL" sz="1400" dirty="0">
              <a:solidFill>
                <a:srgbClr val="FFFFFF"/>
              </a:solidFill>
              <a:latin typeface="Lucida Calligraphy" pitchFamily="66" charset="0"/>
              <a:cs typeface="+mn-cs"/>
            </a:endParaRPr>
          </a:p>
          <a:p>
            <a:pPr lvl="1">
              <a:tabLst>
                <a:tab pos="6721475" algn="l"/>
              </a:tabLst>
              <a:defRPr/>
            </a:pPr>
            <a:r>
              <a:rPr lang="nl-NL" sz="4000" dirty="0">
                <a:solidFill>
                  <a:srgbClr val="FFFFFF"/>
                </a:solidFill>
                <a:cs typeface="+mn-cs"/>
              </a:rPr>
              <a:t>Tijd	</a:t>
            </a:r>
            <a:r>
              <a:rPr lang="nl-NL" sz="4000" dirty="0" smtClean="0">
                <a:solidFill>
                  <a:srgbClr val="FFFFFF"/>
                </a:solidFill>
                <a:latin typeface="Lucida Calligraphy" pitchFamily="66" charset="0"/>
                <a:cs typeface="+mn-cs"/>
              </a:rPr>
              <a:t>t</a:t>
            </a:r>
          </a:p>
          <a:p>
            <a:pPr lvl="1">
              <a:tabLst>
                <a:tab pos="6721475" algn="l"/>
              </a:tabLst>
              <a:defRPr/>
            </a:pPr>
            <a:r>
              <a:rPr lang="nl-NL" sz="2000" dirty="0" smtClean="0">
                <a:solidFill>
                  <a:srgbClr val="FFFFFF"/>
                </a:solidFill>
                <a:latin typeface="Lucida Calligraphy" pitchFamily="66" charset="0"/>
                <a:cs typeface="+mn-cs"/>
              </a:rPr>
              <a:t>(tempo)</a:t>
            </a:r>
            <a:endParaRPr lang="nl-NL" sz="2000" dirty="0">
              <a:solidFill>
                <a:srgbClr val="FFFFFF"/>
              </a:solidFill>
              <a:latin typeface="Lucida Calligraphy" pitchFamily="66" charset="0"/>
              <a:cs typeface="+mn-cs"/>
            </a:endParaRP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8788400" y="404813"/>
            <a:ext cx="40107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nl-NL" sz="2400" b="1" dirty="0" smtClean="0">
                <a:solidFill>
                  <a:srgbClr val="FFFFFF"/>
                </a:solidFill>
                <a:latin typeface="Lucida Calligraphy" pitchFamily="66" charset="0"/>
                <a:cs typeface="+mn-cs"/>
              </a:rPr>
              <a:t>s</a:t>
            </a:r>
          </a:p>
          <a:p>
            <a:pPr eaLnBrk="1" hangingPunct="1">
              <a:defRPr/>
            </a:pPr>
            <a:r>
              <a:rPr lang="nl-NL" sz="2400" b="1" dirty="0" smtClean="0">
                <a:solidFill>
                  <a:srgbClr val="FFFFFF"/>
                </a:solidFill>
                <a:latin typeface="Lucida Calligraphy" pitchFamily="66" charset="0"/>
                <a:cs typeface="+mn-cs"/>
              </a:rPr>
              <a:t>v</a:t>
            </a:r>
          </a:p>
          <a:p>
            <a:pPr eaLnBrk="1" hangingPunct="1">
              <a:defRPr/>
            </a:pPr>
            <a:r>
              <a:rPr lang="nl-NL" sz="2400" b="1" dirty="0" smtClean="0">
                <a:solidFill>
                  <a:srgbClr val="FFFFFF"/>
                </a:solidFill>
                <a:latin typeface="Lucida Calligraphy" pitchFamily="66" charset="0"/>
                <a:cs typeface="+mn-cs"/>
              </a:rPr>
              <a:t>t</a:t>
            </a:r>
          </a:p>
          <a:p>
            <a:pPr eaLnBrk="1" hangingPunct="1">
              <a:defRPr/>
            </a:pPr>
            <a:endParaRPr lang="nl-NL" sz="2400" b="1" dirty="0" smtClean="0">
              <a:solidFill>
                <a:srgbClr val="FFFFFF"/>
              </a:solidFill>
              <a:cs typeface="+mn-cs"/>
            </a:endParaRPr>
          </a:p>
        </p:txBody>
      </p:sp>
      <p:pic>
        <p:nvPicPr>
          <p:cNvPr id="30725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0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Box 4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1000" b="1" i="1">
                <a:solidFill>
                  <a:schemeClr val="accent1">
                    <a:lumMod val="20000"/>
                    <a:lumOff val="80000"/>
                  </a:schemeClr>
                </a:solidFill>
              </a:rPr>
              <a:t>Grootheden bij bewegen</a:t>
            </a:r>
          </a:p>
        </p:txBody>
      </p:sp>
      <p:pic>
        <p:nvPicPr>
          <p:cNvPr id="30727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0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Eenheid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Wat is eenheid?</a:t>
            </a:r>
          </a:p>
          <a:p>
            <a:pPr lvl="1">
              <a:defRPr/>
            </a:pPr>
            <a:r>
              <a:rPr lang="nl-NL" dirty="0" smtClean="0"/>
              <a:t>Een maat. </a:t>
            </a:r>
          </a:p>
          <a:p>
            <a:pPr lvl="1">
              <a:defRPr/>
            </a:pPr>
            <a:r>
              <a:rPr lang="nl-NL" dirty="0" smtClean="0"/>
              <a:t>Staat altijd achter het getal.</a:t>
            </a:r>
            <a:br>
              <a:rPr lang="nl-NL" dirty="0" smtClean="0"/>
            </a:br>
            <a:endParaRPr lang="nl-NL" sz="1050" dirty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191710"/>
            <a:ext cx="4914255" cy="3305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1" name="Rectangl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0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Box 4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1000" b="1" i="1">
                <a:solidFill>
                  <a:schemeClr val="accent1">
                    <a:lumMod val="20000"/>
                    <a:lumOff val="80000"/>
                  </a:schemeClr>
                </a:solidFill>
              </a:rPr>
              <a:t>Grootheid en eenheid</a:t>
            </a:r>
          </a:p>
        </p:txBody>
      </p:sp>
      <p:pic>
        <p:nvPicPr>
          <p:cNvPr id="29703" name="Rectangl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0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411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549275"/>
            <a:ext cx="7499176" cy="1143000"/>
          </a:xfrm>
        </p:spPr>
        <p:txBody>
          <a:bodyPr/>
          <a:lstStyle/>
          <a:p>
            <a:pPr eaLnBrk="1" hangingPunct="1">
              <a:defRPr/>
            </a:pPr>
            <a:r>
              <a:rPr lang="nl-NL" dirty="0" smtClean="0"/>
              <a:t>Grootheden en eenheden</a:t>
            </a:r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207927"/>
              </p:ext>
            </p:extLst>
          </p:nvPr>
        </p:nvGraphicFramePr>
        <p:xfrm>
          <a:off x="-7910" y="2060848"/>
          <a:ext cx="9178685" cy="243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227"/>
                <a:gridCol w="580664"/>
                <a:gridCol w="2284728"/>
                <a:gridCol w="1032809"/>
                <a:gridCol w="2081528"/>
                <a:gridCol w="1381729"/>
              </a:tblGrid>
              <a:tr h="370681"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Grootheid</a:t>
                      </a:r>
                      <a:endParaRPr lang="nl-NL" sz="2400" dirty="0"/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endParaRPr lang="nl-NL" sz="2400"/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Eenheid</a:t>
                      </a:r>
                      <a:endParaRPr lang="nl-NL" sz="2400" dirty="0"/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endParaRPr lang="nl-NL" sz="2400"/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endParaRPr lang="nl-NL" sz="2400"/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endParaRPr lang="nl-NL" sz="2400"/>
                    </a:p>
                  </a:txBody>
                  <a:tcPr marL="91439" marR="91439" marT="45700" marB="45700"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Afgelegde</a:t>
                      </a:r>
                      <a:r>
                        <a:rPr lang="nl-NL" sz="2400" baseline="0" dirty="0" smtClean="0"/>
                        <a:t> weg</a:t>
                      </a:r>
                      <a:endParaRPr lang="nl-NL" sz="2400" dirty="0"/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r>
                        <a:rPr lang="nl-NL" sz="3200" dirty="0" smtClean="0">
                          <a:latin typeface="Lucida Calligraphy" pitchFamily="66" charset="0"/>
                        </a:rPr>
                        <a:t>s</a:t>
                      </a:r>
                      <a:endParaRPr lang="nl-NL" sz="3200" dirty="0">
                        <a:latin typeface="Lucida Calligraphy" pitchFamily="66" charset="0"/>
                      </a:endParaRPr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r>
                        <a:rPr lang="nl-NL" sz="2400" dirty="0" smtClean="0">
                          <a:solidFill>
                            <a:srgbClr val="0000CC"/>
                          </a:solidFill>
                        </a:rPr>
                        <a:t>meter</a:t>
                      </a:r>
                      <a:endParaRPr lang="nl-NL" sz="2400" dirty="0">
                        <a:solidFill>
                          <a:srgbClr val="0000CC"/>
                        </a:solidFill>
                      </a:endParaRPr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r>
                        <a:rPr lang="nl-NL" sz="2800" dirty="0" smtClean="0">
                          <a:solidFill>
                            <a:srgbClr val="0000CC"/>
                          </a:solidFill>
                          <a:latin typeface="Lucida Calligraphy" pitchFamily="66" charset="0"/>
                        </a:rPr>
                        <a:t>m</a:t>
                      </a:r>
                      <a:endParaRPr lang="nl-NL" sz="2800" dirty="0">
                        <a:solidFill>
                          <a:srgbClr val="0000CC"/>
                        </a:solidFill>
                        <a:latin typeface="Lucida Calligraphy" pitchFamily="66" charset="0"/>
                      </a:endParaRPr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r>
                        <a:rPr lang="nl-NL" sz="24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Kilometer</a:t>
                      </a:r>
                      <a:endParaRPr lang="nl-NL" sz="2400" dirty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r>
                        <a:rPr lang="nl-NL" sz="24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Lucida Calligraphy" pitchFamily="66" charset="0"/>
                        </a:rPr>
                        <a:t>km</a:t>
                      </a:r>
                      <a:endParaRPr lang="nl-NL" sz="2400" dirty="0">
                        <a:solidFill>
                          <a:schemeClr val="tx2">
                            <a:lumMod val="25000"/>
                          </a:schemeClr>
                        </a:solidFill>
                        <a:latin typeface="Lucida Calligraphy" pitchFamily="66" charset="0"/>
                      </a:endParaRPr>
                    </a:p>
                  </a:txBody>
                  <a:tcPr marL="91439" marR="91439" marT="45700" marB="45700"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Snelheid</a:t>
                      </a:r>
                      <a:endParaRPr lang="nl-NL" sz="2400" dirty="0"/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r>
                        <a:rPr lang="nl-NL" sz="3200" dirty="0" smtClean="0">
                          <a:latin typeface="Lucida Calligraphy" pitchFamily="66" charset="0"/>
                        </a:rPr>
                        <a:t>v</a:t>
                      </a:r>
                      <a:endParaRPr lang="nl-NL" sz="3200" dirty="0">
                        <a:latin typeface="Lucida Calligraphy" pitchFamily="66" charset="0"/>
                      </a:endParaRPr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r>
                        <a:rPr lang="nl-NL" sz="2400" dirty="0" smtClean="0">
                          <a:solidFill>
                            <a:srgbClr val="FF0000"/>
                          </a:solidFill>
                        </a:rPr>
                        <a:t>meter/seconde</a:t>
                      </a:r>
                      <a:endParaRPr lang="nl-NL" sz="24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r>
                        <a:rPr lang="nl-NL" sz="2800" dirty="0" smtClean="0">
                          <a:solidFill>
                            <a:srgbClr val="FF0000"/>
                          </a:solidFill>
                          <a:latin typeface="Lucida Calligraphy" pitchFamily="66" charset="0"/>
                        </a:rPr>
                        <a:t>m/s</a:t>
                      </a:r>
                      <a:endParaRPr lang="nl-NL" sz="2800" dirty="0">
                        <a:solidFill>
                          <a:srgbClr val="FF0000"/>
                        </a:solidFill>
                        <a:latin typeface="Lucida Calligraphy" pitchFamily="66" charset="0"/>
                      </a:endParaRPr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r>
                        <a:rPr lang="nl-NL" sz="2400" dirty="0" smtClean="0">
                          <a:solidFill>
                            <a:srgbClr val="9A5C00"/>
                          </a:solidFill>
                        </a:rPr>
                        <a:t>Kilometer/uur</a:t>
                      </a:r>
                      <a:endParaRPr lang="nl-NL" sz="2400" dirty="0">
                        <a:solidFill>
                          <a:srgbClr val="9A5C00"/>
                        </a:solidFill>
                      </a:endParaRPr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r>
                        <a:rPr lang="nl-NL" sz="2400" dirty="0" smtClean="0">
                          <a:solidFill>
                            <a:srgbClr val="9A5C00"/>
                          </a:solidFill>
                          <a:latin typeface="Lucida Calligraphy" pitchFamily="66" charset="0"/>
                        </a:rPr>
                        <a:t>Km/h</a:t>
                      </a:r>
                      <a:endParaRPr lang="nl-NL" sz="2400" dirty="0">
                        <a:solidFill>
                          <a:srgbClr val="9A5C00"/>
                        </a:solidFill>
                        <a:latin typeface="Lucida Calligraphy" pitchFamily="66" charset="0"/>
                      </a:endParaRPr>
                    </a:p>
                  </a:txBody>
                  <a:tcPr marL="91439" marR="91439" marT="45700" marB="45700"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Tijd</a:t>
                      </a:r>
                      <a:endParaRPr lang="nl-NL" sz="2400" dirty="0"/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r>
                        <a:rPr lang="nl-NL" sz="3200" dirty="0" smtClean="0">
                          <a:latin typeface="Lucida Calligraphy" pitchFamily="66" charset="0"/>
                        </a:rPr>
                        <a:t>t</a:t>
                      </a:r>
                      <a:endParaRPr lang="nl-NL" sz="3200" dirty="0">
                        <a:latin typeface="Lucida Calligraphy" pitchFamily="66" charset="0"/>
                      </a:endParaRPr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r>
                        <a:rPr lang="nl-NL" sz="2400" dirty="0" smtClean="0">
                          <a:solidFill>
                            <a:srgbClr val="002060"/>
                          </a:solidFill>
                        </a:rPr>
                        <a:t>seconde</a:t>
                      </a:r>
                      <a:endParaRPr lang="nl-NL" sz="240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r>
                        <a:rPr lang="nl-NL" sz="2800" dirty="0" smtClean="0">
                          <a:solidFill>
                            <a:srgbClr val="002060"/>
                          </a:solidFill>
                          <a:latin typeface="Lucida Calligraphy" pitchFamily="66" charset="0"/>
                        </a:rPr>
                        <a:t>s</a:t>
                      </a:r>
                      <a:endParaRPr lang="nl-NL" sz="2800" dirty="0">
                        <a:solidFill>
                          <a:srgbClr val="002060"/>
                        </a:solidFill>
                        <a:latin typeface="Lucida Calligraphy" pitchFamily="66" charset="0"/>
                      </a:endParaRPr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r>
                        <a:rPr lang="nl-NL" sz="2400" dirty="0" smtClean="0">
                          <a:solidFill>
                            <a:srgbClr val="020DE2"/>
                          </a:solidFill>
                        </a:rPr>
                        <a:t>uur</a:t>
                      </a:r>
                      <a:endParaRPr lang="nl-NL" sz="2400" dirty="0">
                        <a:solidFill>
                          <a:srgbClr val="020DE2"/>
                        </a:solidFill>
                      </a:endParaRPr>
                    </a:p>
                  </a:txBody>
                  <a:tcPr marL="91439" marR="91439" marT="45700" marB="45700"/>
                </a:tc>
                <a:tc>
                  <a:txBody>
                    <a:bodyPr/>
                    <a:lstStyle/>
                    <a:p>
                      <a:r>
                        <a:rPr lang="nl-NL" sz="2400" dirty="0" smtClean="0">
                          <a:solidFill>
                            <a:srgbClr val="020DE2"/>
                          </a:solidFill>
                          <a:latin typeface="Lucida Calligraphy" pitchFamily="66" charset="0"/>
                        </a:rPr>
                        <a:t>h</a:t>
                      </a:r>
                      <a:endParaRPr lang="nl-NL" sz="2400" dirty="0">
                        <a:solidFill>
                          <a:srgbClr val="020DE2"/>
                        </a:solidFill>
                        <a:latin typeface="Lucida Calligraphy" pitchFamily="66" charset="0"/>
                      </a:endParaRPr>
                    </a:p>
                  </a:txBody>
                  <a:tcPr marL="91439" marR="91439" marT="45700" marB="45700"/>
                </a:tc>
              </a:tr>
            </a:tbl>
          </a:graphicData>
        </a:graphic>
      </p:graphicFrame>
      <p:sp>
        <p:nvSpPr>
          <p:cNvPr id="20521" name="TextBox 4"/>
          <p:cNvSpPr txBox="1">
            <a:spLocks noChangeArrowheads="1"/>
          </p:cNvSpPr>
          <p:nvPr/>
        </p:nvSpPr>
        <p:spPr bwMode="auto">
          <a:xfrm>
            <a:off x="7308304" y="549275"/>
            <a:ext cx="1835696" cy="120032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nl-NL" dirty="0" smtClean="0">
                <a:solidFill>
                  <a:srgbClr val="FFFF00"/>
                </a:solidFill>
                <a:latin typeface="Lucida Calligraphy" pitchFamily="66" charset="0"/>
                <a:cs typeface="+mn-cs"/>
              </a:rPr>
              <a:t>s = 100 km</a:t>
            </a:r>
          </a:p>
          <a:p>
            <a:pPr eaLnBrk="1" hangingPunct="1">
              <a:defRPr/>
            </a:pPr>
            <a:r>
              <a:rPr lang="nl-NL" dirty="0" smtClean="0">
                <a:solidFill>
                  <a:srgbClr val="FFFF00"/>
                </a:solidFill>
                <a:latin typeface="Lucida Calligraphy" pitchFamily="66" charset="0"/>
                <a:cs typeface="+mn-cs"/>
              </a:rPr>
              <a:t>t =  2 h</a:t>
            </a:r>
          </a:p>
          <a:p>
            <a:pPr eaLnBrk="1" hangingPunct="1">
              <a:defRPr/>
            </a:pPr>
            <a:r>
              <a:rPr lang="nl-NL" dirty="0" smtClean="0">
                <a:solidFill>
                  <a:srgbClr val="FFFF00"/>
                </a:solidFill>
                <a:latin typeface="Lucida Calligraphy" pitchFamily="66" charset="0"/>
                <a:cs typeface="+mn-cs"/>
              </a:rPr>
              <a:t>v = 50 km/h</a:t>
            </a:r>
          </a:p>
          <a:p>
            <a:pPr eaLnBrk="1" hangingPunct="1">
              <a:defRPr/>
            </a:pPr>
            <a:endParaRPr lang="nl-NL" dirty="0" smtClean="0">
              <a:solidFill>
                <a:srgbClr val="FFFFFF"/>
              </a:solidFill>
              <a:latin typeface="Lucida Calligraphy" pitchFamily="66" charset="0"/>
              <a:cs typeface="+mn-cs"/>
            </a:endParaRPr>
          </a:p>
        </p:txBody>
      </p:sp>
      <p:pic>
        <p:nvPicPr>
          <p:cNvPr id="44074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4763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75" name="TextBox 4"/>
          <p:cNvSpPr txBox="1">
            <a:spLocks noChangeArrowheads="1"/>
          </p:cNvSpPr>
          <p:nvPr/>
        </p:nvSpPr>
        <p:spPr bwMode="auto">
          <a:xfrm>
            <a:off x="0" y="-26988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1000" b="1" i="1">
                <a:solidFill>
                  <a:schemeClr val="accent1">
                    <a:lumMod val="20000"/>
                    <a:lumOff val="80000"/>
                  </a:schemeClr>
                </a:solidFill>
              </a:rPr>
              <a:t>Samengevat en voorbeeld</a:t>
            </a:r>
          </a:p>
        </p:txBody>
      </p:sp>
      <p:pic>
        <p:nvPicPr>
          <p:cNvPr id="44076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4763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81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e puntjes">
  <a:themeElements>
    <a:clrScheme name="Digitale puntje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Digitale puntj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gitale puntje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e puntje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e puntje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e puntje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e puntje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e puntje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e puntje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e puntje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e puntje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1234</TotalTime>
  <Words>172</Words>
  <Application>Microsoft Office PowerPoint</Application>
  <PresentationFormat>Diavoorstelling (4:3)</PresentationFormat>
  <Paragraphs>79</Paragraphs>
  <Slides>9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Lucida Calligraphy</vt:lpstr>
      <vt:lpstr>Wingdings</vt:lpstr>
      <vt:lpstr>Digitale puntjes</vt:lpstr>
      <vt:lpstr>PowerPoint-presentatie</vt:lpstr>
      <vt:lpstr>4 Bewegen</vt:lpstr>
      <vt:lpstr>Waar denk je aan bij snelheid?</vt:lpstr>
      <vt:lpstr>Op welke vier manieren kan er iets gebeuren met een snelheid?</vt:lpstr>
      <vt:lpstr>Grootheden</vt:lpstr>
      <vt:lpstr>Welke twee onderwerpen spelen  een rol bij snelheid?</vt:lpstr>
      <vt:lpstr>Hoe schrijven we dat in de natuurkunde op? </vt:lpstr>
      <vt:lpstr>Eenheid</vt:lpstr>
      <vt:lpstr>Grootheden en eenheden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Ricardo</dc:creator>
  <cp:lastModifiedBy>Wim tomassen</cp:lastModifiedBy>
  <cp:revision>64</cp:revision>
  <dcterms:created xsi:type="dcterms:W3CDTF">2010-04-04T19:22:57Z</dcterms:created>
  <dcterms:modified xsi:type="dcterms:W3CDTF">2013-04-09T15:42:07Z</dcterms:modified>
</cp:coreProperties>
</file>