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0" r:id="rId2"/>
    <p:sldId id="291" r:id="rId3"/>
    <p:sldId id="263" r:id="rId4"/>
    <p:sldId id="261" r:id="rId5"/>
    <p:sldId id="293" r:id="rId6"/>
    <p:sldId id="294" r:id="rId7"/>
    <p:sldId id="292" r:id="rId8"/>
    <p:sldId id="295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DE2"/>
    <a:srgbClr val="9A5C00"/>
    <a:srgbClr val="0000CC"/>
    <a:srgbClr val="000032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 -</a:t>
            </a:r>
            <a:r>
              <a:rPr lang="en-US" baseline="0"/>
              <a:t> t diagram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Blad1!$F$12</c:f>
              <c:strCache>
                <c:ptCount val="1"/>
                <c:pt idx="0">
                  <c:v>s in m</c:v>
                </c:pt>
              </c:strCache>
            </c:strRef>
          </c:tx>
          <c:spPr>
            <a:ln w="38100" cap="rnd">
              <a:solidFill>
                <a:srgbClr val="FFFF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rgbClr val="FFFF00"/>
                </a:solidFill>
              </a:ln>
              <a:effectLst/>
            </c:spPr>
          </c:marker>
          <c:xVal>
            <c:numRef>
              <c:f>Blad1!$G$11:$L$11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Blad1!$G$12:$L$12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1C9-4B8E-9956-B333B1C45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8509928"/>
        <c:axId val="368510256"/>
      </c:scatterChart>
      <c:valAx>
        <c:axId val="368509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nl-NL"/>
                  <a:t>t in 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8510256"/>
        <c:crosses val="autoZero"/>
        <c:crossBetween val="midCat"/>
      </c:valAx>
      <c:valAx>
        <c:axId val="368510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 in m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nl-NL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68509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FFF00"/>
      </a:solidFill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E46332-745F-4E2A-B92D-6DB1640E7FC7}" type="datetimeFigureOut">
              <a:rPr lang="nl-NL"/>
              <a:pPr>
                <a:defRPr/>
              </a:pPr>
              <a:t>3-5-2016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nl-NL"/>
              <a:t>(c) Ing. W.Tomassen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25B5BCB-89F1-4860-93D6-90D40F1215E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20952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365E4C-5A46-43A2-B522-A58BCD7FB603}" type="datetimeFigureOut">
              <a:rPr lang="nl-NL"/>
              <a:pPr>
                <a:defRPr/>
              </a:pPr>
              <a:t>3-5-2016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nl-NL"/>
              <a:t>(c) Ing. W.Tomassen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3EAAF0-4AB4-4638-B615-C01DDFDC392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5206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932DB2-1452-42AB-A5D3-DA2D6DE5522D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47109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(c) Ing. W.Tomassen</a:t>
            </a:r>
          </a:p>
        </p:txBody>
      </p:sp>
      <p:sp>
        <p:nvSpPr>
          <p:cNvPr id="47110" name="Date Placeholder 5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F23112-B586-4A11-B247-D8C519FD3950}" type="datetime1">
              <a:rPr lang="nl-NL" smtClean="0"/>
              <a:pPr eaLnBrk="1" hangingPunct="1"/>
              <a:t>3-5-2016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60368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206B43D-AF5B-4736-A711-866AE16D9B58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E5883B-3189-466D-B595-71ED963C37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53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476A820-9000-4AE4-A0F9-0D02355407F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2F69AD10-6A00-446C-871D-0E679E335031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438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D1CDA8C-B0D7-48B6-AE18-C9143A5FB50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9DADEA12-2D42-40B0-8554-D25EDBC899C0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154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12BA8D2-1A15-4872-8C92-58B844C9EC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F90899EB-F3BB-4582-BFC2-186F3F2377DC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726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4171D029-F172-49C0-B367-85187DBF42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5B89D996-47F1-4F82-B197-7BBE582AD772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490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852F26D-5CAF-4961-A77C-9B53A0681AD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448B1736-491B-4334-AB30-BEF29820B6B5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916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D5CE64-9070-4A03-B76E-4104AF94EE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0AA39833-4078-4FD7-9E31-701E866B7A4C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692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76B6FF0-F619-4018-81C5-505A2B7DDFA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75AC6D0-4F97-462C-86B9-97A5E7AFAD43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17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27BFE3A-874B-4BA3-BD97-D507DAB516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8F50938F-63E6-4F0A-BBD9-3B026EA7CFC6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968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E2FFDCA-F268-460F-9264-B5E4CB2DC3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1CA1D5A0-9D40-42B6-B4AC-E79C4B6A9A0A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25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C91436E5-29A0-48A8-80B4-A2AEA7BB01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BB7BF0EC-9878-4611-A8CB-9202BC16298B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202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33547A4-5D4D-44C3-87AD-9BF17E2137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AAAAD2E4-2135-47D4-A5A6-143E66EB44C8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13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672CA46A-A561-4311-8C1D-3601608E18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>
                <a:cs typeface="Arial" charset="0"/>
              </a:defRPr>
            </a:lvl1pPr>
          </a:lstStyle>
          <a:p>
            <a:pPr>
              <a:defRPr/>
            </a:pPr>
            <a:fld id="{E6D95268-1555-4A38-87BB-A0AEC0C80AD2}" type="datetime10">
              <a:rPr lang="nl-NL"/>
              <a:pPr>
                <a:defRPr/>
              </a:pPr>
              <a:t>14:59</a:t>
            </a:fld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9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tx2">
                <a:lumMod val="4000"/>
              </a:schemeClr>
            </a:gs>
            <a:gs pos="100000">
              <a:schemeClr val="tx2">
                <a:lumMod val="25000"/>
              </a:schemeClr>
            </a:gs>
            <a:gs pos="98000">
              <a:schemeClr val="accent5">
                <a:lumMod val="2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>
                <a:solidFill>
                  <a:srgbClr val="FFFFFF"/>
                </a:solidFill>
                <a:cs typeface="+mn-cs"/>
              </a:endParaRPr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86823ABA-C389-4AC9-8CD5-440D8C51461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9672A29-537A-4EA4-B873-4F501A032179}" type="datetime10">
              <a:rPr lang="nl-NL"/>
              <a:pPr>
                <a:defRPr/>
              </a:pPr>
              <a:t>14:58</a:t>
            </a:fld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Na deze les weet je:</a:t>
            </a: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403648" y="1914525"/>
            <a:ext cx="68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nl-NL" sz="4400" dirty="0" smtClean="0"/>
              <a:t>Een beweging vastleggen</a:t>
            </a:r>
            <a:endParaRPr lang="nl-NL" sz="4400" dirty="0" smtClean="0"/>
          </a:p>
        </p:txBody>
      </p:sp>
      <p:sp>
        <p:nvSpPr>
          <p:cNvPr id="12" name="Footer Placeholder 3"/>
          <p:cNvSpPr txBox="1">
            <a:spLocks/>
          </p:cNvSpPr>
          <p:nvPr/>
        </p:nvSpPr>
        <p:spPr bwMode="auto">
          <a:xfrm>
            <a:off x="0" y="6484938"/>
            <a:ext cx="1908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nl-NL" smtClean="0"/>
              <a:t>© Ing W.T.N.G. Tomassen</a:t>
            </a:r>
            <a:endParaRPr lang="nl-NL" dirty="0"/>
          </a:p>
        </p:txBody>
      </p:sp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3" name="Rechthoek 1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Snelheid</a:t>
              </a:r>
              <a:endParaRPr lang="nl-NL" sz="4800" dirty="0"/>
            </a:p>
          </p:txBody>
        </p:sp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ep 13"/>
          <p:cNvGrpSpPr/>
          <p:nvPr/>
        </p:nvGrpSpPr>
        <p:grpSpPr>
          <a:xfrm>
            <a:off x="14288" y="1937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Film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684143"/>
            <a:ext cx="8229600" cy="414496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Een film is een aantal foto’s achter elkaar.</a:t>
            </a:r>
          </a:p>
          <a:p>
            <a:pPr>
              <a:defRPr/>
            </a:pPr>
            <a:r>
              <a:rPr lang="nl-NL" dirty="0" smtClean="0"/>
              <a:t>De tijd tussen de foto’s is hetzelfde.</a:t>
            </a:r>
          </a:p>
          <a:p>
            <a:pPr>
              <a:defRPr/>
            </a:pPr>
            <a:r>
              <a:rPr lang="nl-NL" dirty="0" smtClean="0"/>
              <a:t>De filmcamera staat op een vaste positie.</a:t>
            </a:r>
          </a:p>
          <a:p>
            <a:pPr>
              <a:defRPr/>
            </a:pPr>
            <a:r>
              <a:rPr lang="nl-NL" dirty="0" smtClean="0"/>
              <a:t>De foto’s zijn op schaal.</a:t>
            </a:r>
          </a:p>
          <a:p>
            <a:pPr>
              <a:defRPr/>
            </a:pPr>
            <a:r>
              <a:rPr lang="nl-NL" dirty="0" smtClean="0"/>
              <a:t>De verplaatsing kan je meten</a:t>
            </a:r>
            <a:endParaRPr lang="nl-NL" dirty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080" y="-37141"/>
            <a:ext cx="1380720" cy="15931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32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778" y="995056"/>
            <a:ext cx="8229600" cy="1441450"/>
          </a:xfrm>
        </p:spPr>
        <p:txBody>
          <a:bodyPr/>
          <a:lstStyle/>
          <a:p>
            <a:pPr>
              <a:defRPr/>
            </a:pPr>
            <a:endParaRPr lang="nl-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254" y="2822072"/>
            <a:ext cx="8229600" cy="4144962"/>
          </a:xfrm>
        </p:spPr>
        <p:txBody>
          <a:bodyPr/>
          <a:lstStyle/>
          <a:p>
            <a:pPr>
              <a:defRPr/>
            </a:pPr>
            <a:endParaRPr lang="nl-NL" dirty="0"/>
          </a:p>
          <a:p>
            <a:pPr lvl="1">
              <a:defRPr/>
            </a:pPr>
            <a:r>
              <a:rPr lang="nl-NL" dirty="0" smtClean="0"/>
              <a:t>Elke keer 5 beeldjes</a:t>
            </a:r>
          </a:p>
          <a:p>
            <a:pPr lvl="1">
              <a:defRPr/>
            </a:pPr>
            <a:r>
              <a:rPr lang="nl-NL" dirty="0" smtClean="0"/>
              <a:t>Tijd is hetzelfde.</a:t>
            </a:r>
          </a:p>
          <a:p>
            <a:pPr lvl="1">
              <a:defRPr/>
            </a:pPr>
            <a:r>
              <a:rPr lang="nl-NL" dirty="0" smtClean="0"/>
              <a:t>Snelheid is het grootst bij grootste afstand.</a:t>
            </a:r>
            <a:br>
              <a:rPr lang="nl-NL" dirty="0" smtClean="0"/>
            </a:br>
            <a:r>
              <a:rPr lang="nl-NL" dirty="0" smtClean="0"/>
              <a:t>(meer meter in één seconde is sneller)</a:t>
            </a:r>
            <a:endParaRPr lang="nl-NL" dirty="0"/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grpSp>
        <p:nvGrpSpPr>
          <p:cNvPr id="12" name="Groep 11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3" name="Rechthoek 1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Rechthoek 13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Waar is de beweging het snelst?</a:t>
              </a:r>
              <a:endParaRPr lang="nl-NL" sz="4000" dirty="0"/>
            </a:p>
          </p:txBody>
        </p:sp>
        <p:pic>
          <p:nvPicPr>
            <p:cNvPr id="15" name="Afbeelding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078" y="1200149"/>
            <a:ext cx="8050586" cy="57248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11111E-6 L 0.10816 -1.11111E-6 C 0.15695 -1.11111E-6 0.21702 -0.05 0.21702 -0.09051 L 0.21702 -0.18079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51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Grootheden</a:t>
            </a:r>
            <a:endParaRPr lang="nl-NL" dirty="0"/>
          </a:p>
        </p:txBody>
      </p:sp>
      <p:grpSp>
        <p:nvGrpSpPr>
          <p:cNvPr id="10" name="Groep 9"/>
          <p:cNvGrpSpPr/>
          <p:nvPr/>
        </p:nvGrpSpPr>
        <p:grpSpPr>
          <a:xfrm>
            <a:off x="14288" y="1937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Stroboscopische foto</a:t>
              </a:r>
              <a:endParaRPr lang="nl-NL" sz="48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087" y="1366837"/>
            <a:ext cx="6219825" cy="412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Grootheden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14288" y="1937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Stroboscopische foto</a:t>
              </a:r>
              <a:endParaRPr lang="nl-NL" sz="48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36600" y="1684143"/>
            <a:ext cx="8229600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r>
              <a:rPr lang="nl-NL" kern="0" dirty="0" smtClean="0"/>
              <a:t>Een fotocamera op vaste positie.</a:t>
            </a:r>
          </a:p>
          <a:p>
            <a:pPr>
              <a:defRPr/>
            </a:pPr>
            <a:r>
              <a:rPr lang="nl-NL" kern="0" dirty="0" smtClean="0"/>
              <a:t>De sluiter staat lang open.</a:t>
            </a:r>
          </a:p>
          <a:p>
            <a:pPr>
              <a:defRPr/>
            </a:pPr>
            <a:r>
              <a:rPr lang="nl-NL" kern="0" dirty="0" smtClean="0"/>
              <a:t>Een lamp flitst met een vaste tussenpose.</a:t>
            </a:r>
          </a:p>
          <a:p>
            <a:pPr>
              <a:defRPr/>
            </a:pPr>
            <a:r>
              <a:rPr lang="nl-NL" kern="0" dirty="0" smtClean="0"/>
              <a:t>De foto’s is op schaal.</a:t>
            </a:r>
          </a:p>
          <a:p>
            <a:pPr>
              <a:defRPr/>
            </a:pPr>
            <a:r>
              <a:rPr lang="nl-NL" kern="0" dirty="0" smtClean="0"/>
              <a:t>De verplaatsing kan je meten</a:t>
            </a:r>
            <a:endParaRPr lang="nl-NL" kern="0" dirty="0"/>
          </a:p>
        </p:txBody>
      </p:sp>
    </p:spTree>
    <p:extLst>
      <p:ext uri="{BB962C8B-B14F-4D97-AF65-F5344CB8AC3E}">
        <p14:creationId xmlns:p14="http://schemas.microsoft.com/office/powerpoint/2010/main" val="420605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Grootheden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.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grpSp>
        <p:nvGrpSpPr>
          <p:cNvPr id="10" name="Groep 9"/>
          <p:cNvGrpSpPr/>
          <p:nvPr/>
        </p:nvGrpSpPr>
        <p:grpSpPr>
          <a:xfrm>
            <a:off x="14288" y="1937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Het vastleggen van een beweging</a:t>
              </a:r>
              <a:endParaRPr lang="nl-NL" sz="44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36600" y="1684143"/>
            <a:ext cx="8229600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  <a:defRPr/>
            </a:pPr>
            <a:r>
              <a:rPr lang="nl-NL" kern="0" dirty="0" smtClean="0"/>
              <a:t>Tabel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kern="0" dirty="0" smtClean="0"/>
              <a:t>Assen (x &amp; y)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kern="0" dirty="0" smtClean="0"/>
              <a:t>Grootheid en eenheid langs assen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kern="0" dirty="0" smtClean="0"/>
              <a:t>Stapgrootte (1,2,5, 10 </a:t>
            </a:r>
            <a:r>
              <a:rPr lang="nl-NL" kern="0" dirty="0" err="1" smtClean="0"/>
              <a:t>enz</a:t>
            </a:r>
            <a:r>
              <a:rPr lang="nl-NL" kern="0" dirty="0" smtClean="0"/>
              <a:t>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kern="0" dirty="0" smtClean="0"/>
              <a:t>Punten uit tabel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nl-NL" kern="0" dirty="0" smtClean="0"/>
              <a:t>Vloeiende lijn</a:t>
            </a:r>
            <a:endParaRPr lang="nl-NL" kern="0" dirty="0"/>
          </a:p>
        </p:txBody>
      </p:sp>
    </p:spTree>
    <p:extLst>
      <p:ext uri="{BB962C8B-B14F-4D97-AF65-F5344CB8AC3E}">
        <p14:creationId xmlns:p14="http://schemas.microsoft.com/office/powerpoint/2010/main" val="86638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9600" cy="1441450"/>
          </a:xfrm>
        </p:spPr>
        <p:txBody>
          <a:bodyPr/>
          <a:lstStyle/>
          <a:p>
            <a:pPr>
              <a:defRPr/>
            </a:pPr>
            <a:endParaRPr lang="nl-NL" sz="36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361781"/>
              </p:ext>
            </p:extLst>
          </p:nvPr>
        </p:nvGraphicFramePr>
        <p:xfrm>
          <a:off x="892261" y="1412776"/>
          <a:ext cx="82295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63187684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745439439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42959284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18666221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59661913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117898288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744471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X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3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Y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64087"/>
                  </a:ext>
                </a:extLst>
              </a:tr>
            </a:tbl>
          </a:graphicData>
        </a:graphic>
      </p:graphicFrame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grpSp>
        <p:nvGrpSpPr>
          <p:cNvPr id="13" name="Groep 12"/>
          <p:cNvGrpSpPr/>
          <p:nvPr/>
        </p:nvGrpSpPr>
        <p:grpSpPr>
          <a:xfrm>
            <a:off x="14288" y="1937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De tabel</a:t>
              </a:r>
              <a:endParaRPr lang="nl-NL" sz="4000" dirty="0"/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965200" y="2327276"/>
            <a:ext cx="8229600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nl-NL" kern="0" dirty="0" smtClean="0"/>
              <a:t>De x is altijd de waarde die je gegeven hebt.</a:t>
            </a:r>
          </a:p>
          <a:p>
            <a:pPr marL="0" indent="0">
              <a:buNone/>
              <a:defRPr/>
            </a:pPr>
            <a:r>
              <a:rPr lang="nl-NL" kern="0" dirty="0" smtClean="0"/>
              <a:t>(Van te voren bekend).</a:t>
            </a:r>
          </a:p>
          <a:p>
            <a:pPr marL="0" indent="0">
              <a:buNone/>
              <a:defRPr/>
            </a:pPr>
            <a:endParaRPr lang="nl-NL" kern="0" dirty="0"/>
          </a:p>
          <a:p>
            <a:pPr marL="0" indent="0">
              <a:buNone/>
              <a:defRPr/>
            </a:pPr>
            <a:r>
              <a:rPr lang="nl-NL" kern="0" dirty="0" smtClean="0"/>
              <a:t>De y is altijd de gemeten waarde </a:t>
            </a:r>
          </a:p>
          <a:p>
            <a:pPr marL="0" indent="0">
              <a:buNone/>
              <a:defRPr/>
            </a:pPr>
            <a:endParaRPr lang="nl-NL" kern="0" dirty="0"/>
          </a:p>
          <a:p>
            <a:pPr marL="0" indent="0">
              <a:buNone/>
              <a:defRPr/>
            </a:pPr>
            <a:r>
              <a:rPr lang="nl-NL" kern="0" dirty="0" smtClean="0">
                <a:solidFill>
                  <a:srgbClr val="FFFF00"/>
                </a:solidFill>
              </a:rPr>
              <a:t>Meestal is de tijd de x waarde.</a:t>
            </a:r>
          </a:p>
          <a:p>
            <a:pPr marL="0" indent="0">
              <a:buNone/>
              <a:defRPr/>
            </a:pPr>
            <a:r>
              <a:rPr lang="nl-NL" kern="0" dirty="0" smtClean="0">
                <a:solidFill>
                  <a:srgbClr val="FFFF00"/>
                </a:solidFill>
              </a:rPr>
              <a:t>Denk aan </a:t>
            </a:r>
            <a:r>
              <a:rPr lang="nl-NL" kern="0" dirty="0" err="1" smtClean="0">
                <a:solidFill>
                  <a:srgbClr val="FFFF00"/>
                </a:solidFill>
              </a:rPr>
              <a:t>ytjes</a:t>
            </a:r>
            <a:r>
              <a:rPr lang="nl-NL" kern="0" dirty="0" smtClean="0">
                <a:solidFill>
                  <a:srgbClr val="FFFF00"/>
                </a:solidFill>
              </a:rPr>
              <a:t> valt naar beneden.</a:t>
            </a:r>
            <a:endParaRPr lang="nl-NL" kern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9600" cy="1441450"/>
          </a:xfrm>
        </p:spPr>
        <p:txBody>
          <a:bodyPr/>
          <a:lstStyle/>
          <a:p>
            <a:pPr>
              <a:defRPr/>
            </a:pPr>
            <a:endParaRPr lang="nl-NL" sz="3600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623618"/>
              </p:ext>
            </p:extLst>
          </p:nvPr>
        </p:nvGraphicFramePr>
        <p:xfrm>
          <a:off x="892261" y="1412776"/>
          <a:ext cx="82295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63187684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745439439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42959284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18666221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59661913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117898288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744471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baseline="0" dirty="0" smtClean="0"/>
                        <a:t>t in 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336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</a:t>
                      </a:r>
                      <a:r>
                        <a:rPr lang="nl-NL" baseline="0" dirty="0" smtClean="0"/>
                        <a:t> in 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64087"/>
                  </a:ext>
                </a:extLst>
              </a:tr>
            </a:tbl>
          </a:graphicData>
        </a:graphic>
      </p:graphicFrame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8788400" y="0"/>
            <a:ext cx="355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nl-NL" sz="2400" b="1" smtClean="0">
                <a:solidFill>
                  <a:srgbClr val="FFFFFF"/>
                </a:solidFill>
                <a:cs typeface="+mn-cs"/>
              </a:rPr>
              <a:t>v</a:t>
            </a: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  <a:p>
            <a:pPr eaLnBrk="1" hangingPunct="1">
              <a:defRPr/>
            </a:pPr>
            <a:endParaRPr lang="nl-NL" sz="2400" b="1" smtClean="0">
              <a:solidFill>
                <a:srgbClr val="FFFFFF"/>
              </a:solidFill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grpSp>
        <p:nvGrpSpPr>
          <p:cNvPr id="13" name="Groep 12"/>
          <p:cNvGrpSpPr/>
          <p:nvPr/>
        </p:nvGrpSpPr>
        <p:grpSpPr>
          <a:xfrm>
            <a:off x="14288" y="1937"/>
            <a:ext cx="9180512" cy="6864927"/>
            <a:chOff x="0" y="0"/>
            <a:chExt cx="9180512" cy="6864927"/>
          </a:xfrm>
        </p:grpSpPr>
        <p:sp>
          <p:nvSpPr>
            <p:cNvPr id="14" name="Rechthoek 1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Rechthoek 1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De grafiek</a:t>
              </a:r>
              <a:endParaRPr lang="nl-NL" sz="4000" dirty="0"/>
            </a:p>
          </p:txBody>
        </p:sp>
        <p:pic>
          <p:nvPicPr>
            <p:cNvPr id="16" name="Afbeelding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965200" y="2327276"/>
            <a:ext cx="8229600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nl-NL" kern="0" dirty="0">
              <a:solidFill>
                <a:srgbClr val="FFFF00"/>
              </a:solidFill>
            </a:endParaRPr>
          </a:p>
        </p:txBody>
      </p:sp>
      <p:graphicFrame>
        <p:nvGraphicFramePr>
          <p:cNvPr id="11" name="Grafiek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79490"/>
              </p:ext>
            </p:extLst>
          </p:nvPr>
        </p:nvGraphicFramePr>
        <p:xfrm>
          <a:off x="1043608" y="2158381"/>
          <a:ext cx="7416824" cy="402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62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229</Words>
  <Application>Microsoft Office PowerPoint</Application>
  <PresentationFormat>Diavoorstelling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Digitale puntjes</vt:lpstr>
      <vt:lpstr>PowerPoint-presentatie</vt:lpstr>
      <vt:lpstr>PowerPoint-presentatie</vt:lpstr>
      <vt:lpstr>PowerPoint-presentatie</vt:lpstr>
      <vt:lpstr>Grootheden</vt:lpstr>
      <vt:lpstr>Grootheden</vt:lpstr>
      <vt:lpstr>Grootheden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71</cp:revision>
  <dcterms:created xsi:type="dcterms:W3CDTF">2010-04-04T19:22:57Z</dcterms:created>
  <dcterms:modified xsi:type="dcterms:W3CDTF">2016-05-03T13:37:40Z</dcterms:modified>
</cp:coreProperties>
</file>