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87" r:id="rId2"/>
    <p:sldId id="291" r:id="rId3"/>
    <p:sldId id="298" r:id="rId4"/>
    <p:sldId id="305" r:id="rId5"/>
    <p:sldId id="318" r:id="rId6"/>
    <p:sldId id="299" r:id="rId7"/>
    <p:sldId id="317" r:id="rId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FCC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69817-097D-42D6-9365-A80DAFC62874}" type="datetimeFigureOut">
              <a:rPr lang="nl-NL" smtClean="0"/>
              <a:t>10-3-2012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2E27-B6F6-4BE6-B8F1-038F3C5E4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44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2E27-B6F6-4BE6-B8F1-038F3C5E40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A1BB-323D-46D5-A4FA-592D92B99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F99-FBD6-4592-B160-641EB4A9E6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3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F292-79FA-4068-B4ED-62BB2430BD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7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5C47-9C85-44FE-8E23-124950B1E2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2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4C01-6F1A-4C4C-A76F-81F26099F3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3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332656"/>
            <a:ext cx="8928992" cy="360040"/>
          </a:xfrm>
          <a:prstGeom prst="rect">
            <a:avLst/>
          </a:prstGeom>
        </p:spPr>
        <p:txBody>
          <a:bodyPr/>
          <a:lstStyle>
            <a:lvl1pPr algn="ctr">
              <a:defRPr sz="1800" b="1" u="sng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76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7537-0CE7-4EFF-A6C1-94C5E37147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3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0050-D4A4-4A61-94D8-58D0269FBC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2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07FB-01EB-44C3-A174-D7407CF58C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A4EC-3EE8-40DA-8D1A-88085455B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4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7E56-556C-48AB-BF0F-EA09DAB333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4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7C26-FFC3-42AD-82A4-02B0ABD19A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6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EC78-63C1-43F6-9EDC-3518171DDB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491C-753B-43EE-A04C-1303FB52B6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"/>
              </a:schemeClr>
            </a:gs>
            <a:gs pos="53000">
              <a:schemeClr val="accent5">
                <a:lumMod val="10000"/>
              </a:schemeClr>
            </a:gs>
            <a:gs pos="100000">
              <a:schemeClr val="accent5">
                <a:lumMod val="1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7F6B97-E17E-4DDC-BE67-B139EB17BD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di.be/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home.deds.nl/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3.jpeg"/><Relationship Id="rId10" Type="http://schemas.openxmlformats.org/officeDocument/2006/relationships/image" Target="../media/image21.png"/><Relationship Id="rId4" Type="http://schemas.openxmlformats.org/officeDocument/2006/relationships/hyperlink" Target="http://www.listverse.com/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</a:rPr>
              <a:t>Krachten</a:t>
            </a:r>
            <a:endParaRPr lang="nl-NL" sz="1000" b="1" i="1" dirty="0">
              <a:solidFill>
                <a:schemeClr val="bg1"/>
              </a:solidFill>
            </a:endParaRPr>
          </a:p>
        </p:txBody>
      </p:sp>
      <p:pic>
        <p:nvPicPr>
          <p:cNvPr id="1536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© Ing W.T.N.G. Tomassen</a:t>
            </a:r>
            <a:endParaRPr lang="nl-NL" dirty="0"/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571625" y="714375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Na deze les 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kan </a:t>
            </a: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je:</a:t>
            </a: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19145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Wat zwaartekracht, aantrekkingskracht en gewicht is.</a:t>
            </a:r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38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85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Zwaartekracht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23528" y="1600200"/>
                <a:ext cx="8363272" cy="3556992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rgbClr val="FFFF00"/>
                    </a:solidFill>
                  </a:rPr>
                  <a:t>De zwaartekracht is de aantrekkende kracht die een hemellichaam uitoefent op een voorwerp.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nl-NL" dirty="0" smtClean="0"/>
                  <a:t> in N</a:t>
                </a:r>
                <a:endParaRPr lang="nl-NL" dirty="0"/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23528" y="1600200"/>
                <a:ext cx="8363272" cy="3556992"/>
              </a:xfrm>
              <a:blipFill rotWithShape="1">
                <a:blip r:embed="rId3"/>
                <a:stretch>
                  <a:fillRect t="-2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7814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85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aantrekkingskracht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4"/>
          <p:cNvSpPr>
            <a:spLocks noGrp="1"/>
          </p:cNvSpPr>
          <p:nvPr>
            <p:ph sz="quarter" idx="2"/>
          </p:nvPr>
        </p:nvSpPr>
        <p:spPr>
          <a:xfrm>
            <a:off x="179512" y="1153344"/>
            <a:ext cx="5565966" cy="3931839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 smtClean="0">
                <a:solidFill>
                  <a:srgbClr val="FFFF00"/>
                </a:solidFill>
              </a:rPr>
              <a:t>De aantrekkingskracht (g) is de kracht die een hemellichaam uitoefent op een massa van 1 kg.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FF00"/>
                </a:solidFill>
              </a:rPr>
              <a:t>              g in N/kg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1400" dirty="0" smtClean="0"/>
          </a:p>
          <a:p>
            <a:pPr marL="0" indent="0">
              <a:buNone/>
            </a:pPr>
            <a:r>
              <a:rPr lang="nl-NL" sz="1400" dirty="0" smtClean="0"/>
              <a:t>De aantrekkingskracht hangt af van de grootte van de planeet</a:t>
            </a:r>
            <a:endParaRPr lang="nl-NL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78" y="1124745"/>
            <a:ext cx="339852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04715"/>
              </p:ext>
            </p:extLst>
          </p:nvPr>
        </p:nvGraphicFramePr>
        <p:xfrm>
          <a:off x="611560" y="3284984"/>
          <a:ext cx="413218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298006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Object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g in N/kg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Aarde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9,81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Maan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1,62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Mars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3,74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Jupiter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26,01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Pluto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0,73</a:t>
                      </a:r>
                      <a:endParaRPr lang="nl-NL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" y="332656"/>
            <a:ext cx="4546848" cy="1143000"/>
          </a:xfrm>
        </p:spPr>
        <p:txBody>
          <a:bodyPr/>
          <a:lstStyle/>
          <a:p>
            <a:r>
              <a:rPr lang="nl-NL" sz="4000" dirty="0" smtClean="0"/>
              <a:t>Aantrekkingskracht</a:t>
            </a:r>
            <a:endParaRPr lang="nl-NL" sz="4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33900"/>
          </a:xfrm>
        </p:spPr>
        <p:txBody>
          <a:bodyPr/>
          <a:lstStyle/>
          <a:p>
            <a:r>
              <a:rPr lang="nl-NL" dirty="0" smtClean="0"/>
              <a:t>Hoe merken wij op aarde dat andere hemellichamen aan de aarde trekken?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4008" y="1628800"/>
            <a:ext cx="4038600" cy="443329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320480" cy="31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719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" y="332656"/>
            <a:ext cx="4546848" cy="1143000"/>
          </a:xfrm>
        </p:spPr>
        <p:txBody>
          <a:bodyPr/>
          <a:lstStyle/>
          <a:p>
            <a:r>
              <a:rPr lang="nl-NL" sz="4000" dirty="0" smtClean="0"/>
              <a:t>Aantrekkingskracht</a:t>
            </a:r>
            <a:endParaRPr lang="nl-NL" sz="4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7504" y="1600200"/>
            <a:ext cx="8922568" cy="4533900"/>
          </a:xfrm>
        </p:spPr>
        <p:txBody>
          <a:bodyPr/>
          <a:lstStyle/>
          <a:p>
            <a:r>
              <a:rPr lang="nl-NL" dirty="0" smtClean="0"/>
              <a:t>Bij gelijke kracht vallen voorwerpen even snel.</a:t>
            </a: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   </a:t>
            </a:r>
            <a:r>
              <a:rPr lang="nl-NL" dirty="0" smtClean="0"/>
              <a:t> </a:t>
            </a:r>
            <a:r>
              <a:rPr lang="nl-NL" dirty="0"/>
              <a:t>o    de sinaasappel wint      o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    o    het gelijkspel wordt       o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    o    de mandarijn wint   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" name="Rectangl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06" y="2564904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850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Gewicht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1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23528" y="1600200"/>
                <a:ext cx="8363272" cy="3556992"/>
              </a:xfrm>
            </p:spPr>
            <p:txBody>
              <a:bodyPr/>
              <a:lstStyle/>
              <a:p>
                <a:r>
                  <a:rPr lang="nl-NL" dirty="0" smtClean="0">
                    <a:solidFill>
                      <a:srgbClr val="FFFF00"/>
                    </a:solidFill>
                  </a:rPr>
                  <a:t>De kracht die een voorwerp uitoefent op een hang- of steunpunt.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nl-NL" dirty="0" smtClean="0"/>
                  <a:t> in N</a:t>
                </a:r>
                <a:endParaRPr lang="nl-NL" dirty="0"/>
              </a:p>
            </p:txBody>
          </p:sp>
        </mc:Choice>
        <mc:Fallback xmlns="">
          <p:sp>
            <p:nvSpPr>
              <p:cNvPr id="25" name="Content Placeholder 2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23528" y="1600200"/>
                <a:ext cx="8363272" cy="3556992"/>
              </a:xfrm>
              <a:blipFill rotWithShape="1">
                <a:blip r:embed="rId3"/>
                <a:stretch>
                  <a:fillRect t="-257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457450"/>
            <a:ext cx="3257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94" y="3019425"/>
            <a:ext cx="2381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5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csc.villanova.edu/~mdamian/graphics/notes/GLTextures/bmpdata/crate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60" y="2312873"/>
            <a:ext cx="1368152" cy="13681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1481960" y="2780928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 kg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tx2">
                    <a:lumMod val="90000"/>
                  </a:schemeClr>
                </a:solidFill>
              </a:rPr>
              <a:t>Gewicht</a:t>
            </a:r>
            <a:endParaRPr lang="nl-NL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07504" y="69269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kracht die een voorwerp uitoefent op een hang- of steunpunt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477967" y="6173168"/>
            <a:ext cx="936104" cy="30646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aarde</a:t>
            </a:r>
            <a:endParaRPr lang="nl-NL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1481960" y="6173168"/>
            <a:ext cx="936104" cy="30646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maan</a:t>
            </a:r>
            <a:endParaRPr lang="nl-NL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2490206" y="6173168"/>
            <a:ext cx="936104" cy="30646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uitleg</a:t>
            </a:r>
            <a:endParaRPr lang="nl-NL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0" y="1062028"/>
            <a:ext cx="914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/>
          <p:cNvGrpSpPr/>
          <p:nvPr/>
        </p:nvGrpSpPr>
        <p:grpSpPr>
          <a:xfrm>
            <a:off x="5144060" y="2006543"/>
            <a:ext cx="1804204" cy="1516209"/>
            <a:chOff x="5187411" y="1146206"/>
            <a:chExt cx="3760683" cy="2950032"/>
          </a:xfrm>
        </p:grpSpPr>
        <p:pic>
          <p:nvPicPr>
            <p:cNvPr id="1026" name="Picture 2" descr="http://listverse.files.wordpress.com/2009/02/freefal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87411" y="1146206"/>
              <a:ext cx="3721062" cy="29500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>
              <a:off x="5796133" y="3706998"/>
              <a:ext cx="3151961" cy="38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700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4"/>
                </a:rPr>
                <a:t>listverse.com</a:t>
              </a:r>
              <a:endParaRPr lang="nl-NL" sz="7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3" name="Rechthoek 32"/>
          <p:cNvSpPr/>
          <p:nvPr/>
        </p:nvSpPr>
        <p:spPr>
          <a:xfrm>
            <a:off x="0" y="1268760"/>
            <a:ext cx="4572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Gewicht op verschillende planeten</a:t>
            </a:r>
            <a:endParaRPr lang="nl-NL" sz="1200" dirty="0" smtClean="0">
              <a:solidFill>
                <a:schemeClr val="tx2">
                  <a:lumMod val="9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4590651" y="1268947"/>
            <a:ext cx="455334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steunpunt = gewichtsloos</a:t>
            </a:r>
            <a:endParaRPr lang="nl-NL" sz="1200" dirty="0" smtClean="0">
              <a:solidFill>
                <a:schemeClr val="tx2">
                  <a:lumMod val="9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Afgeronde rechthoek 34"/>
          <p:cNvSpPr/>
          <p:nvPr/>
        </p:nvSpPr>
        <p:spPr>
          <a:xfrm>
            <a:off x="6812244" y="6173167"/>
            <a:ext cx="936104" cy="306467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l-NL" sz="12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uitleg</a:t>
            </a:r>
            <a:endParaRPr lang="nl-NL" sz="1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7179714" y="2006542"/>
            <a:ext cx="1784774" cy="1516211"/>
            <a:chOff x="4322175" y="3280890"/>
            <a:chExt cx="2446637" cy="2014156"/>
          </a:xfrm>
        </p:grpSpPr>
        <p:pic>
          <p:nvPicPr>
            <p:cNvPr id="1028" name="Picture 4" descr="http://home.deds.nl/~nele/astronau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2175" y="3280890"/>
              <a:ext cx="2446637" cy="200973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kstvak 38"/>
            <p:cNvSpPr txBox="1"/>
            <p:nvPr/>
          </p:nvSpPr>
          <p:spPr>
            <a:xfrm>
              <a:off x="4824543" y="5029290"/>
              <a:ext cx="1944269" cy="2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700" dirty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6"/>
                </a:rPr>
                <a:t>home.deds.nl</a:t>
              </a:r>
              <a:endParaRPr lang="nl-NL" sz="7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6156176" y="3753033"/>
            <a:ext cx="1785196" cy="1516210"/>
            <a:chOff x="4600363" y="4144135"/>
            <a:chExt cx="1785196" cy="1516210"/>
          </a:xfrm>
        </p:grpSpPr>
        <p:pic>
          <p:nvPicPr>
            <p:cNvPr id="1030" name="Picture 6" descr="http://www.todi.be/web2/images/stories/todiimages/duiker0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363" y="4144135"/>
              <a:ext cx="1785196" cy="15162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kstvak 42"/>
            <p:cNvSpPr txBox="1"/>
            <p:nvPr/>
          </p:nvSpPr>
          <p:spPr>
            <a:xfrm>
              <a:off x="4873391" y="5448929"/>
              <a:ext cx="151216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700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8"/>
                </a:rPr>
                <a:t>www.todi.be</a:t>
              </a:r>
              <a:endParaRPr lang="nl-NL" sz="700" dirty="0">
                <a:solidFill>
                  <a:schemeClr val="tx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5" name="Afgeronde rechthoek 24"/>
          <p:cNvSpPr/>
          <p:nvPr/>
        </p:nvSpPr>
        <p:spPr>
          <a:xfrm>
            <a:off x="4055772" y="1864047"/>
            <a:ext cx="2604460" cy="4878824"/>
          </a:xfrm>
          <a:prstGeom prst="roundRect">
            <a:avLst>
              <a:gd name="adj" fmla="val 58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nl-NL" sz="1400" dirty="0" smtClean="0">
                <a:solidFill>
                  <a:srgbClr val="002060"/>
                </a:solidFill>
              </a:rPr>
              <a:t>In het plaatje zie je een kist op een tafel staan. De kist wordt aangetrokken door de aarde. Hierdoor duwt de kist op de tafel.</a:t>
            </a:r>
          </a:p>
          <a:p>
            <a:r>
              <a:rPr lang="nl-NL" sz="1400" dirty="0" smtClean="0">
                <a:solidFill>
                  <a:srgbClr val="002060"/>
                </a:solidFill>
              </a:rPr>
              <a:t>Deze kracht noem je gewicht.</a:t>
            </a:r>
          </a:p>
          <a:p>
            <a:endParaRPr lang="nl-NL" sz="1400" dirty="0">
              <a:solidFill>
                <a:srgbClr val="002060"/>
              </a:solidFill>
            </a:endParaRPr>
          </a:p>
          <a:p>
            <a:r>
              <a:rPr lang="nl-NL" sz="1400" dirty="0" smtClean="0">
                <a:solidFill>
                  <a:srgbClr val="002060"/>
                </a:solidFill>
              </a:rPr>
              <a:t>Gewicht </a:t>
            </a:r>
            <a:r>
              <a:rPr lang="nl-NL" sz="1400" dirty="0">
                <a:solidFill>
                  <a:srgbClr val="002060"/>
                </a:solidFill>
              </a:rPr>
              <a:t>is </a:t>
            </a:r>
            <a:r>
              <a:rPr lang="nl-NL" sz="1400" dirty="0" smtClean="0">
                <a:solidFill>
                  <a:srgbClr val="002060"/>
                </a:solidFill>
              </a:rPr>
              <a:t>niet </a:t>
            </a:r>
            <a:r>
              <a:rPr lang="nl-NL" sz="1400" dirty="0">
                <a:solidFill>
                  <a:srgbClr val="002060"/>
                </a:solidFill>
              </a:rPr>
              <a:t>hetzelfde als massa. Het gewicht van een voorwerp is afhankelijk van de </a:t>
            </a:r>
            <a:r>
              <a:rPr lang="nl-NL" sz="1400" dirty="0" smtClean="0">
                <a:solidFill>
                  <a:srgbClr val="002060"/>
                </a:solidFill>
              </a:rPr>
              <a:t>aantrekkingskracht. </a:t>
            </a:r>
            <a:r>
              <a:rPr lang="nl-NL" sz="1400" dirty="0">
                <a:solidFill>
                  <a:srgbClr val="002060"/>
                </a:solidFill>
              </a:rPr>
              <a:t>Als de </a:t>
            </a:r>
            <a:r>
              <a:rPr lang="nl-NL" sz="1400" dirty="0" smtClean="0">
                <a:solidFill>
                  <a:srgbClr val="002060"/>
                </a:solidFill>
              </a:rPr>
              <a:t>aantrekkingskracht minder sterk zou zijn (zoals </a:t>
            </a:r>
            <a:r>
              <a:rPr lang="nl-NL" sz="1400" dirty="0">
                <a:solidFill>
                  <a:srgbClr val="002060"/>
                </a:solidFill>
              </a:rPr>
              <a:t>op andere planeten) zou het gewicht van voorwerpen veranderen maar de massa niet</a:t>
            </a:r>
            <a:r>
              <a:rPr lang="nl-NL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1400" dirty="0" smtClean="0">
                <a:solidFill>
                  <a:srgbClr val="002060"/>
                </a:solidFill>
              </a:rPr>
              <a:t>Op de maan bijvoorbeeld is het gewicht van voorwerpen kleiner dan dat op aarde omdat de valversnelling ongeveer 6 keer zo klein is.</a:t>
            </a:r>
            <a:endParaRPr lang="nl-NL" sz="1400" dirty="0">
              <a:solidFill>
                <a:srgbClr val="002060"/>
              </a:solidFill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3687548" y="2965594"/>
            <a:ext cx="2604460" cy="3827502"/>
          </a:xfrm>
          <a:prstGeom prst="roundRect">
            <a:avLst>
              <a:gd name="adj" fmla="val 58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nl-NL" sz="1400" dirty="0" smtClean="0">
                <a:solidFill>
                  <a:srgbClr val="002060"/>
                </a:solidFill>
              </a:rPr>
              <a:t>De </a:t>
            </a:r>
            <a:r>
              <a:rPr lang="nl-NL" sz="1400" dirty="0" err="1" smtClean="0">
                <a:solidFill>
                  <a:srgbClr val="002060"/>
                </a:solidFill>
              </a:rPr>
              <a:t>skydiver</a:t>
            </a:r>
            <a:r>
              <a:rPr lang="nl-NL" sz="1400" dirty="0" smtClean="0">
                <a:solidFill>
                  <a:srgbClr val="002060"/>
                </a:solidFill>
              </a:rPr>
              <a:t> valt naar beneden omdat de aarde aan hem trekt. Omdat de man geen kracht uitoefent op een steun of hangpunt heeft de man geen gewicht. Hij is gewichtsloos.</a:t>
            </a:r>
          </a:p>
          <a:p>
            <a:endParaRPr lang="nl-NL" sz="1400" dirty="0">
              <a:solidFill>
                <a:srgbClr val="002060"/>
              </a:solidFill>
            </a:endParaRPr>
          </a:p>
          <a:p>
            <a:r>
              <a:rPr lang="nl-NL" sz="1400" dirty="0" smtClean="0">
                <a:solidFill>
                  <a:srgbClr val="002060"/>
                </a:solidFill>
              </a:rPr>
              <a:t>De astronaut is ook gewichtsloos omdat hij/zij ook geen steunpunt heeft.</a:t>
            </a:r>
          </a:p>
          <a:p>
            <a:endParaRPr lang="nl-NL" sz="1400" dirty="0">
              <a:solidFill>
                <a:srgbClr val="002060"/>
              </a:solidFill>
            </a:endParaRPr>
          </a:p>
          <a:p>
            <a:r>
              <a:rPr lang="nl-NL" sz="1400" dirty="0" smtClean="0">
                <a:solidFill>
                  <a:srgbClr val="002060"/>
                </a:solidFill>
              </a:rPr>
              <a:t>De duiker is ook gewichtsloos omdat de geen steunpunt of hangpunt is waar de man kracht op uitoefent.</a:t>
            </a:r>
            <a:endParaRPr lang="nl-NL" sz="1400" dirty="0">
              <a:solidFill>
                <a:srgbClr val="002060"/>
              </a:solidFill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644523" y="3674208"/>
            <a:ext cx="3043025" cy="216024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4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i="1" dirty="0" smtClean="0">
                <a:solidFill>
                  <a:schemeClr val="tx2">
                    <a:lumMod val="90000"/>
                  </a:schemeClr>
                </a:solidFill>
              </a:rPr>
              <a:t>tafel</a:t>
            </a:r>
            <a:endParaRPr lang="nl-NL" sz="1200" i="1" dirty="0">
              <a:solidFill>
                <a:schemeClr val="tx2">
                  <a:lumMod val="90000"/>
                </a:schemeClr>
              </a:solidFill>
            </a:endParaRPr>
          </a:p>
        </p:txBody>
      </p:sp>
      <p:grpSp>
        <p:nvGrpSpPr>
          <p:cNvPr id="41" name="Groep 40"/>
          <p:cNvGrpSpPr/>
          <p:nvPr/>
        </p:nvGrpSpPr>
        <p:grpSpPr>
          <a:xfrm>
            <a:off x="304839" y="3708758"/>
            <a:ext cx="3691097" cy="1808474"/>
            <a:chOff x="311526" y="4414246"/>
            <a:chExt cx="3691097" cy="18084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hoek 20"/>
                <p:cNvSpPr/>
                <p:nvPr/>
              </p:nvSpPr>
              <p:spPr>
                <a:xfrm>
                  <a:off x="2354890" y="4617045"/>
                  <a:ext cx="1599039" cy="3919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NL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sub>
                      </m:sSub>
                    </m:oMath>
                  </a14:m>
                  <a:r>
                    <a:rPr lang="nl-NL" dirty="0" smtClean="0">
                      <a:solidFill>
                        <a:schemeClr val="tx2">
                          <a:lumMod val="9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 = 32,4 N</a:t>
                  </a:r>
                </a:p>
              </p:txBody>
            </p:sp>
          </mc:Choice>
          <mc:Fallback xmlns="">
            <p:sp>
              <p:nvSpPr>
                <p:cNvPr id="21" name="Rechthoe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890" y="4617045"/>
                  <a:ext cx="1599039" cy="39190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9375" b="-17188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Rechte verbindingslijn met pijl 19"/>
            <p:cNvCxnSpPr/>
            <p:nvPr/>
          </p:nvCxnSpPr>
          <p:spPr>
            <a:xfrm>
              <a:off x="2196722" y="4414246"/>
              <a:ext cx="0" cy="36294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hoek 46"/>
            <p:cNvSpPr/>
            <p:nvPr/>
          </p:nvSpPr>
          <p:spPr>
            <a:xfrm>
              <a:off x="311526" y="5637945"/>
              <a:ext cx="369109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nl-NL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Maan</a:t>
              </a:r>
            </a:p>
            <a:p>
              <a:r>
                <a:rPr lang="nl-NL" sz="1400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Aantrekkingskracht = 1,62 N/kg</a:t>
              </a:r>
            </a:p>
          </p:txBody>
        </p:sp>
      </p:grpSp>
      <p:grpSp>
        <p:nvGrpSpPr>
          <p:cNvPr id="44" name="Groep 43"/>
          <p:cNvGrpSpPr/>
          <p:nvPr/>
        </p:nvGrpSpPr>
        <p:grpSpPr>
          <a:xfrm>
            <a:off x="313800" y="3681025"/>
            <a:ext cx="3691097" cy="1836207"/>
            <a:chOff x="314567" y="3681025"/>
            <a:chExt cx="3691097" cy="1836207"/>
          </a:xfrm>
        </p:grpSpPr>
        <p:sp>
          <p:nvSpPr>
            <p:cNvPr id="14" name="Rechthoek 13"/>
            <p:cNvSpPr/>
            <p:nvPr/>
          </p:nvSpPr>
          <p:spPr>
            <a:xfrm>
              <a:off x="314567" y="4932457"/>
              <a:ext cx="3691097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nl-NL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Aarde</a:t>
              </a:r>
            </a:p>
            <a:p>
              <a:r>
                <a:rPr lang="nl-NL" sz="1400" dirty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Aantrekkingskracht = </a:t>
              </a:r>
              <a:r>
                <a:rPr lang="nl-NL" sz="1400" dirty="0" smtClean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9,81 </a:t>
              </a:r>
              <a:r>
                <a:rPr lang="nl-NL" sz="1400" dirty="0">
                  <a:solidFill>
                    <a:schemeClr val="tx2">
                      <a:lumMod val="9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N/kg</a:t>
              </a:r>
            </a:p>
          </p:txBody>
        </p:sp>
        <p:cxnSp>
          <p:nvCxnSpPr>
            <p:cNvPr id="48" name="Rechte verbindingslijn met pijl 47"/>
            <p:cNvCxnSpPr/>
            <p:nvPr/>
          </p:nvCxnSpPr>
          <p:spPr>
            <a:xfrm>
              <a:off x="2169457" y="3681025"/>
              <a:ext cx="6030" cy="138997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hthoek 48"/>
                <p:cNvSpPr/>
                <p:nvPr/>
              </p:nvSpPr>
              <p:spPr>
                <a:xfrm>
                  <a:off x="2373829" y="4567480"/>
                  <a:ext cx="1487043" cy="3919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NL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2">
                                  <a:lumMod val="90000"/>
                                </a:schemeClr>
                              </a:solidFill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𝑔</m:t>
                          </m:r>
                        </m:sub>
                      </m:sSub>
                    </m:oMath>
                  </a14:m>
                  <a:r>
                    <a:rPr lang="nl-NL" dirty="0" smtClean="0">
                      <a:solidFill>
                        <a:schemeClr val="tx2">
                          <a:lumMod val="90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 = 196 N</a:t>
                  </a:r>
                </a:p>
              </p:txBody>
            </p:sp>
          </mc:Choice>
          <mc:Fallback xmlns="">
            <p:sp>
              <p:nvSpPr>
                <p:cNvPr id="49" name="Rechthoek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829" y="4567480"/>
                  <a:ext cx="1487043" cy="39190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9231" b="-15385"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Afgeronde rechthoek 37"/>
          <p:cNvSpPr/>
          <p:nvPr/>
        </p:nvSpPr>
        <p:spPr>
          <a:xfrm>
            <a:off x="107504" y="332656"/>
            <a:ext cx="216024" cy="21141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2">
                    <a:lumMod val="90000"/>
                  </a:schemeClr>
                </a:solidFill>
              </a:rPr>
              <a:t>?</a:t>
            </a:r>
            <a:endParaRPr lang="nl-NL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12341" y="-1035496"/>
            <a:ext cx="9144000" cy="1008112"/>
          </a:xfrm>
          <a:prstGeom prst="roundRect">
            <a:avLst>
              <a:gd name="adj" fmla="val 7218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>
              <a:schemeClr val="accent1"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nl-NL" sz="1400" dirty="0">
                <a:solidFill>
                  <a:srgbClr val="002060"/>
                </a:solidFill>
              </a:rPr>
              <a:t>In de natuurkunde betekent het woord gewicht de kracht die een voorwerp uitoefent op zijn steunpunt. Gewicht is in de natuurkunde dus een kracht en wordt daarom ook gemeten in Newton.</a:t>
            </a:r>
          </a:p>
          <a:p>
            <a:endParaRPr lang="nl-NL" sz="1400" dirty="0">
              <a:solidFill>
                <a:srgbClr val="002060"/>
              </a:solidFill>
            </a:endParaRPr>
          </a:p>
        </p:txBody>
      </p:sp>
      <p:pic>
        <p:nvPicPr>
          <p:cNvPr id="42" name="Rectangl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Soorten krachten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0" name="Rectangl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8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6" grpId="0" animBg="1"/>
      <p:bldP spid="36" grpId="1" animBg="1"/>
      <p:bldP spid="40" grpId="0" animBg="1"/>
      <p:bldP spid="40" grpId="1" animBg="1"/>
      <p:bldP spid="40" grpId="2" animBg="1"/>
    </p:bldLst>
  </p:timing>
</p:sld>
</file>

<file path=ppt/theme/theme1.xml><?xml version="1.0" encoding="utf-8"?>
<a:theme xmlns:a="http://schemas.openxmlformats.org/drawingml/2006/main" name="Digitale puntjes">
  <a:themeElements>
    <a:clrScheme name="Digitale puntj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tj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tj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2409</TotalTime>
  <Words>400</Words>
  <Application>Microsoft Office PowerPoint</Application>
  <PresentationFormat>Diavoorstelling (4:3)</PresentationFormat>
  <Paragraphs>76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Digitale puntjes</vt:lpstr>
      <vt:lpstr>PowerPoint-presentatie</vt:lpstr>
      <vt:lpstr>Zwaartekracht</vt:lpstr>
      <vt:lpstr>aantrekkingskracht</vt:lpstr>
      <vt:lpstr>Aantrekkingskracht</vt:lpstr>
      <vt:lpstr>Aantrekkingskracht</vt:lpstr>
      <vt:lpstr>Gewicht</vt:lpstr>
      <vt:lpstr>Gewicht</vt:lpstr>
    </vt:vector>
  </TitlesOfParts>
  <Company>Tomcom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Snelheid</dc:title>
  <dc:creator>Wim Tomassen</dc:creator>
  <cp:lastModifiedBy>Wim Tomassen</cp:lastModifiedBy>
  <cp:revision>90</cp:revision>
  <dcterms:created xsi:type="dcterms:W3CDTF">2005-11-15T21:15:39Z</dcterms:created>
  <dcterms:modified xsi:type="dcterms:W3CDTF">2012-03-10T17:37:52Z</dcterms:modified>
</cp:coreProperties>
</file>