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6"/>
  </p:notesMasterIdLst>
  <p:sldIdLst>
    <p:sldId id="287" r:id="rId2"/>
    <p:sldId id="256" r:id="rId3"/>
    <p:sldId id="297" r:id="rId4"/>
    <p:sldId id="302" r:id="rId5"/>
    <p:sldId id="303" r:id="rId6"/>
    <p:sldId id="306" r:id="rId7"/>
    <p:sldId id="319" r:id="rId8"/>
    <p:sldId id="320" r:id="rId9"/>
    <p:sldId id="304" r:id="rId10"/>
    <p:sldId id="291" r:id="rId11"/>
    <p:sldId id="298" r:id="rId12"/>
    <p:sldId id="305" r:id="rId13"/>
    <p:sldId id="313" r:id="rId14"/>
    <p:sldId id="314" r:id="rId15"/>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7FCC4"/>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69817-097D-42D6-9365-A80DAFC62874}" type="datetimeFigureOut">
              <a:rPr lang="nl-NL" smtClean="0"/>
              <a:t>22-3-2011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62E27-B6F6-4BE6-B8F1-038F3C5E40A5}" type="slidenum">
              <a:rPr lang="nl-NL" smtClean="0"/>
              <a:t>‹nr.›</a:t>
            </a:fld>
            <a:endParaRPr lang="nl-NL"/>
          </a:p>
        </p:txBody>
      </p:sp>
    </p:spTree>
    <p:extLst>
      <p:ext uri="{BB962C8B-B14F-4D97-AF65-F5344CB8AC3E}">
        <p14:creationId xmlns:p14="http://schemas.microsoft.com/office/powerpoint/2010/main" val="3290449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Les idee:</a:t>
            </a:r>
          </a:p>
          <a:p>
            <a:r>
              <a:rPr lang="nl-NL" dirty="0" smtClean="0"/>
              <a:t>Neem een lege</a:t>
            </a:r>
            <a:r>
              <a:rPr lang="nl-NL" baseline="0" dirty="0" smtClean="0"/>
              <a:t> frisdrank fles. Knijp erin om vervorming te demonstreren, sla hem van tafel om snelheids verandering te demonstreren, laat hem rollen en tik er tegen om richtings </a:t>
            </a:r>
            <a:r>
              <a:rPr lang="nl-NL" baseline="0" dirty="0" err="1" smtClean="0"/>
              <a:t>veranding</a:t>
            </a:r>
            <a:r>
              <a:rPr lang="nl-NL" baseline="0" dirty="0" smtClean="0"/>
              <a:t> te demonstreren en zet hem op tafel om op normaal kracht te demonstreren.</a:t>
            </a:r>
            <a:endParaRPr lang="nl-NL" dirty="0"/>
          </a:p>
        </p:txBody>
      </p:sp>
      <p:sp>
        <p:nvSpPr>
          <p:cNvPr id="4" name="Tijdelijke aanduiding voor dianummer 3"/>
          <p:cNvSpPr>
            <a:spLocks noGrp="1"/>
          </p:cNvSpPr>
          <p:nvPr>
            <p:ph type="sldNum" sz="quarter" idx="10"/>
          </p:nvPr>
        </p:nvSpPr>
        <p:spPr/>
        <p:txBody>
          <a:bodyPr/>
          <a:lstStyle/>
          <a:p>
            <a:pPr>
              <a:defRPr/>
            </a:pPr>
            <a:fld id="{FBC794A0-436D-4CBC-AF91-B7747E5FFBAB}" type="slidenum">
              <a:rPr lang="nl-NL" smtClean="0"/>
              <a:pPr>
                <a:defRPr/>
              </a:pPr>
              <a:t>4</a:t>
            </a:fld>
            <a:endParaRPr lang="nl-NL"/>
          </a:p>
        </p:txBody>
      </p:sp>
    </p:spTree>
    <p:extLst>
      <p:ext uri="{BB962C8B-B14F-4D97-AF65-F5344CB8AC3E}">
        <p14:creationId xmlns:p14="http://schemas.microsoft.com/office/powerpoint/2010/main" val="278860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5</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475D54-43BC-4C38-8312-4C602AA8C83E}" type="slidenum">
              <a:rPr lang="nl-NL" smtClean="0"/>
              <a:pPr eaLnBrk="1" hangingPunct="1"/>
              <a:t>9</a:t>
            </a:fld>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4"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nl-NL"/>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nl-NL"/>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nl-NL"/>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nl-NL"/>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nl-NL"/>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nl-NL"/>
            </a:p>
          </p:txBody>
        </p:sp>
        <p:sp>
          <p:nvSpPr>
            <p:cNvPr id="19" name="Rectangle 17"/>
            <p:cNvSpPr>
              <a:spLocks noChangeArrowheads="1"/>
            </p:cNvSpPr>
            <p:nvPr userDrawn="1"/>
          </p:nvSpPr>
          <p:spPr bwMode="hidden">
            <a:xfrm rot="18603245" flipV="1">
              <a:off x="4054"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l-NL"/>
            </a:p>
          </p:txBody>
        </p:sp>
        <p:sp>
          <p:nvSpPr>
            <p:cNvPr id="20" name="Rectangle 18"/>
            <p:cNvSpPr>
              <a:spLocks noChangeArrowheads="1"/>
            </p:cNvSpPr>
            <p:nvPr userDrawn="1"/>
          </p:nvSpPr>
          <p:spPr bwMode="hidden">
            <a:xfrm rot="39991575" flipH="1" flipV="1">
              <a:off x="5374"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l-NL"/>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nl-NL"/>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l-NL"/>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l-NL"/>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nl-NL"/>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nl-NL"/>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nl-NL"/>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nl-NL"/>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l-NL"/>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l-NL"/>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nl-NL"/>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nl-NL"/>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l-NL"/>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l-NL"/>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nl-NL"/>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l-NL"/>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l-NL"/>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l-NL"/>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l-NL"/>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nl-NL"/>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nl-NL"/>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l-NL"/>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l-NL"/>
            </a:p>
          </p:txBody>
        </p:sp>
      </p:grpSp>
      <p:sp>
        <p:nvSpPr>
          <p:cNvPr id="5338"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nl-NL"/>
              <a:t>Klik om het opmaakprofiel te bewerken</a:t>
            </a:r>
          </a:p>
        </p:txBody>
      </p:sp>
      <p:sp>
        <p:nvSpPr>
          <p:cNvPr id="5339"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l-NL"/>
              <a:t>Klik om het opmaakprofiel van de modelondertitel te bewerken</a:t>
            </a:r>
          </a:p>
        </p:txBody>
      </p:sp>
      <p:sp>
        <p:nvSpPr>
          <p:cNvPr id="220" name="Rectangle 220"/>
          <p:cNvSpPr>
            <a:spLocks noGrp="1" noChangeArrowheads="1"/>
          </p:cNvSpPr>
          <p:nvPr>
            <p:ph type="dt" sz="quarter" idx="10"/>
          </p:nvPr>
        </p:nvSpPr>
        <p:spPr/>
        <p:txBody>
          <a:bodyPr/>
          <a:lstStyle>
            <a:lvl1pPr>
              <a:defRPr/>
            </a:lvl1pPr>
          </a:lstStyle>
          <a:p>
            <a:pPr>
              <a:defRPr/>
            </a:pPr>
            <a:endParaRPr lang="nl-NL"/>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nl-NL"/>
          </a:p>
        </p:txBody>
      </p:sp>
      <p:sp>
        <p:nvSpPr>
          <p:cNvPr id="222" name="Rectangle 222"/>
          <p:cNvSpPr>
            <a:spLocks noGrp="1" noChangeArrowheads="1"/>
          </p:cNvSpPr>
          <p:nvPr>
            <p:ph type="sldNum" sz="quarter" idx="12"/>
          </p:nvPr>
        </p:nvSpPr>
        <p:spPr/>
        <p:txBody>
          <a:bodyPr/>
          <a:lstStyle>
            <a:lvl1pPr>
              <a:defRPr/>
            </a:lvl1pPr>
          </a:lstStyle>
          <a:p>
            <a:pPr>
              <a:defRPr/>
            </a:pPr>
            <a:fld id="{5BF3A1BB-323D-46D5-A4FA-592D92B99D54}" type="slidenum">
              <a:rPr lang="nl-NL"/>
              <a:pPr>
                <a:defRPr/>
              </a:pPr>
              <a:t>‹nr.›</a:t>
            </a:fld>
            <a:endParaRPr lang="nl-NL"/>
          </a:p>
        </p:txBody>
      </p:sp>
    </p:spTree>
    <p:extLst>
      <p:ext uri="{BB962C8B-B14F-4D97-AF65-F5344CB8AC3E}">
        <p14:creationId xmlns:p14="http://schemas.microsoft.com/office/powerpoint/2010/main" val="205168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8"/>
          <p:cNvSpPr>
            <a:spLocks noGrp="1" noChangeArrowheads="1"/>
          </p:cNvSpPr>
          <p:nvPr>
            <p:ph type="sldNum" sz="quarter" idx="10"/>
          </p:nvPr>
        </p:nvSpPr>
        <p:spPr>
          <a:ln/>
        </p:spPr>
        <p:txBody>
          <a:bodyPr/>
          <a:lstStyle>
            <a:lvl1pPr>
              <a:defRPr/>
            </a:lvl1pPr>
          </a:lstStyle>
          <a:p>
            <a:pPr>
              <a:defRPr/>
            </a:pPr>
            <a:fld id="{EDD68F99-FBD6-4592-B160-641EB4A9E6AA}" type="slidenum">
              <a:rPr lang="nl-NL"/>
              <a:pPr>
                <a:defRPr/>
              </a:pPr>
              <a:t>‹nr.›</a:t>
            </a:fld>
            <a:endParaRPr lang="nl-NL"/>
          </a:p>
        </p:txBody>
      </p:sp>
      <p:sp>
        <p:nvSpPr>
          <p:cNvPr id="5" name="Rectangle 219"/>
          <p:cNvSpPr>
            <a:spLocks noGrp="1" noChangeArrowheads="1"/>
          </p:cNvSpPr>
          <p:nvPr>
            <p:ph type="dt" sz="half" idx="11"/>
          </p:nvPr>
        </p:nvSpPr>
        <p:spPr>
          <a:ln/>
        </p:spPr>
        <p:txBody>
          <a:bodyPr/>
          <a:lstStyle>
            <a:lvl1pPr>
              <a:defRPr/>
            </a:lvl1pPr>
          </a:lstStyle>
          <a:p>
            <a:pPr>
              <a:defRPr/>
            </a:pPr>
            <a:endParaRPr lang="nl-NL"/>
          </a:p>
        </p:txBody>
      </p:sp>
      <p:sp>
        <p:nvSpPr>
          <p:cNvPr id="6"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015331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9462"/>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9462"/>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8"/>
          <p:cNvSpPr>
            <a:spLocks noGrp="1" noChangeArrowheads="1"/>
          </p:cNvSpPr>
          <p:nvPr>
            <p:ph type="sldNum" sz="quarter" idx="10"/>
          </p:nvPr>
        </p:nvSpPr>
        <p:spPr>
          <a:ln/>
        </p:spPr>
        <p:txBody>
          <a:bodyPr/>
          <a:lstStyle>
            <a:lvl1pPr>
              <a:defRPr/>
            </a:lvl1pPr>
          </a:lstStyle>
          <a:p>
            <a:pPr>
              <a:defRPr/>
            </a:pPr>
            <a:fld id="{9E94F292-79FA-4068-B4ED-62BB2430BD45}" type="slidenum">
              <a:rPr lang="nl-NL"/>
              <a:pPr>
                <a:defRPr/>
              </a:pPr>
              <a:t>‹nr.›</a:t>
            </a:fld>
            <a:endParaRPr lang="nl-NL"/>
          </a:p>
        </p:txBody>
      </p:sp>
      <p:sp>
        <p:nvSpPr>
          <p:cNvPr id="5" name="Rectangle 219"/>
          <p:cNvSpPr>
            <a:spLocks noGrp="1" noChangeArrowheads="1"/>
          </p:cNvSpPr>
          <p:nvPr>
            <p:ph type="dt" sz="half" idx="11"/>
          </p:nvPr>
        </p:nvSpPr>
        <p:spPr>
          <a:ln/>
        </p:spPr>
        <p:txBody>
          <a:bodyPr/>
          <a:lstStyle>
            <a:lvl1pPr>
              <a:defRPr/>
            </a:lvl1pPr>
          </a:lstStyle>
          <a:p>
            <a:pPr>
              <a:defRPr/>
            </a:pPr>
            <a:endParaRPr lang="nl-NL"/>
          </a:p>
        </p:txBody>
      </p:sp>
      <p:sp>
        <p:nvSpPr>
          <p:cNvPr id="6"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658278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457200" y="1600200"/>
            <a:ext cx="4038600" cy="4533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907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43350"/>
            <a:ext cx="4038600" cy="21907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218"/>
          <p:cNvSpPr>
            <a:spLocks noGrp="1" noChangeArrowheads="1"/>
          </p:cNvSpPr>
          <p:nvPr>
            <p:ph type="sldNum" sz="quarter" idx="10"/>
          </p:nvPr>
        </p:nvSpPr>
        <p:spPr>
          <a:ln/>
        </p:spPr>
        <p:txBody>
          <a:bodyPr/>
          <a:lstStyle>
            <a:lvl1pPr>
              <a:defRPr/>
            </a:lvl1pPr>
          </a:lstStyle>
          <a:p>
            <a:pPr>
              <a:defRPr/>
            </a:pPr>
            <a:fld id="{12A75C47-9C85-44FE-8E23-124950B1E290}" type="slidenum">
              <a:rPr lang="nl-NL"/>
              <a:pPr>
                <a:defRPr/>
              </a:pPr>
              <a:t>‹nr.›</a:t>
            </a:fld>
            <a:endParaRPr lang="nl-NL"/>
          </a:p>
        </p:txBody>
      </p:sp>
      <p:sp>
        <p:nvSpPr>
          <p:cNvPr id="7" name="Rectangle 219"/>
          <p:cNvSpPr>
            <a:spLocks noGrp="1" noChangeArrowheads="1"/>
          </p:cNvSpPr>
          <p:nvPr>
            <p:ph type="dt" sz="half" idx="11"/>
          </p:nvPr>
        </p:nvSpPr>
        <p:spPr>
          <a:ln/>
        </p:spPr>
        <p:txBody>
          <a:bodyPr/>
          <a:lstStyle>
            <a:lvl1pPr>
              <a:defRPr/>
            </a:lvl1pPr>
          </a:lstStyle>
          <a:p>
            <a:pPr>
              <a:defRPr/>
            </a:pPr>
            <a:endParaRPr lang="nl-NL"/>
          </a:p>
        </p:txBody>
      </p:sp>
      <p:sp>
        <p:nvSpPr>
          <p:cNvPr id="8"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86682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39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48200" y="1600200"/>
            <a:ext cx="4038600" cy="21907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48200" y="3943350"/>
            <a:ext cx="4038600" cy="219075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Rectangle 218"/>
          <p:cNvSpPr>
            <a:spLocks noGrp="1" noChangeArrowheads="1"/>
          </p:cNvSpPr>
          <p:nvPr>
            <p:ph type="sldNum" sz="quarter" idx="10"/>
          </p:nvPr>
        </p:nvSpPr>
        <p:spPr>
          <a:ln/>
        </p:spPr>
        <p:txBody>
          <a:bodyPr/>
          <a:lstStyle>
            <a:lvl1pPr>
              <a:defRPr/>
            </a:lvl1pPr>
          </a:lstStyle>
          <a:p>
            <a:pPr>
              <a:defRPr/>
            </a:pPr>
            <a:fld id="{22E84C01-6F1A-4C4C-A76F-81F26099F3AB}" type="slidenum">
              <a:rPr lang="nl-NL"/>
              <a:pPr>
                <a:defRPr/>
              </a:pPr>
              <a:t>‹nr.›</a:t>
            </a:fld>
            <a:endParaRPr lang="nl-NL"/>
          </a:p>
        </p:txBody>
      </p:sp>
      <p:sp>
        <p:nvSpPr>
          <p:cNvPr id="7" name="Rectangle 219"/>
          <p:cNvSpPr>
            <a:spLocks noGrp="1" noChangeArrowheads="1"/>
          </p:cNvSpPr>
          <p:nvPr>
            <p:ph type="dt" sz="half" idx="11"/>
          </p:nvPr>
        </p:nvSpPr>
        <p:spPr>
          <a:ln/>
        </p:spPr>
        <p:txBody>
          <a:bodyPr/>
          <a:lstStyle>
            <a:lvl1pPr>
              <a:defRPr/>
            </a:lvl1pPr>
          </a:lstStyle>
          <a:p>
            <a:pPr>
              <a:defRPr/>
            </a:pPr>
            <a:endParaRPr lang="nl-NL"/>
          </a:p>
        </p:txBody>
      </p:sp>
      <p:sp>
        <p:nvSpPr>
          <p:cNvPr id="8"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65723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505" y="332656"/>
            <a:ext cx="8928992" cy="360040"/>
          </a:xfrm>
          <a:prstGeom prst="rect">
            <a:avLst/>
          </a:prstGeom>
        </p:spPr>
        <p:txBody>
          <a:bodyPr/>
          <a:lstStyle>
            <a:lvl1pPr algn="ctr">
              <a:defRPr sz="1800" b="1" u="sng">
                <a:solidFill>
                  <a:schemeClr val="bg1"/>
                </a:solidFill>
                <a:latin typeface="Verdana" pitchFamily="34" charset="0"/>
                <a:ea typeface="Verdana" pitchFamily="34" charset="0"/>
                <a:cs typeface="Verdana" pitchFamily="34" charset="0"/>
              </a:defRPr>
            </a:lvl1pPr>
          </a:lstStyle>
          <a:p>
            <a:r>
              <a:rPr lang="en-US" dirty="0" smtClean="0"/>
              <a:t>Click to edit Master title style</a:t>
            </a:r>
            <a:endParaRPr lang="nl-NL" dirty="0"/>
          </a:p>
        </p:txBody>
      </p:sp>
    </p:spTree>
    <p:extLst>
      <p:ext uri="{BB962C8B-B14F-4D97-AF65-F5344CB8AC3E}">
        <p14:creationId xmlns:p14="http://schemas.microsoft.com/office/powerpoint/2010/main" val="30707628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218"/>
          <p:cNvSpPr>
            <a:spLocks noGrp="1" noChangeArrowheads="1"/>
          </p:cNvSpPr>
          <p:nvPr>
            <p:ph type="sldNum" sz="quarter" idx="10"/>
          </p:nvPr>
        </p:nvSpPr>
        <p:spPr>
          <a:ln/>
        </p:spPr>
        <p:txBody>
          <a:bodyPr/>
          <a:lstStyle>
            <a:lvl1pPr>
              <a:defRPr/>
            </a:lvl1pPr>
          </a:lstStyle>
          <a:p>
            <a:pPr>
              <a:defRPr/>
            </a:pPr>
            <a:fld id="{BDEC7537-0CE7-4EFF-A6C1-94C5E371470E}" type="slidenum">
              <a:rPr lang="nl-NL"/>
              <a:pPr>
                <a:defRPr/>
              </a:pPr>
              <a:t>‹nr.›</a:t>
            </a:fld>
            <a:endParaRPr lang="nl-NL"/>
          </a:p>
        </p:txBody>
      </p:sp>
      <p:sp>
        <p:nvSpPr>
          <p:cNvPr id="5" name="Rectangle 219"/>
          <p:cNvSpPr>
            <a:spLocks noGrp="1" noChangeArrowheads="1"/>
          </p:cNvSpPr>
          <p:nvPr>
            <p:ph type="dt" sz="half" idx="11"/>
          </p:nvPr>
        </p:nvSpPr>
        <p:spPr>
          <a:ln/>
        </p:spPr>
        <p:txBody>
          <a:bodyPr/>
          <a:lstStyle>
            <a:lvl1pPr>
              <a:defRPr/>
            </a:lvl1pPr>
          </a:lstStyle>
          <a:p>
            <a:pPr>
              <a:defRPr/>
            </a:pPr>
            <a:endParaRPr lang="nl-NL"/>
          </a:p>
        </p:txBody>
      </p:sp>
      <p:sp>
        <p:nvSpPr>
          <p:cNvPr id="6"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78384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218"/>
          <p:cNvSpPr>
            <a:spLocks noGrp="1" noChangeArrowheads="1"/>
          </p:cNvSpPr>
          <p:nvPr>
            <p:ph type="sldNum" sz="quarter" idx="10"/>
          </p:nvPr>
        </p:nvSpPr>
        <p:spPr>
          <a:ln/>
        </p:spPr>
        <p:txBody>
          <a:bodyPr/>
          <a:lstStyle>
            <a:lvl1pPr>
              <a:defRPr/>
            </a:lvl1pPr>
          </a:lstStyle>
          <a:p>
            <a:pPr>
              <a:defRPr/>
            </a:pPr>
            <a:fld id="{42550050-D4A4-4A61-94D8-58D0269FBCC0}" type="slidenum">
              <a:rPr lang="nl-NL"/>
              <a:pPr>
                <a:defRPr/>
              </a:pPr>
              <a:t>‹nr.›</a:t>
            </a:fld>
            <a:endParaRPr lang="nl-NL"/>
          </a:p>
        </p:txBody>
      </p:sp>
      <p:sp>
        <p:nvSpPr>
          <p:cNvPr id="5" name="Rectangle 219"/>
          <p:cNvSpPr>
            <a:spLocks noGrp="1" noChangeArrowheads="1"/>
          </p:cNvSpPr>
          <p:nvPr>
            <p:ph type="dt" sz="half" idx="11"/>
          </p:nvPr>
        </p:nvSpPr>
        <p:spPr>
          <a:ln/>
        </p:spPr>
        <p:txBody>
          <a:bodyPr/>
          <a:lstStyle>
            <a:lvl1pPr>
              <a:defRPr/>
            </a:lvl1pPr>
          </a:lstStyle>
          <a:p>
            <a:pPr>
              <a:defRPr/>
            </a:pPr>
            <a:endParaRPr lang="nl-NL"/>
          </a:p>
        </p:txBody>
      </p:sp>
      <p:sp>
        <p:nvSpPr>
          <p:cNvPr id="6"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357323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218"/>
          <p:cNvSpPr>
            <a:spLocks noGrp="1" noChangeArrowheads="1"/>
          </p:cNvSpPr>
          <p:nvPr>
            <p:ph type="sldNum" sz="quarter" idx="10"/>
          </p:nvPr>
        </p:nvSpPr>
        <p:spPr>
          <a:ln/>
        </p:spPr>
        <p:txBody>
          <a:bodyPr/>
          <a:lstStyle>
            <a:lvl1pPr>
              <a:defRPr/>
            </a:lvl1pPr>
          </a:lstStyle>
          <a:p>
            <a:pPr>
              <a:defRPr/>
            </a:pPr>
            <a:fld id="{7B6807FB-01EB-44C3-A174-D7407CF58CAD}" type="slidenum">
              <a:rPr lang="nl-NL"/>
              <a:pPr>
                <a:defRPr/>
              </a:pPr>
              <a:t>‹nr.›</a:t>
            </a:fld>
            <a:endParaRPr lang="nl-NL"/>
          </a:p>
        </p:txBody>
      </p:sp>
      <p:sp>
        <p:nvSpPr>
          <p:cNvPr id="6" name="Rectangle 219"/>
          <p:cNvSpPr>
            <a:spLocks noGrp="1" noChangeArrowheads="1"/>
          </p:cNvSpPr>
          <p:nvPr>
            <p:ph type="dt" sz="half" idx="11"/>
          </p:nvPr>
        </p:nvSpPr>
        <p:spPr>
          <a:ln/>
        </p:spPr>
        <p:txBody>
          <a:bodyPr/>
          <a:lstStyle>
            <a:lvl1pPr>
              <a:defRPr/>
            </a:lvl1pPr>
          </a:lstStyle>
          <a:p>
            <a:pPr>
              <a:defRPr/>
            </a:pPr>
            <a:endParaRPr lang="nl-NL"/>
          </a:p>
        </p:txBody>
      </p:sp>
      <p:sp>
        <p:nvSpPr>
          <p:cNvPr id="7"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205759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218"/>
          <p:cNvSpPr>
            <a:spLocks noGrp="1" noChangeArrowheads="1"/>
          </p:cNvSpPr>
          <p:nvPr>
            <p:ph type="sldNum" sz="quarter" idx="10"/>
          </p:nvPr>
        </p:nvSpPr>
        <p:spPr>
          <a:ln/>
        </p:spPr>
        <p:txBody>
          <a:bodyPr/>
          <a:lstStyle>
            <a:lvl1pPr>
              <a:defRPr/>
            </a:lvl1pPr>
          </a:lstStyle>
          <a:p>
            <a:pPr>
              <a:defRPr/>
            </a:pPr>
            <a:fld id="{1771A4EC-3EE8-40DA-8D1A-88085455B197}" type="slidenum">
              <a:rPr lang="nl-NL"/>
              <a:pPr>
                <a:defRPr/>
              </a:pPr>
              <a:t>‹nr.›</a:t>
            </a:fld>
            <a:endParaRPr lang="nl-NL"/>
          </a:p>
        </p:txBody>
      </p:sp>
      <p:sp>
        <p:nvSpPr>
          <p:cNvPr id="8" name="Rectangle 219"/>
          <p:cNvSpPr>
            <a:spLocks noGrp="1" noChangeArrowheads="1"/>
          </p:cNvSpPr>
          <p:nvPr>
            <p:ph type="dt" sz="half" idx="11"/>
          </p:nvPr>
        </p:nvSpPr>
        <p:spPr>
          <a:ln/>
        </p:spPr>
        <p:txBody>
          <a:bodyPr/>
          <a:lstStyle>
            <a:lvl1pPr>
              <a:defRPr/>
            </a:lvl1pPr>
          </a:lstStyle>
          <a:p>
            <a:pPr>
              <a:defRPr/>
            </a:pPr>
            <a:endParaRPr lang="nl-NL"/>
          </a:p>
        </p:txBody>
      </p:sp>
      <p:sp>
        <p:nvSpPr>
          <p:cNvPr id="9"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18742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218"/>
          <p:cNvSpPr>
            <a:spLocks noGrp="1" noChangeArrowheads="1"/>
          </p:cNvSpPr>
          <p:nvPr>
            <p:ph type="sldNum" sz="quarter" idx="10"/>
          </p:nvPr>
        </p:nvSpPr>
        <p:spPr>
          <a:ln/>
        </p:spPr>
        <p:txBody>
          <a:bodyPr/>
          <a:lstStyle>
            <a:lvl1pPr>
              <a:defRPr/>
            </a:lvl1pPr>
          </a:lstStyle>
          <a:p>
            <a:pPr>
              <a:defRPr/>
            </a:pPr>
            <a:fld id="{A4DC7E56-556C-48AB-BF0F-EA09DAB333A6}" type="slidenum">
              <a:rPr lang="nl-NL"/>
              <a:pPr>
                <a:defRPr/>
              </a:pPr>
              <a:t>‹nr.›</a:t>
            </a:fld>
            <a:endParaRPr lang="nl-NL"/>
          </a:p>
        </p:txBody>
      </p:sp>
      <p:sp>
        <p:nvSpPr>
          <p:cNvPr id="4" name="Rectangle 219"/>
          <p:cNvSpPr>
            <a:spLocks noGrp="1" noChangeArrowheads="1"/>
          </p:cNvSpPr>
          <p:nvPr>
            <p:ph type="dt" sz="half" idx="11"/>
          </p:nvPr>
        </p:nvSpPr>
        <p:spPr>
          <a:ln/>
        </p:spPr>
        <p:txBody>
          <a:bodyPr/>
          <a:lstStyle>
            <a:lvl1pPr>
              <a:defRPr/>
            </a:lvl1pPr>
          </a:lstStyle>
          <a:p>
            <a:pPr>
              <a:defRPr/>
            </a:pPr>
            <a:endParaRPr lang="nl-NL"/>
          </a:p>
        </p:txBody>
      </p:sp>
      <p:sp>
        <p:nvSpPr>
          <p:cNvPr id="5"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24144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A3C07C26-FFC3-42AD-82A4-02B0ABD19A2B}" type="slidenum">
              <a:rPr lang="nl-NL"/>
              <a:pPr>
                <a:defRPr/>
              </a:pPr>
              <a:t>‹nr.›</a:t>
            </a:fld>
            <a:endParaRPr lang="nl-NL"/>
          </a:p>
        </p:txBody>
      </p:sp>
      <p:sp>
        <p:nvSpPr>
          <p:cNvPr id="3" name="Rectangle 219"/>
          <p:cNvSpPr>
            <a:spLocks noGrp="1" noChangeArrowheads="1"/>
          </p:cNvSpPr>
          <p:nvPr>
            <p:ph type="dt" sz="half" idx="11"/>
          </p:nvPr>
        </p:nvSpPr>
        <p:spPr>
          <a:ln/>
        </p:spPr>
        <p:txBody>
          <a:bodyPr/>
          <a:lstStyle>
            <a:lvl1pPr>
              <a:defRPr/>
            </a:lvl1pPr>
          </a:lstStyle>
          <a:p>
            <a:pPr>
              <a:defRPr/>
            </a:pPr>
            <a:endParaRPr lang="nl-NL"/>
          </a:p>
        </p:txBody>
      </p:sp>
      <p:sp>
        <p:nvSpPr>
          <p:cNvPr id="4"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149365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8"/>
          <p:cNvSpPr>
            <a:spLocks noGrp="1" noChangeArrowheads="1"/>
          </p:cNvSpPr>
          <p:nvPr>
            <p:ph type="sldNum" sz="quarter" idx="10"/>
          </p:nvPr>
        </p:nvSpPr>
        <p:spPr>
          <a:ln/>
        </p:spPr>
        <p:txBody>
          <a:bodyPr/>
          <a:lstStyle>
            <a:lvl1pPr>
              <a:defRPr/>
            </a:lvl1pPr>
          </a:lstStyle>
          <a:p>
            <a:pPr>
              <a:defRPr/>
            </a:pPr>
            <a:fld id="{27C1EC78-63C1-43F6-9EDC-3518171DDB1F}" type="slidenum">
              <a:rPr lang="nl-NL"/>
              <a:pPr>
                <a:defRPr/>
              </a:pPr>
              <a:t>‹nr.›</a:t>
            </a:fld>
            <a:endParaRPr lang="nl-NL"/>
          </a:p>
        </p:txBody>
      </p:sp>
      <p:sp>
        <p:nvSpPr>
          <p:cNvPr id="6" name="Rectangle 219"/>
          <p:cNvSpPr>
            <a:spLocks noGrp="1" noChangeArrowheads="1"/>
          </p:cNvSpPr>
          <p:nvPr>
            <p:ph type="dt" sz="half" idx="11"/>
          </p:nvPr>
        </p:nvSpPr>
        <p:spPr>
          <a:ln/>
        </p:spPr>
        <p:txBody>
          <a:bodyPr/>
          <a:lstStyle>
            <a:lvl1pPr>
              <a:defRPr/>
            </a:lvl1pPr>
          </a:lstStyle>
          <a:p>
            <a:pPr>
              <a:defRPr/>
            </a:pPr>
            <a:endParaRPr lang="nl-NL"/>
          </a:p>
        </p:txBody>
      </p:sp>
      <p:sp>
        <p:nvSpPr>
          <p:cNvPr id="7"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28215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218"/>
          <p:cNvSpPr>
            <a:spLocks noGrp="1" noChangeArrowheads="1"/>
          </p:cNvSpPr>
          <p:nvPr>
            <p:ph type="sldNum" sz="quarter" idx="10"/>
          </p:nvPr>
        </p:nvSpPr>
        <p:spPr>
          <a:ln/>
        </p:spPr>
        <p:txBody>
          <a:bodyPr/>
          <a:lstStyle>
            <a:lvl1pPr>
              <a:defRPr/>
            </a:lvl1pPr>
          </a:lstStyle>
          <a:p>
            <a:pPr>
              <a:defRPr/>
            </a:pPr>
            <a:fld id="{0709491C-753B-43EE-A04C-1303FB52B637}" type="slidenum">
              <a:rPr lang="nl-NL"/>
              <a:pPr>
                <a:defRPr/>
              </a:pPr>
              <a:t>‹nr.›</a:t>
            </a:fld>
            <a:endParaRPr lang="nl-NL"/>
          </a:p>
        </p:txBody>
      </p:sp>
      <p:sp>
        <p:nvSpPr>
          <p:cNvPr id="6" name="Rectangle 219"/>
          <p:cNvSpPr>
            <a:spLocks noGrp="1" noChangeArrowheads="1"/>
          </p:cNvSpPr>
          <p:nvPr>
            <p:ph type="dt" sz="half" idx="11"/>
          </p:nvPr>
        </p:nvSpPr>
        <p:spPr>
          <a:ln/>
        </p:spPr>
        <p:txBody>
          <a:bodyPr/>
          <a:lstStyle>
            <a:lvl1pPr>
              <a:defRPr/>
            </a:lvl1pPr>
          </a:lstStyle>
          <a:p>
            <a:pPr>
              <a:defRPr/>
            </a:pPr>
            <a:endParaRPr lang="nl-NL"/>
          </a:p>
        </p:txBody>
      </p:sp>
      <p:sp>
        <p:nvSpPr>
          <p:cNvPr id="7" name="Rectangle 220"/>
          <p:cNvSpPr>
            <a:spLocks noGrp="1" noChangeArrowheads="1"/>
          </p:cNvSpPr>
          <p:nvPr>
            <p:ph type="ftr" sz="quarter" idx="12"/>
          </p:nvPr>
        </p:nvSpPr>
        <p:spPr>
          <a:ln/>
        </p:spPr>
        <p:txBody>
          <a:bodyPr/>
          <a:lstStyle>
            <a:lvl1pPr>
              <a:defRPr/>
            </a:lvl1pPr>
          </a:lstStyle>
          <a:p>
            <a:pPr>
              <a:defRPr/>
            </a:pPr>
            <a:endParaRPr lang="nl-NL"/>
          </a:p>
        </p:txBody>
      </p:sp>
    </p:spTree>
    <p:extLst>
      <p:ext uri="{BB962C8B-B14F-4D97-AF65-F5344CB8AC3E}">
        <p14:creationId xmlns:p14="http://schemas.microsoft.com/office/powerpoint/2010/main" val="402883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53000">
              <a:schemeClr val="accent5">
                <a:lumMod val="17000"/>
              </a:schemeClr>
            </a:gs>
            <a:gs pos="100000">
              <a:schemeClr val="accent5">
                <a:lumMod val="32000"/>
              </a:schemeClr>
            </a:gs>
          </a:gsLst>
          <a:lin ang="5400000" scaled="1"/>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96888" y="1308100"/>
            <a:ext cx="10429876" cy="5908675"/>
            <a:chOff x="-313" y="824"/>
            <a:chExt cx="6570" cy="3722"/>
          </a:xfrm>
        </p:grpSpPr>
        <p:sp>
          <p:nvSpPr>
            <p:cNvPr id="4099"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0"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1"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2"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3"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4"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5"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6"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7"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8"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09"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10"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11"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12"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13"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l-NL">
                <a:effectLst>
                  <a:outerShdw blurRad="38100" dist="38100" dir="2700000" algn="tl">
                    <a:srgbClr val="000000"/>
                  </a:outerShdw>
                </a:effectLst>
              </a:endParaRPr>
            </a:p>
          </p:txBody>
        </p:sp>
        <p:sp>
          <p:nvSpPr>
            <p:cNvPr id="4114"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l-NL">
                <a:effectLst>
                  <a:outerShdw blurRad="38100" dist="38100" dir="2700000" algn="tl">
                    <a:srgbClr val="000000"/>
                  </a:outerShdw>
                </a:effectLst>
              </a:endParaRPr>
            </a:p>
          </p:txBody>
        </p:sp>
        <p:sp>
          <p:nvSpPr>
            <p:cNvPr id="4115"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16"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17"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18"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19"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0"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1"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22"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3"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4"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5"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nl-NL">
                <a:effectLst>
                  <a:outerShdw blurRad="38100" dist="38100" dir="2700000" algn="tl">
                    <a:srgbClr val="000000"/>
                  </a:outerShdw>
                </a:effectLst>
              </a:endParaRPr>
            </a:p>
          </p:txBody>
        </p:sp>
        <p:sp>
          <p:nvSpPr>
            <p:cNvPr id="4126"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27"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28"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29"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30"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nl-NL">
                <a:effectLst>
                  <a:outerShdw blurRad="38100" dist="38100" dir="2700000" algn="tl">
                    <a:srgbClr val="000000"/>
                  </a:outerShdw>
                </a:effectLst>
              </a:endParaRPr>
            </a:p>
          </p:txBody>
        </p:sp>
        <p:sp>
          <p:nvSpPr>
            <p:cNvPr id="4131"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32"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33"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34"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35"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36"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37"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38"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39"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0"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41"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2"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3"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44"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5"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6"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7"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48"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l-NL"/>
            </a:p>
          </p:txBody>
        </p:sp>
        <p:sp>
          <p:nvSpPr>
            <p:cNvPr id="4149"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l-NL"/>
            </a:p>
          </p:txBody>
        </p:sp>
        <p:sp>
          <p:nvSpPr>
            <p:cNvPr id="4150"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51"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52"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53"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54"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55"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56"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57"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58"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59"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60"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61"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62"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63"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164"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165"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66"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167"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68"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169"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0"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1"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2"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3"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174"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5"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6"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7"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78"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179"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180"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181"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182"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83"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184"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85"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86"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87"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188"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89"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190"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1"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2"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3"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4"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5"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6"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7"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8"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199"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200"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01"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02"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4203"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4204"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205"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l-NL"/>
            </a:p>
          </p:txBody>
        </p:sp>
        <p:sp>
          <p:nvSpPr>
            <p:cNvPr id="4206"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207"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208"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09"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10"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11"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12"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13"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14"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15"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16"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17"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18"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19"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220"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221"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l-NL"/>
            </a:p>
          </p:txBody>
        </p:sp>
        <p:sp>
          <p:nvSpPr>
            <p:cNvPr id="4222"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223"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24"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25"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26"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27"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28"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29"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30"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31"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32"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33"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234"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35"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36"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37"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38"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39"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l-NL"/>
            </a:p>
          </p:txBody>
        </p:sp>
        <p:sp>
          <p:nvSpPr>
            <p:cNvPr id="4240"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41"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42"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43"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44"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45"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46"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47"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l-NL"/>
            </a:p>
          </p:txBody>
        </p:sp>
        <p:sp>
          <p:nvSpPr>
            <p:cNvPr id="4248"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49"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0"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1"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2"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3"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4"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5"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6"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7"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8"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59"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0"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1"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2"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3"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4"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l-NL"/>
            </a:p>
          </p:txBody>
        </p:sp>
        <p:sp>
          <p:nvSpPr>
            <p:cNvPr id="4265"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l-NL"/>
            </a:p>
          </p:txBody>
        </p:sp>
        <p:sp>
          <p:nvSpPr>
            <p:cNvPr id="4266"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267"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268"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69"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0"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1"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2"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3"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4"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5"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6"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277"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78"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79"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0"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1"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2"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3"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4"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5"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nl-NL"/>
            </a:p>
          </p:txBody>
        </p:sp>
        <p:sp>
          <p:nvSpPr>
            <p:cNvPr id="4286"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7"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8"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l-NL"/>
            </a:p>
          </p:txBody>
        </p:sp>
        <p:sp>
          <p:nvSpPr>
            <p:cNvPr id="4289"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4290"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4291"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l-NL"/>
            </a:p>
          </p:txBody>
        </p:sp>
        <p:sp>
          <p:nvSpPr>
            <p:cNvPr id="4292"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293"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294"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l-NL"/>
            </a:p>
          </p:txBody>
        </p:sp>
        <p:sp>
          <p:nvSpPr>
            <p:cNvPr id="4295"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l-NL"/>
            </a:p>
          </p:txBody>
        </p:sp>
        <p:sp>
          <p:nvSpPr>
            <p:cNvPr id="4296"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297"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298"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l-NL"/>
            </a:p>
          </p:txBody>
        </p:sp>
        <p:sp>
          <p:nvSpPr>
            <p:cNvPr id="4299"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0"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1"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l-NL"/>
            </a:p>
          </p:txBody>
        </p:sp>
        <p:sp>
          <p:nvSpPr>
            <p:cNvPr id="4302"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3"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4"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5"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6"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07"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nl-NL"/>
            </a:p>
          </p:txBody>
        </p:sp>
        <p:sp>
          <p:nvSpPr>
            <p:cNvPr id="4308"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nl-NL"/>
            </a:p>
          </p:txBody>
        </p:sp>
        <p:sp>
          <p:nvSpPr>
            <p:cNvPr id="4309"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l-NL"/>
            </a:p>
          </p:txBody>
        </p:sp>
        <p:sp>
          <p:nvSpPr>
            <p:cNvPr id="4310"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l-NL"/>
            </a:p>
          </p:txBody>
        </p:sp>
        <p:sp>
          <p:nvSpPr>
            <p:cNvPr id="4311"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l-NL"/>
            </a:p>
          </p:txBody>
        </p:sp>
        <p:sp>
          <p:nvSpPr>
            <p:cNvPr id="4312"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l-NL"/>
            </a:p>
          </p:txBody>
        </p:sp>
        <p:sp>
          <p:nvSpPr>
            <p:cNvPr id="4313"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l-NL"/>
            </a:p>
          </p:txBody>
        </p:sp>
      </p:grpSp>
      <p:sp>
        <p:nvSpPr>
          <p:cNvPr id="4314"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067F6B97-E17E-4DDC-BE67-B139EB17BD4B}" type="slidenum">
              <a:rPr lang="nl-NL"/>
              <a:pPr>
                <a:defRPr/>
              </a:pPr>
              <a:t>‹nr.›</a:t>
            </a:fld>
            <a:endParaRPr lang="nl-NL"/>
          </a:p>
        </p:txBody>
      </p:sp>
      <p:sp>
        <p:nvSpPr>
          <p:cNvPr id="4315"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nl-NL"/>
          </a:p>
        </p:txBody>
      </p:sp>
      <p:sp>
        <p:nvSpPr>
          <p:cNvPr id="4316"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nl-NL"/>
          </a:p>
        </p:txBody>
      </p:sp>
      <p:sp>
        <p:nvSpPr>
          <p:cNvPr id="4317"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318"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te bewerken</a:t>
            </a:r>
          </a:p>
        </p:txBody>
      </p:sp>
    </p:spTree>
  </p:cSld>
  <p:clrMap bg1="dk2" tx1="lt1" bg2="dk1" tx2="lt2" accent1="accent1" accent2="accent2" accent3="accent3" accent4="accent4" accent5="accent5" accent6="accent6" hlink="hlink" folHlink="folHlink"/>
  <p:sldLayoutIdLst>
    <p:sldLayoutId id="2147483746"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6"/>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hyperlink" Target="http://www.youtube.com/watch?v=mRyshsSNJaM"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schooltv.nl/beeldbank/clip/20090623_newton01" TargetMode="External"/><Relationship Id="rId5" Type="http://schemas.openxmlformats.org/officeDocument/2006/relationships/image" Target="../media/image8.jpeg"/><Relationship Id="rId4" Type="http://schemas.openxmlformats.org/officeDocument/2006/relationships/hyperlink" Target="http://nl.wikipedia.org/wiki/Isaac_Newton"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Rectangle 3"/>
          <p:cNvPicPr>
            <a:picLocks noChangeAspect="1"/>
          </p:cNvPicPr>
          <p:nvPr/>
        </p:nvPicPr>
        <p:blipFill>
          <a:blip r:embed="rId2">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NL" sz="1000" b="1" i="1" dirty="0" smtClean="0">
                <a:solidFill>
                  <a:schemeClr val="bg1"/>
                </a:solidFill>
              </a:rPr>
              <a:t>Krachten</a:t>
            </a:r>
            <a:endParaRPr lang="nl-NL" sz="1000" b="1" i="1" dirty="0">
              <a:solidFill>
                <a:schemeClr val="bg1"/>
              </a:solidFill>
            </a:endParaRPr>
          </a:p>
        </p:txBody>
      </p:sp>
      <p:pic>
        <p:nvPicPr>
          <p:cNvPr id="15364" name="Rectangle 3"/>
          <p:cNvPicPr>
            <a:picLocks noChangeAspect="1"/>
          </p:cNvPicPr>
          <p:nvPr/>
        </p:nvPicPr>
        <p:blipFill>
          <a:blip r:embed="rId2">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3"/>
          <p:cNvSpPr>
            <a:spLocks noGrp="1"/>
          </p:cNvSpPr>
          <p:nvPr>
            <p:ph type="ftr" sz="quarter" idx="11"/>
          </p:nvPr>
        </p:nvSpPr>
        <p:spPr>
          <a:xfrm>
            <a:off x="0" y="6524625"/>
            <a:ext cx="2339975" cy="325438"/>
          </a:xfrm>
        </p:spPr>
        <p:txBody>
          <a:bodyPr/>
          <a:lstStyle/>
          <a:p>
            <a:pPr>
              <a:defRPr/>
            </a:pPr>
            <a:r>
              <a:rPr lang="nl-NL" dirty="0" smtClean="0"/>
              <a:t>© Ing W.T.N.G. Tomassen</a:t>
            </a:r>
            <a:endParaRPr lang="nl-NL" dirty="0"/>
          </a:p>
        </p:txBody>
      </p:sp>
      <p:sp>
        <p:nvSpPr>
          <p:cNvPr id="15366" name="TextBox 14"/>
          <p:cNvSpPr txBox="1">
            <a:spLocks noChangeArrowheads="1"/>
          </p:cNvSpPr>
          <p:nvPr/>
        </p:nvSpPr>
        <p:spPr bwMode="auto">
          <a:xfrm>
            <a:off x="1571625" y="714375"/>
            <a:ext cx="60721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nl-NL" sz="2400" dirty="0">
                <a:solidFill>
                  <a:schemeClr val="bg1"/>
                </a:solidFill>
                <a:latin typeface="Calibri" pitchFamily="34" charset="0"/>
              </a:rPr>
              <a:t>Na deze les </a:t>
            </a:r>
            <a:r>
              <a:rPr lang="nl-NL" sz="2400" dirty="0" smtClean="0">
                <a:solidFill>
                  <a:schemeClr val="bg1"/>
                </a:solidFill>
                <a:latin typeface="Calibri" pitchFamily="34" charset="0"/>
              </a:rPr>
              <a:t>kan </a:t>
            </a:r>
            <a:r>
              <a:rPr lang="nl-NL" sz="2400" dirty="0">
                <a:solidFill>
                  <a:schemeClr val="bg1"/>
                </a:solidFill>
                <a:latin typeface="Calibri" pitchFamily="34" charset="0"/>
              </a:rPr>
              <a:t>je:</a:t>
            </a:r>
          </a:p>
          <a:p>
            <a:pPr algn="ctr" eaLnBrk="1" hangingPunct="1"/>
            <a:endParaRPr lang="nl-NL" sz="2400" dirty="0">
              <a:solidFill>
                <a:schemeClr val="bg1"/>
              </a:solidFill>
              <a:latin typeface="Calibri" pitchFamily="34" charset="0"/>
            </a:endParaRPr>
          </a:p>
          <a:p>
            <a:pPr algn="ctr" eaLnBrk="1" hangingPunct="1"/>
            <a:endParaRPr lang="nl-NL" sz="2400" dirty="0">
              <a:solidFill>
                <a:schemeClr val="bg1"/>
              </a:solidFill>
              <a:latin typeface="Calibri" pitchFamily="34" charset="0"/>
            </a:endParaRPr>
          </a:p>
        </p:txBody>
      </p:sp>
      <p:sp>
        <p:nvSpPr>
          <p:cNvPr id="10" name="Subtitle 2"/>
          <p:cNvSpPr>
            <a:spLocks noGrp="1"/>
          </p:cNvSpPr>
          <p:nvPr>
            <p:ph type="subTitle" idx="1"/>
          </p:nvPr>
        </p:nvSpPr>
        <p:spPr>
          <a:xfrm>
            <a:off x="1371600" y="1914525"/>
            <a:ext cx="6400800" cy="1752600"/>
          </a:xfrm>
        </p:spPr>
        <p:txBody>
          <a:bodyPr/>
          <a:lstStyle/>
          <a:p>
            <a:pPr>
              <a:defRPr/>
            </a:pPr>
            <a:r>
              <a:rPr lang="nl-NL" dirty="0" smtClean="0"/>
              <a:t>Wat een </a:t>
            </a:r>
            <a:r>
              <a:rPr lang="nl-NL" dirty="0"/>
              <a:t>kracht </a:t>
            </a:r>
            <a:r>
              <a:rPr lang="nl-NL" dirty="0" smtClean="0"/>
              <a:t>is.</a:t>
            </a:r>
          </a:p>
          <a:p>
            <a:pPr>
              <a:defRPr/>
            </a:pPr>
            <a:r>
              <a:rPr lang="nl-NL" dirty="0" smtClean="0"/>
              <a:t>Hoe </a:t>
            </a:r>
            <a:r>
              <a:rPr lang="nl-NL" dirty="0"/>
              <a:t>je een kracht kan </a:t>
            </a:r>
            <a:r>
              <a:rPr lang="nl-NL" dirty="0" smtClean="0"/>
              <a:t>weergeven.</a:t>
            </a:r>
          </a:p>
          <a:p>
            <a:pPr>
              <a:defRPr/>
            </a:pPr>
            <a:r>
              <a:rPr lang="nl-NL" dirty="0" smtClean="0"/>
              <a:t>De gevolgen van een kracht</a:t>
            </a:r>
          </a:p>
          <a:p>
            <a:pPr>
              <a:defRPr/>
            </a:pPr>
            <a:endParaRPr lang="nl-NL" dirty="0"/>
          </a:p>
          <a:p>
            <a:pPr>
              <a:defRPr/>
            </a:pPr>
            <a:r>
              <a:rPr lang="nl-NL" dirty="0" smtClean="0"/>
              <a:t>De drie wetten van newton</a:t>
            </a:r>
          </a:p>
        </p:txBody>
      </p:sp>
    </p:spTree>
    <p:extLst>
      <p:ext uri="{BB962C8B-B14F-4D97-AF65-F5344CB8AC3E}">
        <p14:creationId xmlns:p14="http://schemas.microsoft.com/office/powerpoint/2010/main" val="3403875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95850" y="188640"/>
            <a:ext cx="8229600" cy="1143000"/>
          </a:xfrm>
        </p:spPr>
        <p:txBody>
          <a:bodyPr/>
          <a:lstStyle/>
          <a:p>
            <a:pPr>
              <a:defRPr/>
            </a:pPr>
            <a:r>
              <a:rPr lang="nl-NL" dirty="0" smtClean="0">
                <a:solidFill>
                  <a:schemeClr val="accent1">
                    <a:lumMod val="20000"/>
                    <a:lumOff val="80000"/>
                  </a:schemeClr>
                </a:solidFill>
              </a:rPr>
              <a:t>Zwaartekracht</a:t>
            </a:r>
            <a:endParaRPr lang="nl-NL" dirty="0">
              <a:solidFill>
                <a:schemeClr val="accent1">
                  <a:lumMod val="20000"/>
                  <a:lumOff val="80000"/>
                </a:schemeClr>
              </a:solidFill>
            </a:endParaRPr>
          </a:p>
        </p:txBody>
      </p:sp>
      <p:pic>
        <p:nvPicPr>
          <p:cNvPr id="19" name="Rectangle 3"/>
          <p:cNvPicPr>
            <a:picLocks noChangeAspect="1"/>
          </p:cNvPicPr>
          <p:nvPr/>
        </p:nvPicPr>
        <p:blipFill>
          <a:blip r:embed="rId2">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Soorten krachten</a:t>
            </a:r>
            <a:endParaRPr lang="nl-NL" sz="1000" b="1" i="1" dirty="0">
              <a:solidFill>
                <a:schemeClr val="bg1"/>
              </a:solidFill>
              <a:cs typeface="Arial" charset="0"/>
            </a:endParaRPr>
          </a:p>
        </p:txBody>
      </p:sp>
      <p:pic>
        <p:nvPicPr>
          <p:cNvPr id="21" name="Rectangle 3"/>
          <p:cNvPicPr>
            <a:picLocks noChangeAspect="1"/>
          </p:cNvPicPr>
          <p:nvPr/>
        </p:nvPicPr>
        <p:blipFill>
          <a:blip r:embed="rId2">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5" name="Content Placeholder 24"/>
              <p:cNvSpPr>
                <a:spLocks noGrp="1"/>
              </p:cNvSpPr>
              <p:nvPr>
                <p:ph sz="quarter" idx="2"/>
              </p:nvPr>
            </p:nvSpPr>
            <p:spPr>
              <a:xfrm>
                <a:off x="323528" y="1600200"/>
                <a:ext cx="8363272" cy="3556992"/>
              </a:xfrm>
            </p:spPr>
            <p:txBody>
              <a:bodyPr/>
              <a:lstStyle/>
              <a:p>
                <a:r>
                  <a:rPr lang="nl-NL" dirty="0" smtClean="0">
                    <a:solidFill>
                      <a:srgbClr val="FFFF00"/>
                    </a:solidFill>
                  </a:rPr>
                  <a:t>De zwaartekracht is de aantrekkende kracht die een </a:t>
                </a:r>
                <a:r>
                  <a:rPr lang="nl-NL" dirty="0" smtClean="0">
                    <a:solidFill>
                      <a:srgbClr val="FFFF00"/>
                    </a:solidFill>
                  </a:rPr>
                  <a:t>planeet uitoefent </a:t>
                </a:r>
                <a:r>
                  <a:rPr lang="nl-NL" dirty="0" smtClean="0">
                    <a:solidFill>
                      <a:srgbClr val="FFFF00"/>
                    </a:solidFill>
                  </a:rPr>
                  <a:t>op een voorwerp.</a:t>
                </a:r>
              </a:p>
              <a:p>
                <a:endParaRPr lang="nl-NL" dirty="0"/>
              </a:p>
              <a:p>
                <a14:m>
                  <m:oMath xmlns:m="http://schemas.openxmlformats.org/officeDocument/2006/math">
                    <m:sSub>
                      <m:sSubPr>
                        <m:ctrlPr>
                          <a:rPr lang="nl-NL" i="1" dirty="0" smtClean="0">
                            <a:latin typeface="Cambria Math"/>
                          </a:rPr>
                        </m:ctrlPr>
                      </m:sSubPr>
                      <m:e>
                        <m:r>
                          <a:rPr lang="nl-NL" i="1" dirty="0" smtClean="0">
                            <a:latin typeface="Cambria Math"/>
                          </a:rPr>
                          <m:t>𝐹</m:t>
                        </m:r>
                      </m:e>
                      <m:sub>
                        <m:r>
                          <a:rPr lang="nl-NL" i="1" smtClean="0">
                            <a:latin typeface="Cambria Math"/>
                          </a:rPr>
                          <m:t>𝑧</m:t>
                        </m:r>
                      </m:sub>
                    </m:sSub>
                  </m:oMath>
                </a14:m>
                <a:r>
                  <a:rPr lang="nl-NL" dirty="0" smtClean="0"/>
                  <a:t> in N</a:t>
                </a:r>
                <a:endParaRPr lang="nl-NL" dirty="0"/>
              </a:p>
            </p:txBody>
          </p:sp>
        </mc:Choice>
        <mc:Fallback>
          <p:sp>
            <p:nvSpPr>
              <p:cNvPr id="25" name="Content Placeholder 24"/>
              <p:cNvSpPr>
                <a:spLocks noGrp="1" noRot="1" noChangeAspect="1" noMove="1" noResize="1" noEditPoints="1" noAdjustHandles="1" noChangeArrowheads="1" noChangeShapeType="1" noTextEdit="1"/>
              </p:cNvSpPr>
              <p:nvPr>
                <p:ph sz="quarter" idx="2"/>
              </p:nvPr>
            </p:nvSpPr>
            <p:spPr>
              <a:xfrm>
                <a:off x="323528" y="1600200"/>
                <a:ext cx="8363272" cy="3556992"/>
              </a:xfrm>
              <a:blipFill rotWithShape="1">
                <a:blip r:embed="rId3"/>
                <a:stretch>
                  <a:fillRect t="-2573"/>
                </a:stretch>
              </a:blipFill>
            </p:spPr>
            <p:txBody>
              <a:bodyPr/>
              <a:lstStyle/>
              <a:p>
                <a:r>
                  <a:rPr lang="nl-NL">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2852936"/>
            <a:ext cx="3781425"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644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95850" y="188640"/>
            <a:ext cx="8229600" cy="1143000"/>
          </a:xfrm>
        </p:spPr>
        <p:txBody>
          <a:bodyPr/>
          <a:lstStyle/>
          <a:p>
            <a:pPr>
              <a:defRPr/>
            </a:pPr>
            <a:r>
              <a:rPr lang="nl-NL" dirty="0" smtClean="0">
                <a:solidFill>
                  <a:schemeClr val="accent1">
                    <a:lumMod val="20000"/>
                    <a:lumOff val="80000"/>
                  </a:schemeClr>
                </a:solidFill>
              </a:rPr>
              <a:t>aantrekkingskracht</a:t>
            </a:r>
            <a:endParaRPr lang="nl-NL" dirty="0">
              <a:solidFill>
                <a:schemeClr val="accent1">
                  <a:lumMod val="20000"/>
                  <a:lumOff val="80000"/>
                </a:schemeClr>
              </a:solidFill>
            </a:endParaRPr>
          </a:p>
        </p:txBody>
      </p:sp>
      <p:pic>
        <p:nvPicPr>
          <p:cNvPr id="19" name="Rectangle 3"/>
          <p:cNvPicPr>
            <a:picLocks noChangeAspect="1"/>
          </p:cNvPicPr>
          <p:nvPr/>
        </p:nvPicPr>
        <p:blipFill>
          <a:blip r:embed="rId2">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Soorten krachten</a:t>
            </a:r>
            <a:endParaRPr lang="nl-NL" sz="1000" b="1" i="1" dirty="0">
              <a:solidFill>
                <a:schemeClr val="bg1"/>
              </a:solidFill>
              <a:cs typeface="Arial" charset="0"/>
            </a:endParaRPr>
          </a:p>
        </p:txBody>
      </p:sp>
      <p:pic>
        <p:nvPicPr>
          <p:cNvPr id="21" name="Rectangle 3"/>
          <p:cNvPicPr>
            <a:picLocks noChangeAspect="1"/>
          </p:cNvPicPr>
          <p:nvPr/>
        </p:nvPicPr>
        <p:blipFill>
          <a:blip r:embed="rId2">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ontent Placeholder 24"/>
          <p:cNvSpPr>
            <a:spLocks noGrp="1"/>
          </p:cNvSpPr>
          <p:nvPr>
            <p:ph sz="quarter" idx="2"/>
          </p:nvPr>
        </p:nvSpPr>
        <p:spPr>
          <a:xfrm>
            <a:off x="179512" y="1153344"/>
            <a:ext cx="5565966" cy="3931839"/>
          </a:xfrm>
        </p:spPr>
        <p:txBody>
          <a:bodyPr/>
          <a:lstStyle/>
          <a:p>
            <a:pPr marL="0" indent="0">
              <a:buNone/>
            </a:pPr>
            <a:r>
              <a:rPr lang="nl-NL" sz="2800" dirty="0" smtClean="0">
                <a:solidFill>
                  <a:srgbClr val="FFFF00"/>
                </a:solidFill>
              </a:rPr>
              <a:t>De aantrekkingskracht (g) is de kracht die een </a:t>
            </a:r>
            <a:r>
              <a:rPr lang="nl-NL" sz="2800" dirty="0" smtClean="0">
                <a:solidFill>
                  <a:srgbClr val="FFFF00"/>
                </a:solidFill>
              </a:rPr>
              <a:t>planeet </a:t>
            </a:r>
            <a:r>
              <a:rPr lang="nl-NL" sz="2800" dirty="0" smtClean="0">
                <a:solidFill>
                  <a:srgbClr val="FFFF00"/>
                </a:solidFill>
              </a:rPr>
              <a:t>uitoefent op een massa van 1 kg.</a:t>
            </a:r>
          </a:p>
          <a:p>
            <a:pPr marL="0" indent="0">
              <a:buNone/>
            </a:pPr>
            <a:r>
              <a:rPr lang="nl-NL" dirty="0" smtClean="0">
                <a:solidFill>
                  <a:srgbClr val="FFFF00"/>
                </a:solidFill>
              </a:rPr>
              <a:t>              g in N/kg</a:t>
            </a:r>
          </a:p>
          <a:p>
            <a:pPr marL="0" indent="0">
              <a:buNone/>
            </a:pPr>
            <a:endParaRPr lang="nl-NL" dirty="0"/>
          </a:p>
          <a:p>
            <a:pPr marL="0" indent="0">
              <a:buNone/>
            </a:pPr>
            <a:endParaRPr lang="nl-NL" dirty="0" smtClean="0"/>
          </a:p>
          <a:p>
            <a:pPr marL="0" indent="0">
              <a:buNone/>
            </a:pPr>
            <a:endParaRPr lang="nl-NL" dirty="0" smtClean="0"/>
          </a:p>
          <a:p>
            <a:pPr marL="0" indent="0">
              <a:buNone/>
            </a:pPr>
            <a:endParaRPr lang="nl-NL" dirty="0" smtClean="0"/>
          </a:p>
          <a:p>
            <a:pPr marL="0" indent="0">
              <a:buNone/>
            </a:pPr>
            <a:endParaRPr lang="nl-NL" sz="1400" dirty="0" smtClean="0"/>
          </a:p>
          <a:p>
            <a:pPr marL="0" indent="0">
              <a:buNone/>
            </a:pPr>
            <a:r>
              <a:rPr lang="nl-NL" sz="1400" dirty="0" smtClean="0"/>
              <a:t>De aantrekkingskracht hangt af van de grootte van de planeet</a:t>
            </a:r>
            <a:endParaRPr lang="nl-NL" sz="18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478" y="1124745"/>
            <a:ext cx="3398522"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Tabel 7"/>
          <p:cNvGraphicFramePr>
            <a:graphicFrameLocks noGrp="1"/>
          </p:cNvGraphicFramePr>
          <p:nvPr>
            <p:extLst>
              <p:ext uri="{D42A27DB-BD31-4B8C-83A1-F6EECF244321}">
                <p14:modId xmlns:p14="http://schemas.microsoft.com/office/powerpoint/2010/main" val="1302804715"/>
              </p:ext>
            </p:extLst>
          </p:nvPr>
        </p:nvGraphicFramePr>
        <p:xfrm>
          <a:off x="611560" y="3284984"/>
          <a:ext cx="4132188" cy="2225040"/>
        </p:xfrm>
        <a:graphic>
          <a:graphicData uri="http://schemas.openxmlformats.org/drawingml/2006/table">
            <a:tbl>
              <a:tblPr firstRow="1" bandRow="1">
                <a:tableStyleId>{5940675A-B579-460E-94D1-54222C63F5DA}</a:tableStyleId>
              </a:tblPr>
              <a:tblGrid>
                <a:gridCol w="1152128"/>
                <a:gridCol w="2980060"/>
              </a:tblGrid>
              <a:tr h="370840">
                <a:tc>
                  <a:txBody>
                    <a:bodyPr/>
                    <a:lstStyle/>
                    <a:p>
                      <a:r>
                        <a:rPr lang="nl-NL" dirty="0" smtClean="0">
                          <a:solidFill>
                            <a:schemeClr val="bg2">
                              <a:lumMod val="20000"/>
                              <a:lumOff val="80000"/>
                            </a:schemeClr>
                          </a:solidFill>
                        </a:rPr>
                        <a:t>Object</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g in N/kg</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dirty="0" smtClean="0">
                          <a:solidFill>
                            <a:schemeClr val="bg2">
                              <a:lumMod val="20000"/>
                              <a:lumOff val="80000"/>
                            </a:schemeClr>
                          </a:solidFill>
                        </a:rPr>
                        <a:t>Aarde</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9,81</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dirty="0" smtClean="0">
                          <a:solidFill>
                            <a:schemeClr val="bg2">
                              <a:lumMod val="20000"/>
                              <a:lumOff val="80000"/>
                            </a:schemeClr>
                          </a:solidFill>
                        </a:rPr>
                        <a:t>Maan</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1,62</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dirty="0" smtClean="0">
                          <a:solidFill>
                            <a:schemeClr val="bg2">
                              <a:lumMod val="20000"/>
                              <a:lumOff val="80000"/>
                            </a:schemeClr>
                          </a:solidFill>
                        </a:rPr>
                        <a:t>Mars</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3,74</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dirty="0" smtClean="0">
                          <a:solidFill>
                            <a:schemeClr val="bg2">
                              <a:lumMod val="20000"/>
                              <a:lumOff val="80000"/>
                            </a:schemeClr>
                          </a:solidFill>
                        </a:rPr>
                        <a:t>Jupiter</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26,01</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dirty="0" smtClean="0">
                          <a:solidFill>
                            <a:schemeClr val="bg2">
                              <a:lumMod val="20000"/>
                              <a:lumOff val="80000"/>
                            </a:schemeClr>
                          </a:solidFill>
                        </a:rPr>
                        <a:t>Pluto</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nl-NL" dirty="0" smtClean="0">
                          <a:solidFill>
                            <a:schemeClr val="bg2">
                              <a:lumMod val="20000"/>
                              <a:lumOff val="80000"/>
                            </a:schemeClr>
                          </a:solidFill>
                        </a:rPr>
                        <a:t>0,73</a:t>
                      </a:r>
                      <a:endParaRPr lang="nl-NL" dirty="0">
                        <a:solidFill>
                          <a:schemeClr val="bg2">
                            <a:lumMod val="20000"/>
                            <a:lumOff val="80000"/>
                          </a:schemeClr>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10534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1176" y="332656"/>
            <a:ext cx="4546848" cy="1143000"/>
          </a:xfrm>
        </p:spPr>
        <p:txBody>
          <a:bodyPr/>
          <a:lstStyle/>
          <a:p>
            <a:r>
              <a:rPr lang="nl-NL" sz="4000" dirty="0" smtClean="0"/>
              <a:t>Aantrekkingskracht</a:t>
            </a:r>
            <a:endParaRPr lang="nl-NL" sz="4000" dirty="0"/>
          </a:p>
        </p:txBody>
      </p:sp>
      <p:sp>
        <p:nvSpPr>
          <p:cNvPr id="3" name="Tijdelijke aanduiding voor tekst 2"/>
          <p:cNvSpPr>
            <a:spLocks noGrp="1"/>
          </p:cNvSpPr>
          <p:nvPr>
            <p:ph type="body" sz="half" idx="1"/>
          </p:nvPr>
        </p:nvSpPr>
        <p:spPr>
          <a:xfrm>
            <a:off x="457200" y="1600200"/>
            <a:ext cx="8291264" cy="4533900"/>
          </a:xfrm>
        </p:spPr>
        <p:txBody>
          <a:bodyPr/>
          <a:lstStyle/>
          <a:p>
            <a:r>
              <a:rPr lang="nl-NL" dirty="0" smtClean="0"/>
              <a:t>Hoe merken wij op aarde dat andere hemellichamen aan de aarde trekken?</a:t>
            </a:r>
            <a:endParaRPr lang="nl-NL" dirty="0"/>
          </a:p>
        </p:txBody>
      </p:sp>
      <p:sp>
        <p:nvSpPr>
          <p:cNvPr id="5" name="Tijdelijke aanduiding voor inhoud 4"/>
          <p:cNvSpPr>
            <a:spLocks noGrp="1"/>
          </p:cNvSpPr>
          <p:nvPr>
            <p:ph sz="quarter" idx="3"/>
          </p:nvPr>
        </p:nvSpPr>
        <p:spPr>
          <a:xfrm>
            <a:off x="4644008" y="1628800"/>
            <a:ext cx="4038600" cy="4433292"/>
          </a:xfrm>
        </p:spPr>
        <p:txBody>
          <a:bodyPr/>
          <a:lstStyle/>
          <a:p>
            <a:endParaRPr lang="nl-N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2996952"/>
            <a:ext cx="4320480" cy="3122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32656"/>
            <a:ext cx="37719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ctangle 3"/>
          <p:cNvPicPr>
            <a:picLocks noChangeAspect="1"/>
          </p:cNvPicPr>
          <p:nvPr/>
        </p:nvPicPr>
        <p:blipFill>
          <a:blip r:embed="rId4">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9"/>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Soorten krachten</a:t>
            </a:r>
            <a:endParaRPr lang="nl-NL" sz="1000" b="1" i="1" dirty="0">
              <a:solidFill>
                <a:schemeClr val="bg1"/>
              </a:solidFill>
              <a:cs typeface="Arial" charset="0"/>
            </a:endParaRPr>
          </a:p>
        </p:txBody>
      </p:sp>
      <p:pic>
        <p:nvPicPr>
          <p:cNvPr id="10" name="Rectangle 3"/>
          <p:cNvPicPr>
            <a:picLocks noChangeAspect="1"/>
          </p:cNvPicPr>
          <p:nvPr/>
        </p:nvPicPr>
        <p:blipFill>
          <a:blip r:embed="rId4">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18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4941168"/>
            <a:ext cx="26860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492919" y="91281"/>
            <a:ext cx="8229600" cy="1143000"/>
          </a:xfrm>
        </p:spPr>
        <p:txBody>
          <a:bodyPr/>
          <a:lstStyle/>
          <a:p>
            <a:r>
              <a:rPr lang="nl-NL" dirty="0" smtClean="0">
                <a:solidFill>
                  <a:schemeClr val="accent5">
                    <a:lumMod val="40000"/>
                    <a:lumOff val="60000"/>
                  </a:schemeClr>
                </a:solidFill>
              </a:rPr>
              <a:t>Isaac </a:t>
            </a:r>
            <a:r>
              <a:rPr lang="nl-NL" dirty="0" err="1" smtClean="0">
                <a:solidFill>
                  <a:schemeClr val="accent5">
                    <a:lumMod val="40000"/>
                    <a:lumOff val="60000"/>
                  </a:schemeClr>
                </a:solidFill>
              </a:rPr>
              <a:t>Newton’s</a:t>
            </a:r>
            <a:r>
              <a:rPr lang="nl-NL" dirty="0" smtClean="0">
                <a:solidFill>
                  <a:schemeClr val="accent5">
                    <a:lumMod val="40000"/>
                    <a:lumOff val="60000"/>
                  </a:schemeClr>
                </a:solidFill>
              </a:rPr>
              <a:t> 1</a:t>
            </a:r>
            <a:r>
              <a:rPr lang="nl-NL" baseline="30000" dirty="0" smtClean="0">
                <a:solidFill>
                  <a:schemeClr val="accent5">
                    <a:lumMod val="40000"/>
                    <a:lumOff val="60000"/>
                  </a:schemeClr>
                </a:solidFill>
              </a:rPr>
              <a:t>ste</a:t>
            </a:r>
            <a:r>
              <a:rPr lang="nl-NL" dirty="0" smtClean="0">
                <a:solidFill>
                  <a:schemeClr val="accent5">
                    <a:lumMod val="40000"/>
                    <a:lumOff val="60000"/>
                  </a:schemeClr>
                </a:solidFill>
              </a:rPr>
              <a:t> wet</a:t>
            </a:r>
            <a:endParaRPr lang="nl-NL" dirty="0">
              <a:solidFill>
                <a:schemeClr val="accent5">
                  <a:lumMod val="40000"/>
                  <a:lumOff val="60000"/>
                </a:schemeClr>
              </a:solidFill>
            </a:endParaRPr>
          </a:p>
        </p:txBody>
      </p:sp>
      <p:sp>
        <p:nvSpPr>
          <p:cNvPr id="3" name="Tijdelijke aanduiding voor inhoud 2"/>
          <p:cNvSpPr>
            <a:spLocks noGrp="1"/>
          </p:cNvSpPr>
          <p:nvPr>
            <p:ph idx="1"/>
          </p:nvPr>
        </p:nvSpPr>
        <p:spPr>
          <a:xfrm>
            <a:off x="443345" y="1184563"/>
            <a:ext cx="8229600" cy="4972072"/>
          </a:xfrm>
        </p:spPr>
        <p:txBody>
          <a:bodyPr>
            <a:normAutofit fontScale="85000" lnSpcReduction="20000"/>
          </a:bodyPr>
          <a:lstStyle/>
          <a:p>
            <a:r>
              <a:rPr lang="nl-NL" b="1" dirty="0" err="1" smtClean="0">
                <a:solidFill>
                  <a:schemeClr val="accent5">
                    <a:lumMod val="40000"/>
                    <a:lumOff val="60000"/>
                  </a:schemeClr>
                </a:solidFill>
              </a:rPr>
              <a:t>Newton’s</a:t>
            </a:r>
            <a:r>
              <a:rPr lang="nl-NL" b="1" dirty="0" smtClean="0">
                <a:solidFill>
                  <a:schemeClr val="accent5">
                    <a:lumMod val="40000"/>
                    <a:lumOff val="60000"/>
                  </a:schemeClr>
                </a:solidFill>
              </a:rPr>
              <a:t> </a:t>
            </a:r>
            <a:r>
              <a:rPr lang="nl-NL" b="1" dirty="0">
                <a:solidFill>
                  <a:schemeClr val="accent5">
                    <a:lumMod val="40000"/>
                    <a:lumOff val="60000"/>
                  </a:schemeClr>
                </a:solidFill>
              </a:rPr>
              <a:t>eerste wet</a:t>
            </a:r>
            <a:endParaRPr lang="nl-NL" dirty="0">
              <a:solidFill>
                <a:schemeClr val="accent5">
                  <a:lumMod val="40000"/>
                  <a:lumOff val="60000"/>
                </a:schemeClr>
              </a:solidFill>
            </a:endParaRPr>
          </a:p>
          <a:p>
            <a:pPr>
              <a:buNone/>
            </a:pPr>
            <a:r>
              <a:rPr lang="nl-NL" dirty="0">
                <a:solidFill>
                  <a:schemeClr val="accent5">
                    <a:lumMod val="40000"/>
                    <a:lumOff val="60000"/>
                  </a:schemeClr>
                </a:solidFill>
              </a:rPr>
              <a:t> </a:t>
            </a:r>
          </a:p>
          <a:p>
            <a:pPr indent="19050">
              <a:buNone/>
            </a:pPr>
            <a:r>
              <a:rPr lang="nl-NL" dirty="0" smtClean="0">
                <a:solidFill>
                  <a:schemeClr val="accent5">
                    <a:lumMod val="40000"/>
                    <a:lumOff val="60000"/>
                  </a:schemeClr>
                </a:solidFill>
              </a:rPr>
              <a:t>Als de </a:t>
            </a:r>
            <a:r>
              <a:rPr lang="nl-NL" dirty="0" smtClean="0">
                <a:solidFill>
                  <a:srgbClr val="FFFF00"/>
                </a:solidFill>
              </a:rPr>
              <a:t>resultante </a:t>
            </a:r>
            <a:r>
              <a:rPr lang="nl-NL" dirty="0" smtClean="0">
                <a:solidFill>
                  <a:schemeClr val="accent1">
                    <a:lumMod val="20000"/>
                    <a:lumOff val="80000"/>
                  </a:schemeClr>
                </a:solidFill>
              </a:rPr>
              <a:t>(som/resultaat van de)</a:t>
            </a:r>
            <a:r>
              <a:rPr lang="nl-NL" dirty="0" smtClean="0">
                <a:solidFill>
                  <a:srgbClr val="FFFF00"/>
                </a:solidFill>
              </a:rPr>
              <a:t> kracht </a:t>
            </a:r>
            <a:r>
              <a:rPr lang="nl-NL" dirty="0" smtClean="0">
                <a:solidFill>
                  <a:schemeClr val="accent5">
                    <a:lumMod val="40000"/>
                    <a:lumOff val="60000"/>
                  </a:schemeClr>
                </a:solidFill>
              </a:rPr>
              <a:t/>
            </a:r>
            <a:br>
              <a:rPr lang="nl-NL" dirty="0" smtClean="0">
                <a:solidFill>
                  <a:schemeClr val="accent5">
                    <a:lumMod val="40000"/>
                    <a:lumOff val="60000"/>
                  </a:schemeClr>
                </a:solidFill>
              </a:rPr>
            </a:br>
            <a:r>
              <a:rPr lang="nl-NL" dirty="0" smtClean="0">
                <a:solidFill>
                  <a:schemeClr val="accent5">
                    <a:lumMod val="40000"/>
                    <a:lumOff val="60000"/>
                  </a:schemeClr>
                </a:solidFill>
              </a:rPr>
              <a:t>op een voorwerp 0 N is  dan:</a:t>
            </a:r>
          </a:p>
          <a:p>
            <a:pPr indent="19050">
              <a:buNone/>
            </a:pPr>
            <a:endParaRPr lang="nl-NL" dirty="0" smtClean="0">
              <a:solidFill>
                <a:schemeClr val="accent5">
                  <a:lumMod val="40000"/>
                  <a:lumOff val="60000"/>
                </a:schemeClr>
              </a:solidFill>
            </a:endParaRPr>
          </a:p>
          <a:p>
            <a:pPr indent="19050">
              <a:buFont typeface="+mj-lt"/>
              <a:buAutoNum type="arabicPeriod"/>
            </a:pPr>
            <a:r>
              <a:rPr lang="nl-NL" dirty="0" smtClean="0">
                <a:solidFill>
                  <a:schemeClr val="accent5">
                    <a:lumMod val="40000"/>
                    <a:lumOff val="60000"/>
                  </a:schemeClr>
                </a:solidFill>
              </a:rPr>
              <a:t>beweegt het voorwerp met </a:t>
            </a:r>
            <a:r>
              <a:rPr lang="nl-NL" dirty="0" smtClean="0">
                <a:solidFill>
                  <a:srgbClr val="FFFF00"/>
                </a:solidFill>
              </a:rPr>
              <a:t>constante snelheid</a:t>
            </a:r>
            <a:r>
              <a:rPr lang="nl-NL" dirty="0" smtClean="0">
                <a:solidFill>
                  <a:schemeClr val="accent5">
                    <a:lumMod val="40000"/>
                    <a:lumOff val="60000"/>
                  </a:schemeClr>
                </a:solidFill>
              </a:rPr>
              <a:t/>
            </a:r>
            <a:br>
              <a:rPr lang="nl-NL" dirty="0" smtClean="0">
                <a:solidFill>
                  <a:schemeClr val="accent5">
                    <a:lumMod val="40000"/>
                    <a:lumOff val="60000"/>
                  </a:schemeClr>
                </a:solidFill>
              </a:rPr>
            </a:br>
            <a:r>
              <a:rPr lang="nl-NL" dirty="0" smtClean="0">
                <a:solidFill>
                  <a:schemeClr val="accent5">
                    <a:lumMod val="40000"/>
                    <a:lumOff val="60000"/>
                  </a:schemeClr>
                </a:solidFill>
              </a:rPr>
              <a:t>           of</a:t>
            </a:r>
          </a:p>
          <a:p>
            <a:pPr indent="19050">
              <a:buFont typeface="+mj-lt"/>
              <a:buAutoNum type="arabicPeriod"/>
            </a:pPr>
            <a:r>
              <a:rPr lang="nl-NL" dirty="0">
                <a:solidFill>
                  <a:srgbClr val="FFFF00"/>
                </a:solidFill>
              </a:rPr>
              <a:t>s</a:t>
            </a:r>
            <a:r>
              <a:rPr lang="nl-NL" dirty="0" smtClean="0">
                <a:solidFill>
                  <a:srgbClr val="FFFF00"/>
                </a:solidFill>
              </a:rPr>
              <a:t>taat</a:t>
            </a:r>
            <a:r>
              <a:rPr lang="nl-NL" dirty="0" smtClean="0">
                <a:solidFill>
                  <a:schemeClr val="accent5">
                    <a:lumMod val="40000"/>
                    <a:lumOff val="60000"/>
                  </a:schemeClr>
                </a:solidFill>
              </a:rPr>
              <a:t> het voorwerp </a:t>
            </a:r>
            <a:r>
              <a:rPr lang="nl-NL" dirty="0" smtClean="0">
                <a:solidFill>
                  <a:srgbClr val="FFFF00"/>
                </a:solidFill>
              </a:rPr>
              <a:t>stil</a:t>
            </a:r>
            <a:r>
              <a:rPr lang="nl-NL" dirty="0" smtClean="0">
                <a:solidFill>
                  <a:schemeClr val="accent5">
                    <a:lumMod val="40000"/>
                    <a:lumOff val="60000"/>
                  </a:schemeClr>
                </a:solidFill>
              </a:rPr>
              <a:t>.				(netto kracht = 0N)</a:t>
            </a:r>
          </a:p>
          <a:p>
            <a:pPr indent="19050">
              <a:buFont typeface="+mj-lt"/>
              <a:buAutoNum type="arabicPeriod"/>
            </a:pPr>
            <a:endParaRPr lang="nl-NL" dirty="0" smtClean="0">
              <a:solidFill>
                <a:schemeClr val="accent5">
                  <a:lumMod val="40000"/>
                  <a:lumOff val="60000"/>
                </a:schemeClr>
              </a:solidFill>
            </a:endParaRPr>
          </a:p>
          <a:p>
            <a:pPr indent="19050">
              <a:buNone/>
            </a:pPr>
            <a:r>
              <a:rPr lang="nl-NL" dirty="0" smtClean="0">
                <a:solidFill>
                  <a:schemeClr val="accent5">
                    <a:lumMod val="40000"/>
                    <a:lumOff val="60000"/>
                  </a:schemeClr>
                </a:solidFill>
              </a:rPr>
              <a:t>      10 N                                                  10 N</a:t>
            </a:r>
            <a:endParaRPr lang="nl-NL" dirty="0">
              <a:solidFill>
                <a:schemeClr val="accent5">
                  <a:lumMod val="40000"/>
                  <a:lumOff val="60000"/>
                </a:schemeClr>
              </a:solidFill>
            </a:endParaRPr>
          </a:p>
          <a:p>
            <a:pPr>
              <a:buNone/>
            </a:pPr>
            <a:r>
              <a:rPr lang="nl-NL" dirty="0">
                <a:solidFill>
                  <a:schemeClr val="accent5">
                    <a:lumMod val="40000"/>
                    <a:lumOff val="60000"/>
                  </a:schemeClr>
                </a:solidFill>
              </a:rPr>
              <a:t> </a:t>
            </a:r>
          </a:p>
        </p:txBody>
      </p:sp>
      <p:cxnSp>
        <p:nvCxnSpPr>
          <p:cNvPr id="5" name="Rechte verbindingslijn met pijl 4"/>
          <p:cNvCxnSpPr/>
          <p:nvPr/>
        </p:nvCxnSpPr>
        <p:spPr>
          <a:xfrm>
            <a:off x="5076056" y="5445224"/>
            <a:ext cx="1928826" cy="15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Rechte verbindingslijn met pijl 5"/>
          <p:cNvCxnSpPr/>
          <p:nvPr/>
        </p:nvCxnSpPr>
        <p:spPr>
          <a:xfrm rot="10800000">
            <a:off x="2283291" y="5446812"/>
            <a:ext cx="1866912" cy="952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Rectangle 3"/>
          <p:cNvPicPr>
            <a:picLocks noChangeAspect="1"/>
          </p:cNvPicPr>
          <p:nvPr/>
        </p:nvPicPr>
        <p:blipFill>
          <a:blip r:embed="rId3">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9"/>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EERSTE WET VAN NEWTON</a:t>
            </a:r>
            <a:endParaRPr lang="nl-NL" sz="1000" b="1" i="1" dirty="0">
              <a:solidFill>
                <a:schemeClr val="bg1"/>
              </a:solidFill>
              <a:cs typeface="Arial" charset="0"/>
            </a:endParaRPr>
          </a:p>
        </p:txBody>
      </p:sp>
      <p:pic>
        <p:nvPicPr>
          <p:cNvPr id="10" name="Rectangle 3"/>
          <p:cNvPicPr>
            <a:picLocks noChangeAspect="1"/>
          </p:cNvPicPr>
          <p:nvPr/>
        </p:nvPicPr>
        <p:blipFill>
          <a:blip r:embed="rId3">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0250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accent5">
                    <a:lumMod val="40000"/>
                    <a:lumOff val="60000"/>
                  </a:schemeClr>
                </a:solidFill>
                <a:effectLst/>
                <a:uLnTx/>
                <a:uFillTx/>
                <a:latin typeface="+mj-lt"/>
                <a:ea typeface="+mj-ea"/>
                <a:cs typeface="+mj-cs"/>
              </a:rPr>
              <a:t>Isaac </a:t>
            </a:r>
            <a:r>
              <a:rPr kumimoji="0" lang="nl-NL" sz="4400" b="0" i="0" u="none" strike="noStrike" kern="1200" cap="none" spc="0" normalizeH="0" baseline="0" noProof="0" dirty="0" err="1" smtClean="0">
                <a:ln>
                  <a:noFill/>
                </a:ln>
                <a:solidFill>
                  <a:schemeClr val="accent5">
                    <a:lumMod val="40000"/>
                    <a:lumOff val="60000"/>
                  </a:schemeClr>
                </a:solidFill>
                <a:effectLst/>
                <a:uLnTx/>
                <a:uFillTx/>
                <a:latin typeface="+mj-lt"/>
                <a:ea typeface="+mj-ea"/>
                <a:cs typeface="+mj-cs"/>
              </a:rPr>
              <a:t>Newton’s</a:t>
            </a:r>
            <a:r>
              <a:rPr kumimoji="0" lang="nl-NL" sz="4400" b="0" i="0" u="none" strike="noStrike" kern="1200" cap="none" spc="0" normalizeH="0" baseline="0" noProof="0" dirty="0" smtClean="0">
                <a:ln>
                  <a:noFill/>
                </a:ln>
                <a:solidFill>
                  <a:schemeClr val="accent5">
                    <a:lumMod val="40000"/>
                    <a:lumOff val="60000"/>
                  </a:schemeClr>
                </a:solidFill>
                <a:effectLst/>
                <a:uLnTx/>
                <a:uFillTx/>
                <a:latin typeface="+mj-lt"/>
                <a:ea typeface="+mj-ea"/>
                <a:cs typeface="+mj-cs"/>
              </a:rPr>
              <a:t> 2</a:t>
            </a:r>
            <a:r>
              <a:rPr kumimoji="0" lang="nl-NL" sz="4400" b="0" i="0" u="none" strike="noStrike" kern="1200" cap="none" spc="0" normalizeH="0" baseline="30000" noProof="0" dirty="0" smtClean="0">
                <a:ln>
                  <a:noFill/>
                </a:ln>
                <a:solidFill>
                  <a:schemeClr val="accent5">
                    <a:lumMod val="40000"/>
                    <a:lumOff val="60000"/>
                  </a:schemeClr>
                </a:solidFill>
                <a:effectLst/>
                <a:uLnTx/>
                <a:uFillTx/>
                <a:latin typeface="+mj-lt"/>
                <a:ea typeface="+mj-ea"/>
                <a:cs typeface="+mj-cs"/>
              </a:rPr>
              <a:t>de</a:t>
            </a:r>
            <a:r>
              <a:rPr kumimoji="0" lang="nl-NL" sz="4400" b="0" i="0" u="none" strike="noStrike" kern="1200" cap="none" spc="0" normalizeH="0" baseline="0" noProof="0" dirty="0" smtClean="0">
                <a:ln>
                  <a:noFill/>
                </a:ln>
                <a:solidFill>
                  <a:schemeClr val="accent5">
                    <a:lumMod val="40000"/>
                    <a:lumOff val="60000"/>
                  </a:schemeClr>
                </a:solidFill>
                <a:effectLst/>
                <a:uLnTx/>
                <a:uFillTx/>
                <a:latin typeface="+mj-lt"/>
                <a:ea typeface="+mj-ea"/>
                <a:cs typeface="+mj-cs"/>
              </a:rPr>
              <a:t> wet</a:t>
            </a:r>
            <a:endParaRPr kumimoji="0" lang="nl-NL" sz="4400" b="0" i="0" u="none" strike="noStrike" kern="1200" cap="none" spc="0" normalizeH="0" baseline="0" noProof="0" dirty="0">
              <a:ln>
                <a:noFill/>
              </a:ln>
              <a:solidFill>
                <a:schemeClr val="accent5">
                  <a:lumMod val="40000"/>
                  <a:lumOff val="60000"/>
                </a:schemeClr>
              </a:solidFill>
              <a:effectLst/>
              <a:uLnTx/>
              <a:uFillTx/>
              <a:latin typeface="+mj-lt"/>
              <a:ea typeface="+mj-ea"/>
              <a:cs typeface="+mj-cs"/>
            </a:endParaRPr>
          </a:p>
        </p:txBody>
      </p:sp>
      <mc:AlternateContent xmlns:mc="http://schemas.openxmlformats.org/markup-compatibility/2006" xmlns:a14="http://schemas.microsoft.com/office/drawing/2010/main">
        <mc:Choice Requires="a14">
          <p:sp>
            <p:nvSpPr>
              <p:cNvPr id="5" name="Tijdelijke aanduiding voor inhoud 2"/>
              <p:cNvSpPr txBox="1">
                <a:spLocks/>
              </p:cNvSpPr>
              <p:nvPr/>
            </p:nvSpPr>
            <p:spPr>
              <a:xfrm>
                <a:off x="609600" y="17526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14:m>
                  <m:oMath xmlns:m="http://schemas.openxmlformats.org/officeDocument/2006/math">
                    <m:sSub>
                      <m:sSubPr>
                        <m:ctrlPr>
                          <a:rPr kumimoji="0" lang="nl-NL" sz="3600" b="1" i="1" u="none" strike="noStrike" kern="1200" cap="none" spc="0" normalizeH="0" baseline="0" noProof="0" smtClean="0">
                            <a:ln>
                              <a:noFill/>
                            </a:ln>
                            <a:solidFill>
                              <a:srgbClr val="FF0000"/>
                            </a:solidFill>
                            <a:effectLst/>
                            <a:uLnTx/>
                            <a:uFillTx/>
                            <a:latin typeface="Cambria Math"/>
                            <a:ea typeface="+mn-ea"/>
                            <a:cs typeface="+mn-cs"/>
                          </a:rPr>
                        </m:ctrlPr>
                      </m:sSubPr>
                      <m:e>
                        <m:r>
                          <a:rPr kumimoji="0" lang="en-US" sz="3600" b="1" i="1" u="none" strike="noStrike" kern="1200" cap="none" spc="0" normalizeH="0" baseline="0" noProof="0" smtClean="0">
                            <a:ln>
                              <a:noFill/>
                            </a:ln>
                            <a:solidFill>
                              <a:srgbClr val="FF0000"/>
                            </a:solidFill>
                            <a:effectLst/>
                            <a:uLnTx/>
                            <a:uFillTx/>
                            <a:latin typeface="Cambria Math"/>
                            <a:ea typeface="+mn-ea"/>
                            <a:cs typeface="+mn-cs"/>
                          </a:rPr>
                          <m:t>𝑭</m:t>
                        </m:r>
                      </m:e>
                      <m:sub>
                        <m:r>
                          <a:rPr kumimoji="0" lang="en-US" sz="3600" b="1" i="1" u="none" strike="noStrike" kern="1200" cap="none" spc="0" normalizeH="0" baseline="0" noProof="0" smtClean="0">
                            <a:ln>
                              <a:noFill/>
                            </a:ln>
                            <a:solidFill>
                              <a:srgbClr val="FF0000"/>
                            </a:solidFill>
                            <a:effectLst/>
                            <a:uLnTx/>
                            <a:uFillTx/>
                            <a:latin typeface="Cambria Math"/>
                            <a:ea typeface="+mn-ea"/>
                            <a:cs typeface="+mn-cs"/>
                          </a:rPr>
                          <m:t>𝒛</m:t>
                        </m:r>
                      </m:sub>
                    </m:sSub>
                  </m:oMath>
                </a14:m>
                <a:r>
                  <a:rPr kumimoji="0" lang="nl-NL" sz="3600" b="1"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 m x </a:t>
                </a:r>
                <a:r>
                  <a:rPr kumimoji="0" lang="nl-NL" sz="3600" b="1" i="0" u="none" strike="noStrike" kern="1200" cap="none" spc="0" normalizeH="0" baseline="0" noProof="0" dirty="0" smtClean="0">
                    <a:ln>
                      <a:noFill/>
                    </a:ln>
                    <a:solidFill>
                      <a:srgbClr val="FFFF00"/>
                    </a:solidFill>
                    <a:effectLst/>
                    <a:uLnTx/>
                    <a:uFillTx/>
                    <a:latin typeface="+mn-lt"/>
                    <a:ea typeface="+mn-ea"/>
                    <a:cs typeface="+mn-cs"/>
                  </a:rPr>
                  <a:t>g</a:t>
                </a:r>
                <a:endParaRPr kumimoji="0" lang="nl-NL" sz="4000" b="0" i="0" u="none" strike="noStrike" kern="1200" cap="none" spc="0" normalizeH="0" baseline="0" noProof="0" dirty="0" smtClean="0">
                  <a:ln>
                    <a:noFill/>
                  </a:ln>
                  <a:solidFill>
                    <a:srgbClr val="FFFF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40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a:t>
                </a:r>
              </a:p>
              <a:p>
                <a:pPr marL="361950" lvl="0" algn="ctr" fontAlgn="auto">
                  <a:spcBef>
                    <a:spcPct val="20000"/>
                  </a:spcBef>
                  <a:spcAft>
                    <a:spcPts val="0"/>
                  </a:spcAf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De aantrekkingskracht (</a:t>
                </a:r>
                <a:r>
                  <a:rPr kumimoji="0" lang="nl-NL" sz="3200" b="0" i="0" u="none" strike="noStrike" kern="1200" cap="none" spc="0" normalizeH="0" baseline="0" noProof="0" dirty="0" smtClean="0">
                    <a:ln>
                      <a:noFill/>
                    </a:ln>
                    <a:solidFill>
                      <a:srgbClr val="FFFF00"/>
                    </a:solidFill>
                    <a:effectLst/>
                    <a:uLnTx/>
                    <a:uFillTx/>
                    <a:latin typeface="+mn-lt"/>
                  </a:rPr>
                  <a:t>g</a:t>
                </a: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 </a:t>
                </a:r>
              </a:p>
              <a:p>
                <a:pPr marL="361950" lvl="0" algn="ctr" fontAlgn="auto">
                  <a:spcBef>
                    <a:spcPct val="20000"/>
                  </a:spcBef>
                  <a:spcAft>
                    <a:spcPts val="0"/>
                  </a:spcAf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is evenredig met  </a:t>
                </a:r>
              </a:p>
              <a:p>
                <a:pPr marL="361950" lvl="0" algn="ctr" fontAlgn="auto">
                  <a:spcBef>
                    <a:spcPct val="20000"/>
                  </a:spcBef>
                  <a:spcAft>
                    <a:spcPts val="0"/>
                  </a:spcAf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de </a:t>
                </a:r>
                <a:r>
                  <a:rPr lang="nl-NL" sz="3200" dirty="0" smtClean="0">
                    <a:solidFill>
                      <a:schemeClr val="accent5">
                        <a:lumMod val="40000"/>
                        <a:lumOff val="60000"/>
                      </a:schemeClr>
                    </a:solidFill>
                    <a:latin typeface="+mn-lt"/>
                  </a:rPr>
                  <a:t>zwaarte</a:t>
                </a: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kracht (</a:t>
                </a:r>
                <a14:m>
                  <m:oMath xmlns:m="http://schemas.openxmlformats.org/officeDocument/2006/math">
                    <m:sSub>
                      <m:sSubPr>
                        <m:ctrlPr>
                          <a:rPr lang="nl-NL" sz="3200" b="1" i="1">
                            <a:solidFill>
                              <a:srgbClr val="FF0000"/>
                            </a:solidFill>
                            <a:latin typeface="Cambria Math"/>
                          </a:rPr>
                        </m:ctrlPr>
                      </m:sSubPr>
                      <m:e>
                        <m:r>
                          <a:rPr lang="en-US" sz="3200" b="1" i="1">
                            <a:solidFill>
                              <a:srgbClr val="FF0000"/>
                            </a:solidFill>
                            <a:latin typeface="Cambria Math"/>
                          </a:rPr>
                          <m:t>𝑭</m:t>
                        </m:r>
                      </m:e>
                      <m:sub>
                        <m:r>
                          <a:rPr lang="en-US" sz="3200" b="1" i="1">
                            <a:solidFill>
                              <a:srgbClr val="FF0000"/>
                            </a:solidFill>
                            <a:latin typeface="Cambria Math"/>
                          </a:rPr>
                          <m:t>𝒛</m:t>
                        </m:r>
                      </m:sub>
                    </m:sSub>
                    <m:r>
                      <a:rPr lang="en-US" sz="3200" b="1" i="1">
                        <a:solidFill>
                          <a:srgbClr val="FF0000"/>
                        </a:solidFill>
                        <a:latin typeface="Cambria Math"/>
                      </a:rPr>
                      <m:t> </m:t>
                    </m:r>
                  </m:oMath>
                </a14:m>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nl-NL" sz="3200" b="0" i="0" u="none" strike="noStrike" kern="1200" cap="none" spc="0" normalizeH="0" baseline="0" noProof="0" dirty="0">
                  <a:ln>
                    <a:noFill/>
                  </a:ln>
                  <a:solidFill>
                    <a:schemeClr val="accent5">
                      <a:lumMod val="40000"/>
                      <a:lumOff val="60000"/>
                    </a:schemeClr>
                  </a:solidFill>
                  <a:effectLst/>
                  <a:uLnTx/>
                  <a:uFillTx/>
                  <a:latin typeface="+mn-lt"/>
                  <a:ea typeface="+mn-ea"/>
                  <a:cs typeface="+mn-cs"/>
                </a:endParaRPr>
              </a:p>
            </p:txBody>
          </p:sp>
        </mc:Choice>
        <mc:Fallback xmlns="">
          <p:sp>
            <p:nvSpPr>
              <p:cNvPr id="5" name="Tijdelijke aanduiding voor inhoud 2"/>
              <p:cNvSpPr txBox="1">
                <a:spLocks noRot="1" noChangeAspect="1" noMove="1" noResize="1" noEditPoints="1" noAdjustHandles="1" noChangeArrowheads="1" noChangeShapeType="1" noTextEdit="1"/>
              </p:cNvSpPr>
              <p:nvPr/>
            </p:nvSpPr>
            <p:spPr>
              <a:xfrm>
                <a:off x="609600" y="1752600"/>
                <a:ext cx="8229600" cy="4525963"/>
              </a:xfrm>
              <a:prstGeom prst="rect">
                <a:avLst/>
              </a:prstGeom>
              <a:blipFill rotWithShape="1">
                <a:blip r:embed="rId2"/>
                <a:stretch>
                  <a:fillRect t="-2022"/>
                </a:stretch>
              </a:blipFill>
            </p:spPr>
            <p:txBody>
              <a:bodyPr/>
              <a:lstStyle/>
              <a:p>
                <a:r>
                  <a:rPr lang="nl-NL">
                    <a:noFill/>
                  </a:rPr>
                  <a:t> </a:t>
                </a:r>
              </a:p>
            </p:txBody>
          </p:sp>
        </mc:Fallback>
      </mc:AlternateContent>
      <p:pic>
        <p:nvPicPr>
          <p:cNvPr id="6" name="Rectangle 3"/>
          <p:cNvPicPr>
            <a:picLocks noChangeAspect="1"/>
          </p:cNvPicPr>
          <p:nvPr/>
        </p:nvPicPr>
        <p:blipFill>
          <a:blip r:embed="rId3">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9"/>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TWEEDE WET VAN NEWTON</a:t>
            </a:r>
            <a:endParaRPr lang="nl-NL" sz="1000" b="1" i="1" dirty="0">
              <a:solidFill>
                <a:schemeClr val="bg1"/>
              </a:solidFill>
              <a:cs typeface="Arial" charset="0"/>
            </a:endParaRPr>
          </a:p>
        </p:txBody>
      </p:sp>
      <p:pic>
        <p:nvPicPr>
          <p:cNvPr id="8" name="Rectangle 3"/>
          <p:cNvPicPr>
            <a:picLocks noChangeAspect="1"/>
          </p:cNvPicPr>
          <p:nvPr/>
        </p:nvPicPr>
        <p:blipFill>
          <a:blip r:embed="rId3">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1676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nl-NL" dirty="0" smtClean="0"/>
              <a:t>7.2 Krachten hebben een naam.</a:t>
            </a:r>
          </a:p>
        </p:txBody>
      </p:sp>
      <p:sp>
        <p:nvSpPr>
          <p:cNvPr id="2051" name="Rectangle 3"/>
          <p:cNvSpPr>
            <a:spLocks noGrp="1" noChangeArrowheads="1"/>
          </p:cNvSpPr>
          <p:nvPr>
            <p:ph type="subTitle" idx="1"/>
          </p:nvPr>
        </p:nvSpPr>
        <p:spPr/>
        <p:txBody>
          <a:bodyPr/>
          <a:lstStyle/>
          <a:p>
            <a:pPr eaLnBrk="1" hangingPunct="1">
              <a:defRPr/>
            </a:pPr>
            <a:endParaRPr lang="nl-NL" dirty="0" smtClean="0"/>
          </a:p>
        </p:txBody>
      </p:sp>
      <p:pic>
        <p:nvPicPr>
          <p:cNvPr id="6" name="Rectangle 3"/>
          <p:cNvPicPr>
            <a:picLocks noChangeAspect="1"/>
          </p:cNvPicPr>
          <p:nvPr/>
        </p:nvPicPr>
        <p:blipFill>
          <a:blip r:embed="rId2">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Kracht</a:t>
            </a:r>
            <a:endParaRPr lang="nl-NL" sz="1000" b="1" i="1" dirty="0">
              <a:solidFill>
                <a:schemeClr val="bg1"/>
              </a:solidFill>
              <a:cs typeface="Arial" charset="0"/>
            </a:endParaRPr>
          </a:p>
        </p:txBody>
      </p:sp>
      <p:pic>
        <p:nvPicPr>
          <p:cNvPr id="8" name="Rectangle 3"/>
          <p:cNvPicPr>
            <a:picLocks noChangeAspect="1"/>
          </p:cNvPicPr>
          <p:nvPr/>
        </p:nvPicPr>
        <p:blipFill>
          <a:blip r:embed="rId2">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400" b="0" i="0" u="none" strike="noStrike" kern="1200" cap="none" spc="0" normalizeH="0" baseline="0" noProof="0" dirty="0" smtClean="0">
                <a:ln>
                  <a:noFill/>
                </a:ln>
                <a:solidFill>
                  <a:schemeClr val="accent5">
                    <a:lumMod val="40000"/>
                    <a:lumOff val="60000"/>
                  </a:schemeClr>
                </a:solidFill>
                <a:effectLst/>
                <a:uLnTx/>
                <a:uFillTx/>
                <a:latin typeface="+mj-lt"/>
                <a:ea typeface="+mj-ea"/>
                <a:cs typeface="+mj-cs"/>
              </a:rPr>
              <a:t>Zien of niet zien.</a:t>
            </a:r>
            <a:endParaRPr kumimoji="0" lang="nl-NL" sz="4400" b="0" i="0" u="none" strike="noStrike" kern="1200" cap="none" spc="0" normalizeH="0" baseline="0" noProof="0" dirty="0">
              <a:ln>
                <a:noFill/>
              </a:ln>
              <a:solidFill>
                <a:schemeClr val="accent5">
                  <a:lumMod val="40000"/>
                  <a:lumOff val="60000"/>
                </a:schemeClr>
              </a:solidFill>
              <a:effectLst/>
              <a:uLnTx/>
              <a:uFillTx/>
              <a:latin typeface="+mj-lt"/>
              <a:ea typeface="+mj-ea"/>
              <a:cs typeface="+mj-cs"/>
            </a:endParaRPr>
          </a:p>
        </p:txBody>
      </p:sp>
      <p:sp>
        <p:nvSpPr>
          <p:cNvPr id="5" name="Tijdelijke aanduiding voor inhoud 2"/>
          <p:cNvSpPr txBox="1">
            <a:spLocks/>
          </p:cNvSpPr>
          <p:nvPr/>
        </p:nvSpPr>
        <p:spPr>
          <a:xfrm>
            <a:off x="609600" y="1752601"/>
            <a:ext cx="8229600" cy="369262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Een kracht kan je niet zien</a:t>
            </a:r>
            <a:b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br>
            <a:endPar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nl-NL" sz="3200" b="0" i="0" u="none" strike="noStrike" kern="1200" cap="none" spc="0" normalizeH="0" baseline="0" noProof="0" dirty="0" smtClean="0">
                <a:ln>
                  <a:noFill/>
                </a:ln>
                <a:solidFill>
                  <a:schemeClr val="accent5">
                    <a:lumMod val="40000"/>
                    <a:lumOff val="60000"/>
                  </a:schemeClr>
                </a:solidFill>
                <a:effectLst/>
                <a:uLnTx/>
                <a:uFillTx/>
                <a:latin typeface="+mn-lt"/>
                <a:ea typeface="+mn-ea"/>
                <a:cs typeface="+mn-cs"/>
              </a:rPr>
              <a:t>De gevolgen van een kracht zijn te</a:t>
            </a:r>
          </a:p>
          <a:p>
            <a:pPr marL="914400" lvl="1" indent="-457200" fontAlgn="auto">
              <a:spcBef>
                <a:spcPct val="20000"/>
              </a:spcBef>
              <a:spcAft>
                <a:spcPts val="0"/>
              </a:spcAft>
              <a:buFont typeface="Wingdings" pitchFamily="2" charset="2"/>
              <a:buChar char="Ø"/>
              <a:defRPr/>
            </a:pPr>
            <a:r>
              <a:rPr kumimoji="0" lang="nl-NL" sz="3200" b="0" i="0" u="none" strike="noStrike" kern="1200" cap="none" spc="0" normalizeH="0" baseline="0" noProof="0" dirty="0" smtClean="0">
                <a:ln>
                  <a:noFill/>
                </a:ln>
                <a:solidFill>
                  <a:srgbClr val="FFFF00"/>
                </a:solidFill>
                <a:effectLst/>
                <a:uLnTx/>
                <a:uFillTx/>
                <a:latin typeface="+mn-lt"/>
                <a:ea typeface="+mn-ea"/>
                <a:cs typeface="+mn-cs"/>
              </a:rPr>
              <a:t> zien, </a:t>
            </a:r>
          </a:p>
          <a:p>
            <a:pPr marL="914400" lvl="1" indent="-457200" fontAlgn="auto">
              <a:spcBef>
                <a:spcPct val="20000"/>
              </a:spcBef>
              <a:spcAft>
                <a:spcPts val="0"/>
              </a:spcAft>
              <a:buFont typeface="Wingdings" pitchFamily="2" charset="2"/>
              <a:buChar char="Ø"/>
              <a:defRPr/>
            </a:pPr>
            <a:r>
              <a:rPr kumimoji="0" lang="nl-NL" sz="3200" b="0" i="0" u="none" strike="noStrike" kern="1200" cap="none" spc="0" normalizeH="0" baseline="0" noProof="0" dirty="0" smtClean="0">
                <a:ln>
                  <a:noFill/>
                </a:ln>
                <a:solidFill>
                  <a:srgbClr val="FFFF00"/>
                </a:solidFill>
                <a:effectLst/>
                <a:uLnTx/>
                <a:uFillTx/>
                <a:latin typeface="+mn-lt"/>
                <a:ea typeface="+mn-ea"/>
                <a:cs typeface="+mn-cs"/>
              </a:rPr>
              <a:t>Horen</a:t>
            </a:r>
          </a:p>
          <a:p>
            <a:pPr marL="914400" lvl="1" indent="-457200" fontAlgn="auto">
              <a:spcBef>
                <a:spcPct val="20000"/>
              </a:spcBef>
              <a:spcAft>
                <a:spcPts val="0"/>
              </a:spcAft>
              <a:buFont typeface="Wingdings" pitchFamily="2" charset="2"/>
              <a:buChar char="Ø"/>
              <a:defRPr/>
            </a:pPr>
            <a:r>
              <a:rPr kumimoji="0" lang="nl-NL" sz="3200" b="0" i="0" u="none" strike="noStrike" kern="1200" cap="none" spc="0" normalizeH="0" baseline="0" noProof="0" dirty="0" smtClean="0">
                <a:ln>
                  <a:noFill/>
                </a:ln>
                <a:solidFill>
                  <a:srgbClr val="FFFF00"/>
                </a:solidFill>
                <a:effectLst/>
                <a:uLnTx/>
                <a:uFillTx/>
                <a:latin typeface="+mn-lt"/>
                <a:ea typeface="+mn-ea"/>
                <a:cs typeface="+mn-cs"/>
              </a:rPr>
              <a:t>voelen.</a:t>
            </a:r>
            <a:endParaRPr kumimoji="0" lang="nl-NL" sz="3200" b="0" i="0" u="none" strike="noStrike" kern="1200" cap="none" spc="0" normalizeH="0" baseline="0" noProof="0" dirty="0">
              <a:ln>
                <a:noFill/>
              </a:ln>
              <a:solidFill>
                <a:srgbClr val="FFFF00"/>
              </a:solidFill>
              <a:effectLst/>
              <a:uLnTx/>
              <a:uFillTx/>
              <a:latin typeface="+mn-lt"/>
              <a:ea typeface="+mn-ea"/>
              <a:cs typeface="+mn-cs"/>
            </a:endParaRPr>
          </a:p>
        </p:txBody>
      </p:sp>
      <p:pic>
        <p:nvPicPr>
          <p:cNvPr id="6" name="Rectangle 3"/>
          <p:cNvPicPr>
            <a:picLocks noChangeAspect="1"/>
          </p:cNvPicPr>
          <p:nvPr/>
        </p:nvPicPr>
        <p:blipFill>
          <a:blip r:embed="rId2">
            <a:extLst>
              <a:ext uri="{28A0092B-C50C-407E-A947-70E740481C1C}">
                <a14:useLocalDpi xmlns:a14="http://schemas.microsoft.com/office/drawing/2010/main" val="0"/>
              </a:ext>
            </a:extLst>
          </a:blip>
          <a:srcRect l="50781" r="39844"/>
          <a:stretch>
            <a:fillRect/>
          </a:stretch>
        </p:blipFill>
        <p:spPr bwMode="auto">
          <a:xfrm>
            <a:off x="2071688" y="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317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Kracht</a:t>
            </a:r>
            <a:endParaRPr lang="nl-NL" sz="1000" b="1" i="1" dirty="0">
              <a:solidFill>
                <a:schemeClr val="bg1"/>
              </a:solidFill>
              <a:cs typeface="Arial" charset="0"/>
            </a:endParaRPr>
          </a:p>
        </p:txBody>
      </p:sp>
      <p:pic>
        <p:nvPicPr>
          <p:cNvPr id="8" name="Rectangle 3"/>
          <p:cNvPicPr>
            <a:picLocks noChangeAspect="1"/>
          </p:cNvPicPr>
          <p:nvPr/>
        </p:nvPicPr>
        <p:blipFill>
          <a:blip r:embed="rId2">
            <a:extLst>
              <a:ext uri="{28A0092B-C50C-407E-A947-70E740481C1C}">
                <a14:useLocalDpi xmlns:a14="http://schemas.microsoft.com/office/drawing/2010/main" val="0"/>
              </a:ext>
            </a:extLst>
          </a:blip>
          <a:srcRect r="46297"/>
          <a:stretch>
            <a:fillRect/>
          </a:stretch>
        </p:blipFill>
        <p:spPr bwMode="auto">
          <a:xfrm>
            <a:off x="0" y="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239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cheesesteakswithbarkley.files.wordpress.com/2010/10/carlosrui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
          <a:stretch/>
        </p:blipFill>
        <p:spPr bwMode="auto">
          <a:xfrm>
            <a:off x="107504" y="4263025"/>
            <a:ext cx="2178496" cy="2286002"/>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smtClean="0">
                <a:solidFill>
                  <a:schemeClr val="bg2">
                    <a:lumMod val="20000"/>
                    <a:lumOff val="80000"/>
                  </a:schemeClr>
                </a:solidFill>
              </a:rPr>
              <a:t>Kracht</a:t>
            </a:r>
            <a:endParaRPr lang="nl-NL" dirty="0">
              <a:solidFill>
                <a:schemeClr val="bg2">
                  <a:lumMod val="20000"/>
                  <a:lumOff val="80000"/>
                </a:schemeClr>
              </a:solidFill>
            </a:endParaRPr>
          </a:p>
        </p:txBody>
      </p:sp>
      <p:sp>
        <p:nvSpPr>
          <p:cNvPr id="3" name="Rechthoek 2"/>
          <p:cNvSpPr/>
          <p:nvPr/>
        </p:nvSpPr>
        <p:spPr>
          <a:xfrm>
            <a:off x="107504" y="692696"/>
            <a:ext cx="8928992" cy="369332"/>
          </a:xfrm>
          <a:prstGeom prst="rect">
            <a:avLst/>
          </a:prstGeom>
        </p:spPr>
        <p:txBody>
          <a:bodyPr wrap="square">
            <a:spAutoFit/>
          </a:bodyPr>
          <a:lstStyle/>
          <a:p>
            <a:pPr algn="ctr"/>
            <a:r>
              <a:rPr lang="nl-NL" dirty="0" smtClean="0">
                <a:solidFill>
                  <a:schemeClr val="bg2">
                    <a:lumMod val="20000"/>
                    <a:lumOff val="80000"/>
                  </a:schemeClr>
                </a:solidFill>
                <a:latin typeface="Verdana" pitchFamily="34" charset="0"/>
                <a:ea typeface="Verdana" pitchFamily="34" charset="0"/>
                <a:cs typeface="Verdana" pitchFamily="34" charset="0"/>
              </a:rPr>
              <a:t>Niet zichtbaar, te herkennen aan </a:t>
            </a:r>
            <a:r>
              <a:rPr lang="nl-NL" dirty="0" smtClean="0">
                <a:solidFill>
                  <a:srgbClr val="FFFF00"/>
                </a:solidFill>
                <a:latin typeface="Verdana" pitchFamily="34" charset="0"/>
                <a:ea typeface="Verdana" pitchFamily="34" charset="0"/>
                <a:cs typeface="Verdana" pitchFamily="34" charset="0"/>
              </a:rPr>
              <a:t>vier effecten</a:t>
            </a:r>
            <a:r>
              <a:rPr lang="nl-NL" dirty="0" smtClean="0">
                <a:solidFill>
                  <a:schemeClr val="bg2">
                    <a:lumMod val="20000"/>
                    <a:lumOff val="80000"/>
                  </a:schemeClr>
                </a:solidFill>
                <a:latin typeface="Verdana" pitchFamily="34" charset="0"/>
                <a:ea typeface="Verdana" pitchFamily="34" charset="0"/>
                <a:cs typeface="Verdana" pitchFamily="34" charset="0"/>
              </a:rPr>
              <a:t>.</a:t>
            </a:r>
            <a:endParaRPr lang="nl-NL" dirty="0">
              <a:solidFill>
                <a:schemeClr val="bg2">
                  <a:lumMod val="20000"/>
                  <a:lumOff val="80000"/>
                </a:schemeClr>
              </a:solidFill>
              <a:latin typeface="Verdana" pitchFamily="34" charset="0"/>
              <a:ea typeface="Verdana" pitchFamily="34" charset="0"/>
              <a:cs typeface="Verdana" pitchFamily="34" charset="0"/>
            </a:endParaRPr>
          </a:p>
        </p:txBody>
      </p:sp>
      <p:sp>
        <p:nvSpPr>
          <p:cNvPr id="34" name="Rechthoek 33"/>
          <p:cNvSpPr/>
          <p:nvPr/>
        </p:nvSpPr>
        <p:spPr>
          <a:xfrm>
            <a:off x="2286000" y="1715668"/>
            <a:ext cx="2286000" cy="707886"/>
          </a:xfrm>
          <a:prstGeom prst="rect">
            <a:avLst/>
          </a:prstGeom>
        </p:spPr>
        <p:txBody>
          <a:bodyPr wrap="square">
            <a:spAutoFit/>
          </a:bodyPr>
          <a:lstStyle/>
          <a:p>
            <a:pPr algn="ctr"/>
            <a:r>
              <a:rPr lang="nl-NL" sz="2000" dirty="0" smtClean="0">
                <a:solidFill>
                  <a:srgbClr val="FFFF00"/>
                </a:solidFill>
                <a:latin typeface="Verdana" pitchFamily="34" charset="0"/>
                <a:ea typeface="Verdana" pitchFamily="34" charset="0"/>
                <a:cs typeface="Verdana" pitchFamily="34" charset="0"/>
              </a:rPr>
              <a:t>verandering van snelheid</a:t>
            </a:r>
            <a:endParaRPr lang="nl-NL" sz="2000" dirty="0">
              <a:solidFill>
                <a:srgbClr val="FFFF00"/>
              </a:solidFill>
              <a:latin typeface="Verdana" pitchFamily="34" charset="0"/>
              <a:ea typeface="Verdana" pitchFamily="34" charset="0"/>
              <a:cs typeface="Verdana" pitchFamily="34" charset="0"/>
            </a:endParaRPr>
          </a:p>
        </p:txBody>
      </p:sp>
      <p:sp>
        <p:nvSpPr>
          <p:cNvPr id="35" name="Rechthoek 34"/>
          <p:cNvSpPr/>
          <p:nvPr/>
        </p:nvSpPr>
        <p:spPr>
          <a:xfrm>
            <a:off x="6890152" y="1715667"/>
            <a:ext cx="2286000" cy="707886"/>
          </a:xfrm>
          <a:prstGeom prst="rect">
            <a:avLst/>
          </a:prstGeom>
        </p:spPr>
        <p:txBody>
          <a:bodyPr wrap="square">
            <a:spAutoFit/>
          </a:bodyPr>
          <a:lstStyle/>
          <a:p>
            <a:pPr algn="ctr"/>
            <a:r>
              <a:rPr lang="nl-NL" sz="2000" dirty="0" smtClean="0">
                <a:solidFill>
                  <a:srgbClr val="FFFF00"/>
                </a:solidFill>
                <a:latin typeface="Verdana" pitchFamily="34" charset="0"/>
                <a:ea typeface="Verdana" pitchFamily="34" charset="0"/>
                <a:cs typeface="Verdana" pitchFamily="34" charset="0"/>
              </a:rPr>
              <a:t>verandering van vorm</a:t>
            </a:r>
            <a:endParaRPr lang="nl-NL" sz="2000" dirty="0">
              <a:solidFill>
                <a:srgbClr val="FFFF00"/>
              </a:solidFill>
              <a:latin typeface="Verdana" pitchFamily="34" charset="0"/>
              <a:ea typeface="Verdana" pitchFamily="34" charset="0"/>
              <a:cs typeface="Verdana" pitchFamily="34" charset="0"/>
            </a:endParaRPr>
          </a:p>
        </p:txBody>
      </p:sp>
      <p:sp>
        <p:nvSpPr>
          <p:cNvPr id="36" name="Rechthoek 35"/>
          <p:cNvSpPr/>
          <p:nvPr/>
        </p:nvSpPr>
        <p:spPr>
          <a:xfrm>
            <a:off x="2303056" y="4263025"/>
            <a:ext cx="2286000" cy="707886"/>
          </a:xfrm>
          <a:prstGeom prst="rect">
            <a:avLst/>
          </a:prstGeom>
        </p:spPr>
        <p:txBody>
          <a:bodyPr wrap="square">
            <a:spAutoFit/>
          </a:bodyPr>
          <a:lstStyle/>
          <a:p>
            <a:pPr algn="ctr"/>
            <a:r>
              <a:rPr lang="nl-NL" sz="2000" dirty="0" smtClean="0">
                <a:solidFill>
                  <a:srgbClr val="FFFF00"/>
                </a:solidFill>
                <a:latin typeface="Verdana" pitchFamily="34" charset="0"/>
                <a:ea typeface="Verdana" pitchFamily="34" charset="0"/>
                <a:cs typeface="Verdana" pitchFamily="34" charset="0"/>
              </a:rPr>
              <a:t>verandering van richting</a:t>
            </a:r>
            <a:endParaRPr lang="nl-NL" sz="2000" dirty="0">
              <a:solidFill>
                <a:srgbClr val="FFFF00"/>
              </a:solidFill>
              <a:latin typeface="Verdana" pitchFamily="34" charset="0"/>
              <a:ea typeface="Verdana" pitchFamily="34" charset="0"/>
              <a:cs typeface="Verdana" pitchFamily="34" charset="0"/>
            </a:endParaRPr>
          </a:p>
        </p:txBody>
      </p:sp>
      <p:sp>
        <p:nvSpPr>
          <p:cNvPr id="37" name="Rechthoek 36"/>
          <p:cNvSpPr/>
          <p:nvPr/>
        </p:nvSpPr>
        <p:spPr>
          <a:xfrm>
            <a:off x="6885092" y="4263024"/>
            <a:ext cx="2286000" cy="1015663"/>
          </a:xfrm>
          <a:prstGeom prst="rect">
            <a:avLst/>
          </a:prstGeom>
        </p:spPr>
        <p:txBody>
          <a:bodyPr wrap="square">
            <a:spAutoFit/>
          </a:bodyPr>
          <a:lstStyle/>
          <a:p>
            <a:pPr algn="ctr"/>
            <a:r>
              <a:rPr lang="nl-NL" sz="2000" dirty="0" smtClean="0">
                <a:solidFill>
                  <a:srgbClr val="FFFF00"/>
                </a:solidFill>
                <a:latin typeface="Verdana" pitchFamily="34" charset="0"/>
                <a:ea typeface="Verdana" pitchFamily="34" charset="0"/>
                <a:cs typeface="Verdana" pitchFamily="34" charset="0"/>
              </a:rPr>
              <a:t>houd een voorwerp op zijn plek</a:t>
            </a:r>
            <a:endParaRPr lang="nl-NL" sz="2000" dirty="0">
              <a:solidFill>
                <a:srgbClr val="FFFF00"/>
              </a:solidFill>
              <a:latin typeface="Verdana" pitchFamily="34" charset="0"/>
              <a:ea typeface="Verdana" pitchFamily="34" charset="0"/>
              <a:cs typeface="Verdana" pitchFamily="34" charset="0"/>
            </a:endParaRPr>
          </a:p>
        </p:txBody>
      </p:sp>
      <p:pic>
        <p:nvPicPr>
          <p:cNvPr id="39" name="Picture 7"/>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08908" y="1715668"/>
            <a:ext cx="2177092" cy="2286001"/>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a:hlinkClick r:id="rId5"/>
          </p:cNvPr>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4690944" y="1715668"/>
            <a:ext cx="2195552" cy="228493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Rechte verbindingslijn 4"/>
          <p:cNvCxnSpPr/>
          <p:nvPr/>
        </p:nvCxnSpPr>
        <p:spPr>
          <a:xfrm>
            <a:off x="0" y="1062028"/>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3" name="Afgeronde rechthoek 22"/>
          <p:cNvSpPr/>
          <p:nvPr/>
        </p:nvSpPr>
        <p:spPr>
          <a:xfrm>
            <a:off x="107504" y="332656"/>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24" name="Afgeronde rechthoek 23"/>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smtClean="0">
                <a:solidFill>
                  <a:schemeClr val="tx2">
                    <a:lumMod val="25000"/>
                  </a:schemeClr>
                </a:solidFill>
              </a:rPr>
              <a:t>Kracht </a:t>
            </a:r>
            <a:r>
              <a:rPr lang="nl-NL" sz="1400" dirty="0">
                <a:solidFill>
                  <a:schemeClr val="tx2">
                    <a:lumMod val="25000"/>
                  </a:schemeClr>
                </a:solidFill>
              </a:rPr>
              <a:t>is de benaming voor die verschijnselen die een verandering in vorm, snelheid en/of richting bij voorwerpen teweegbrengen of voorwerpen op hun plek houden.</a:t>
            </a:r>
          </a:p>
        </p:txBody>
      </p:sp>
      <p:sp>
        <p:nvSpPr>
          <p:cNvPr id="26" name="Afgeronde rechthoek 25"/>
          <p:cNvSpPr/>
          <p:nvPr/>
        </p:nvSpPr>
        <p:spPr>
          <a:xfrm>
            <a:off x="3328074" y="2353365"/>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28" name="Afgeronde rechthoek 27"/>
          <p:cNvSpPr/>
          <p:nvPr/>
        </p:nvSpPr>
        <p:spPr>
          <a:xfrm>
            <a:off x="-2844824" y="2350467"/>
            <a:ext cx="2808312" cy="1438573"/>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accent1">
                    <a:lumMod val="50000"/>
                  </a:schemeClr>
                </a:solidFill>
              </a:rPr>
              <a:t>De pitcher gooi de bal vanuit stilstand met een stevige kracht naar de slagman. De kracht die hij zet geeft de bal een behoorlijke snelheid.</a:t>
            </a:r>
          </a:p>
          <a:p>
            <a:r>
              <a:rPr lang="nl-NL" sz="1400" dirty="0">
                <a:solidFill>
                  <a:schemeClr val="accent1">
                    <a:lumMod val="50000"/>
                  </a:schemeClr>
                </a:solidFill>
              </a:rPr>
              <a:t>Wereldrecord: 162 km/h</a:t>
            </a:r>
          </a:p>
        </p:txBody>
      </p:sp>
      <p:sp>
        <p:nvSpPr>
          <p:cNvPr id="29" name="Afgeronde rechthoek 28"/>
          <p:cNvSpPr/>
          <p:nvPr/>
        </p:nvSpPr>
        <p:spPr>
          <a:xfrm>
            <a:off x="3301170" y="4872058"/>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30" name="Afgeronde rechthoek 29"/>
          <p:cNvSpPr/>
          <p:nvPr/>
        </p:nvSpPr>
        <p:spPr>
          <a:xfrm>
            <a:off x="-2871728" y="4869160"/>
            <a:ext cx="2808312" cy="767239"/>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accent1">
                    <a:lumMod val="50000"/>
                  </a:schemeClr>
                </a:solidFill>
              </a:rPr>
              <a:t>De slagman zet veel kracht als hij de bal slaat. Deze kracht geeft de bal een andere richting.</a:t>
            </a:r>
          </a:p>
        </p:txBody>
      </p:sp>
      <p:sp>
        <p:nvSpPr>
          <p:cNvPr id="31" name="Afgeronde rechthoek 30"/>
          <p:cNvSpPr/>
          <p:nvPr/>
        </p:nvSpPr>
        <p:spPr>
          <a:xfrm>
            <a:off x="7932226" y="2353365"/>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32" name="Afgeronde rechthoek 31"/>
          <p:cNvSpPr/>
          <p:nvPr/>
        </p:nvSpPr>
        <p:spPr>
          <a:xfrm>
            <a:off x="9159136" y="2390845"/>
            <a:ext cx="2808312" cy="1662351"/>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a:solidFill>
                  <a:schemeClr val="accent1">
                    <a:lumMod val="50000"/>
                  </a:schemeClr>
                </a:solidFill>
              </a:rPr>
              <a:t>Op het moment dat de bal de honkbal knuppel raakt veranderd de vorm van de bal. Dit is goed te zien in </a:t>
            </a:r>
            <a:r>
              <a:rPr lang="nl-NL" sz="1400" dirty="0" err="1">
                <a:solidFill>
                  <a:schemeClr val="accent1">
                    <a:lumMod val="50000"/>
                  </a:schemeClr>
                </a:solidFill>
                <a:hlinkClick r:id="rId5"/>
              </a:rPr>
              <a:t>slowmotion</a:t>
            </a:r>
            <a:r>
              <a:rPr lang="nl-NL" sz="1400" dirty="0">
                <a:solidFill>
                  <a:schemeClr val="accent1">
                    <a:lumMod val="50000"/>
                  </a:schemeClr>
                </a:solidFill>
              </a:rPr>
              <a:t>. Dit komt door de kracht die de honkbalknuppel uitoefent op de bal.</a:t>
            </a:r>
          </a:p>
        </p:txBody>
      </p:sp>
      <p:sp>
        <p:nvSpPr>
          <p:cNvPr id="33" name="Afgeronde rechthoek 32"/>
          <p:cNvSpPr/>
          <p:nvPr/>
        </p:nvSpPr>
        <p:spPr>
          <a:xfrm>
            <a:off x="7949242" y="4905275"/>
            <a:ext cx="201852"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38" name="Afgeronde rechthoek 37"/>
          <p:cNvSpPr/>
          <p:nvPr/>
        </p:nvSpPr>
        <p:spPr>
          <a:xfrm>
            <a:off x="9176152" y="4942755"/>
            <a:ext cx="2808312" cy="1662351"/>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lang="nl-NL" sz="1400" dirty="0" smtClean="0">
                <a:solidFill>
                  <a:schemeClr val="accent1">
                    <a:lumMod val="50000"/>
                  </a:schemeClr>
                </a:solidFill>
              </a:rPr>
              <a:t>Op een voorwerp dat ligt of hangt werken twee krachten.</a:t>
            </a:r>
          </a:p>
          <a:p>
            <a:r>
              <a:rPr lang="nl-NL" sz="1400" dirty="0" smtClean="0">
                <a:solidFill>
                  <a:schemeClr val="accent1">
                    <a:lumMod val="50000"/>
                  </a:schemeClr>
                </a:solidFill>
              </a:rPr>
              <a:t>De aarde trek het voorwerp naar beneden en een ander kracht omhoog. Zijn deze twee krachten even groot dan staat het voorwerp stil.</a:t>
            </a:r>
            <a:endParaRPr lang="nl-NL" sz="1400" dirty="0">
              <a:solidFill>
                <a:schemeClr val="accent1">
                  <a:lumMod val="50000"/>
                </a:schemeClr>
              </a:solidFill>
            </a:endParaRPr>
          </a:p>
        </p:txBody>
      </p:sp>
      <p:pic>
        <p:nvPicPr>
          <p:cNvPr id="25" name="Picture 2"/>
          <p:cNvPicPr>
            <a:picLocks noChangeAspect="1" noChangeArrowheads="1"/>
          </p:cNvPicPr>
          <p:nvPr/>
        </p:nvPicPr>
        <p:blipFill>
          <a:blip r:embed="rId7"/>
          <a:srcRect/>
          <a:stretch>
            <a:fillRect/>
          </a:stretch>
        </p:blipFill>
        <p:spPr bwMode="auto">
          <a:xfrm>
            <a:off x="4666219" y="4343848"/>
            <a:ext cx="2218874" cy="1479249"/>
          </a:xfrm>
          <a:prstGeom prst="rect">
            <a:avLst/>
          </a:prstGeom>
          <a:noFill/>
          <a:ln w="9525">
            <a:noFill/>
            <a:miter lim="800000"/>
            <a:headEnd/>
            <a:tailEnd/>
          </a:ln>
          <a:effectLst/>
        </p:spPr>
      </p:pic>
    </p:spTree>
    <p:extLst>
      <p:ext uri="{BB962C8B-B14F-4D97-AF65-F5344CB8AC3E}">
        <p14:creationId xmlns:p14="http://schemas.microsoft.com/office/powerpoint/2010/main" val="3590572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24"/>
                                        </p:tgtEl>
                                        <p:attrNameLst>
                                          <p:attrName>ppt_x</p:attrName>
                                          <p:attrName>ppt_y</p:attrName>
                                        </p:attrNameLst>
                                      </p:cBhvr>
                                    </p:animMotion>
                                  </p:child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4"/>
                                        </p:tgtEl>
                                      </p:cBhvr>
                                    </p:animEffect>
                                    <p:set>
                                      <p:cBhvr>
                                        <p:cTn id="1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2"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42" presetClass="path" presetSubtype="0" accel="50000" decel="50000" fill="hold" grpId="0" nodeType="withEffect">
                                  <p:stCondLst>
                                    <p:cond delay="0"/>
                                  </p:stCondLst>
                                  <p:childTnLst>
                                    <p:animMotion origin="layout" path="M -4.72222E-6 4.81481E-6 L 0.53143 -0.00024 " pathEditMode="relative" rAng="0" ptsTypes="AA">
                                      <p:cBhvr>
                                        <p:cTn id="23" dur="1000" fill="hold"/>
                                        <p:tgtEl>
                                          <p:spTgt spid="28"/>
                                        </p:tgtEl>
                                        <p:attrNameLst>
                                          <p:attrName>ppt_x</p:attrName>
                                          <p:attrName>ppt_y</p:attrName>
                                        </p:attrNameLst>
                                      </p:cBhvr>
                                      <p:rCtr x="26563" y="-23"/>
                                    </p:animMotion>
                                  </p:childTnLst>
                                </p:cTn>
                              </p:par>
                            </p:childTnLst>
                          </p:cTn>
                        </p:par>
                      </p:childTnLst>
                    </p:cTn>
                  </p:par>
                </p:childTnLst>
              </p:cTn>
              <p:nextCondLst>
                <p:cond evt="onClick" delay="0">
                  <p:tgtEl>
                    <p:spTgt spid="26"/>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8"/>
                                        </p:tgtEl>
                                      </p:cBhvr>
                                    </p:animEffect>
                                    <p:set>
                                      <p:cBhvr>
                                        <p:cTn id="2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0" restart="whenNotActive" fill="hold" evtFilter="cancelBubble" nodeType="interactiveSeq">
                <p:stCondLst>
                  <p:cond evt="onClick" delay="0">
                    <p:tgtEl>
                      <p:spTgt spid="29"/>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2"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42" presetClass="path" presetSubtype="0" accel="50000" decel="50000" fill="hold" grpId="0" nodeType="withEffect">
                                  <p:stCondLst>
                                    <p:cond delay="0"/>
                                  </p:stCondLst>
                                  <p:childTnLst>
                                    <p:animMotion origin="layout" path="M -3.33333E-6 -7.40741E-7 L 0.53438 -0.00324 " pathEditMode="relative" rAng="0" ptsTypes="AA">
                                      <p:cBhvr>
                                        <p:cTn id="37" dur="1000" fill="hold"/>
                                        <p:tgtEl>
                                          <p:spTgt spid="30"/>
                                        </p:tgtEl>
                                        <p:attrNameLst>
                                          <p:attrName>ppt_x</p:attrName>
                                          <p:attrName>ppt_y</p:attrName>
                                        </p:attrNameLst>
                                      </p:cBhvr>
                                      <p:rCtr x="26719" y="-162"/>
                                    </p:animMotion>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30"/>
                                        </p:tgtEl>
                                      </p:cBhvr>
                                    </p:animEffect>
                                    <p:set>
                                      <p:cBhvr>
                                        <p:cTn id="43"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2"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42" presetClass="path" presetSubtype="0" accel="50000" decel="50000" fill="hold" grpId="0" nodeType="withEffect">
                                  <p:stCondLst>
                                    <p:cond delay="0"/>
                                  </p:stCondLst>
                                  <p:childTnLst>
                                    <p:animMotion origin="layout" path="M 1.66667E-6 -2.22222E-6 L -0.31667 -0.00602 " pathEditMode="relative" rAng="0" ptsTypes="AA">
                                      <p:cBhvr>
                                        <p:cTn id="51" dur="1000" fill="hold"/>
                                        <p:tgtEl>
                                          <p:spTgt spid="32"/>
                                        </p:tgtEl>
                                        <p:attrNameLst>
                                          <p:attrName>ppt_x</p:attrName>
                                          <p:attrName>ppt_y</p:attrName>
                                        </p:attrNameLst>
                                      </p:cBhvr>
                                      <p:rCtr x="-15833" y="-301"/>
                                    </p:animMotion>
                                  </p:childTnLst>
                                </p:cTn>
                              </p:par>
                            </p:childTnLst>
                          </p:cTn>
                        </p:par>
                      </p:childTnLst>
                    </p:cTn>
                  </p:par>
                </p:childTnLst>
              </p:cTn>
              <p:nextCondLst>
                <p:cond evt="onClick" delay="0">
                  <p:tgtEl>
                    <p:spTgt spid="31"/>
                  </p:tgtEl>
                </p:cond>
              </p:nextCondLst>
            </p:seq>
            <p:seq concurrent="1" nextAc="seek">
              <p:cTn id="52" restart="whenNotActive" fill="hold" evtFilter="cancelBubble" nodeType="interactiveSeq">
                <p:stCondLst>
                  <p:cond evt="onClick" delay="0">
                    <p:tgtEl>
                      <p:spTgt spid="32"/>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2"/>
                                        </p:tgtEl>
                                      </p:cBhvr>
                                    </p:animEffect>
                                    <p:set>
                                      <p:cBhvr>
                                        <p:cTn id="5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8" restart="whenNotActive" fill="hold" evtFilter="cancelBubble" nodeType="interactiveSeq">
                <p:stCondLst>
                  <p:cond evt="onClick" delay="0">
                    <p:tgtEl>
                      <p:spTgt spid="33"/>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2"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42" presetClass="path" presetSubtype="0" accel="50000" decel="50000" fill="hold" grpId="0" nodeType="withEffect">
                                  <p:stCondLst>
                                    <p:cond delay="0"/>
                                  </p:stCondLst>
                                  <p:childTnLst>
                                    <p:animMotion origin="layout" path="M -4.44444E-6 -4.44444E-6 L -0.3184 -0.00023 " pathEditMode="relative" rAng="0" ptsTypes="AA">
                                      <p:cBhvr>
                                        <p:cTn id="65" dur="1000" fill="hold"/>
                                        <p:tgtEl>
                                          <p:spTgt spid="38"/>
                                        </p:tgtEl>
                                        <p:attrNameLst>
                                          <p:attrName>ppt_x</p:attrName>
                                          <p:attrName>ppt_y</p:attrName>
                                        </p:attrNameLst>
                                      </p:cBhvr>
                                      <p:rCtr x="-15920" y="-23"/>
                                    </p:animMotion>
                                  </p:childTnLst>
                                </p:cTn>
                              </p:par>
                            </p:childTnLst>
                          </p:cTn>
                        </p:par>
                      </p:childTnLst>
                    </p:cTn>
                  </p:par>
                </p:childTnLst>
              </p:cTn>
              <p:nextCondLst>
                <p:cond evt="onClick" delay="0">
                  <p:tgtEl>
                    <p:spTgt spid="33"/>
                  </p:tgtEl>
                </p:cond>
              </p:nextCondLst>
            </p:seq>
            <p:seq concurrent="1" nextAc="seek">
              <p:cTn id="66" restart="whenNotActive" fill="hold" evtFilter="cancelBubble" nodeType="interactiveSeq">
                <p:stCondLst>
                  <p:cond evt="onClick" delay="0">
                    <p:tgtEl>
                      <p:spTgt spid="38"/>
                    </p:tgtEl>
                  </p:cond>
                </p:stCondLst>
                <p:endSync evt="end" delay="0">
                  <p:rtn val="all"/>
                </p:endSync>
                <p:childTnLst>
                  <p:par>
                    <p:cTn id="67" fill="hold">
                      <p:stCondLst>
                        <p:cond delay="0"/>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8"/>
                                        </p:tgtEl>
                                      </p:cBhvr>
                                    </p:animEffect>
                                    <p:set>
                                      <p:cBhvr>
                                        <p:cTn id="7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24" grpId="0" animBg="1"/>
      <p:bldP spid="24" grpId="1" animBg="1"/>
      <p:bldP spid="24" grpId="2" animBg="1"/>
      <p:bldP spid="28" grpId="0" animBg="1"/>
      <p:bldP spid="28" grpId="1" animBg="1"/>
      <p:bldP spid="28" grpId="2" animBg="1"/>
      <p:bldP spid="30" grpId="0" animBg="1"/>
      <p:bldP spid="30" grpId="1" animBg="1"/>
      <p:bldP spid="30" grpId="2" animBg="1"/>
      <p:bldP spid="32" grpId="0" animBg="1"/>
      <p:bldP spid="32" grpId="1" animBg="1"/>
      <p:bldP spid="32" grpId="2" animBg="1"/>
      <p:bldP spid="38" grpId="0" animBg="1"/>
      <p:bldP spid="38" grpId="1" animBg="1"/>
      <p:bldP spid="38" grpId="2"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hthoek 1"/>
          <p:cNvSpPr/>
          <p:nvPr/>
        </p:nvSpPr>
        <p:spPr>
          <a:xfrm>
            <a:off x="107504" y="692696"/>
            <a:ext cx="8928992" cy="369332"/>
          </a:xfrm>
          <a:prstGeom prst="rect">
            <a:avLst/>
          </a:prstGeom>
        </p:spPr>
        <p:txBody>
          <a:bodyPr wrap="square">
            <a:spAutoFit/>
          </a:bodyPr>
          <a:lstStyle/>
          <a:p>
            <a:pPr algn="ctr"/>
            <a:r>
              <a:rPr lang="nl-NL" dirty="0" smtClean="0">
                <a:solidFill>
                  <a:schemeClr val="bg2">
                    <a:lumMod val="20000"/>
                    <a:lumOff val="80000"/>
                  </a:schemeClr>
                </a:solidFill>
                <a:latin typeface="Verdana" pitchFamily="34" charset="0"/>
                <a:ea typeface="Verdana" pitchFamily="34" charset="0"/>
                <a:cs typeface="Verdana" pitchFamily="34" charset="0"/>
              </a:rPr>
              <a:t>Kracht (F) heeft de eenheid Newton (N)</a:t>
            </a:r>
            <a:endParaRPr lang="nl-NL" dirty="0">
              <a:solidFill>
                <a:schemeClr val="bg2">
                  <a:lumMod val="20000"/>
                  <a:lumOff val="80000"/>
                </a:schemeClr>
              </a:solidFill>
              <a:latin typeface="Verdana" pitchFamily="34" charset="0"/>
              <a:ea typeface="Verdana" pitchFamily="34" charset="0"/>
              <a:cs typeface="Verdana" pitchFamily="34" charset="0"/>
            </a:endParaRPr>
          </a:p>
        </p:txBody>
      </p:sp>
      <p:sp>
        <p:nvSpPr>
          <p:cNvPr id="5" name="Rechthoek 4"/>
          <p:cNvSpPr/>
          <p:nvPr/>
        </p:nvSpPr>
        <p:spPr>
          <a:xfrm>
            <a:off x="107504" y="332656"/>
            <a:ext cx="8928992" cy="369332"/>
          </a:xfrm>
          <a:prstGeom prst="rect">
            <a:avLst/>
          </a:prstGeom>
        </p:spPr>
        <p:txBody>
          <a:bodyPr wrap="square">
            <a:spAutoFit/>
          </a:bodyPr>
          <a:lstStyle/>
          <a:p>
            <a:pPr algn="ctr"/>
            <a:r>
              <a:rPr lang="nl-NL" b="1" u="sng" dirty="0">
                <a:solidFill>
                  <a:schemeClr val="bg2">
                    <a:lumMod val="20000"/>
                    <a:lumOff val="80000"/>
                  </a:schemeClr>
                </a:solidFill>
                <a:latin typeface="Verdana" pitchFamily="34" charset="0"/>
                <a:ea typeface="Verdana" pitchFamily="34" charset="0"/>
                <a:cs typeface="Verdana" pitchFamily="34" charset="0"/>
              </a:rPr>
              <a:t>Newton</a:t>
            </a:r>
          </a:p>
        </p:txBody>
      </p:sp>
      <p:graphicFrame>
        <p:nvGraphicFramePr>
          <p:cNvPr id="16" name="Tabel 15"/>
          <p:cNvGraphicFramePr>
            <a:graphicFrameLocks noGrp="1"/>
          </p:cNvGraphicFramePr>
          <p:nvPr>
            <p:extLst>
              <p:ext uri="{D42A27DB-BD31-4B8C-83A1-F6EECF244321}">
                <p14:modId xmlns:p14="http://schemas.microsoft.com/office/powerpoint/2010/main" val="1891606076"/>
              </p:ext>
            </p:extLst>
          </p:nvPr>
        </p:nvGraphicFramePr>
        <p:xfrm>
          <a:off x="1021633" y="1484784"/>
          <a:ext cx="7424588" cy="914400"/>
        </p:xfrm>
        <a:graphic>
          <a:graphicData uri="http://schemas.openxmlformats.org/drawingml/2006/table">
            <a:tbl>
              <a:tblPr firstRow="1" bandRow="1">
                <a:tableStyleId>{5940675A-B579-460E-94D1-54222C63F5DA}</a:tableStyleId>
              </a:tblPr>
              <a:tblGrid>
                <a:gridCol w="1856147"/>
                <a:gridCol w="1856147"/>
                <a:gridCol w="1856147"/>
                <a:gridCol w="1856147"/>
              </a:tblGrid>
              <a:tr h="370840">
                <a:tc>
                  <a:txBody>
                    <a:bodyPr/>
                    <a:lstStyle/>
                    <a:p>
                      <a:r>
                        <a:rPr lang="nl-NL" sz="2400" dirty="0" smtClean="0">
                          <a:solidFill>
                            <a:srgbClr val="FFFF00"/>
                          </a:solidFill>
                          <a:latin typeface="Verdana" pitchFamily="34" charset="0"/>
                          <a:ea typeface="Verdana" pitchFamily="34" charset="0"/>
                          <a:cs typeface="Verdana" pitchFamily="34" charset="0"/>
                        </a:rPr>
                        <a:t>Grootheid</a:t>
                      </a:r>
                      <a:endParaRPr lang="nl-NL" sz="2400" dirty="0">
                        <a:solidFill>
                          <a:srgbClr val="FFFF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FF00"/>
                          </a:solidFill>
                          <a:latin typeface="Verdana" pitchFamily="34" charset="0"/>
                          <a:ea typeface="Verdana" pitchFamily="34" charset="0"/>
                          <a:cs typeface="Verdana" pitchFamily="34" charset="0"/>
                        </a:rPr>
                        <a:t>afkorting</a:t>
                      </a:r>
                      <a:endParaRPr lang="nl-NL" sz="2400" dirty="0">
                        <a:solidFill>
                          <a:srgbClr val="FFFF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C000"/>
                          </a:solidFill>
                          <a:latin typeface="Verdana" pitchFamily="34" charset="0"/>
                          <a:ea typeface="Verdana" pitchFamily="34" charset="0"/>
                          <a:cs typeface="Verdana" pitchFamily="34" charset="0"/>
                        </a:rPr>
                        <a:t>Eenheid</a:t>
                      </a:r>
                      <a:endParaRPr lang="nl-NL" sz="2400" dirty="0">
                        <a:solidFill>
                          <a:srgbClr val="FFC0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C000"/>
                          </a:solidFill>
                          <a:latin typeface="Verdana" pitchFamily="34" charset="0"/>
                          <a:ea typeface="Verdana" pitchFamily="34" charset="0"/>
                          <a:cs typeface="Verdana" pitchFamily="34" charset="0"/>
                        </a:rPr>
                        <a:t>afkorting</a:t>
                      </a:r>
                      <a:endParaRPr lang="nl-NL" sz="2400" dirty="0">
                        <a:solidFill>
                          <a:srgbClr val="FFC0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nl-NL" sz="2400" dirty="0" smtClean="0">
                          <a:solidFill>
                            <a:srgbClr val="FFFF00"/>
                          </a:solidFill>
                          <a:latin typeface="Verdana" pitchFamily="34" charset="0"/>
                          <a:ea typeface="Verdana" pitchFamily="34" charset="0"/>
                          <a:cs typeface="Verdana" pitchFamily="34" charset="0"/>
                        </a:rPr>
                        <a:t>Kracht</a:t>
                      </a:r>
                      <a:endParaRPr lang="nl-NL" sz="2400" dirty="0">
                        <a:solidFill>
                          <a:srgbClr val="FFFF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FF00"/>
                          </a:solidFill>
                          <a:latin typeface="Verdana" pitchFamily="34" charset="0"/>
                          <a:ea typeface="Verdana" pitchFamily="34" charset="0"/>
                          <a:cs typeface="Verdana" pitchFamily="34" charset="0"/>
                        </a:rPr>
                        <a:t>F</a:t>
                      </a:r>
                      <a:endParaRPr lang="nl-NL" sz="2400" dirty="0">
                        <a:solidFill>
                          <a:srgbClr val="FFFF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C000"/>
                          </a:solidFill>
                          <a:latin typeface="Verdana" pitchFamily="34" charset="0"/>
                          <a:ea typeface="Verdana" pitchFamily="34" charset="0"/>
                          <a:cs typeface="Verdana" pitchFamily="34" charset="0"/>
                        </a:rPr>
                        <a:t>Newton</a:t>
                      </a:r>
                      <a:endParaRPr lang="nl-NL" sz="2400" dirty="0">
                        <a:solidFill>
                          <a:srgbClr val="FFC0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2400" dirty="0" smtClean="0">
                          <a:solidFill>
                            <a:srgbClr val="FFC000"/>
                          </a:solidFill>
                          <a:latin typeface="Verdana" pitchFamily="34" charset="0"/>
                          <a:ea typeface="Verdana" pitchFamily="34" charset="0"/>
                          <a:cs typeface="Verdana" pitchFamily="34" charset="0"/>
                        </a:rPr>
                        <a:t>N</a:t>
                      </a:r>
                      <a:endParaRPr lang="nl-NL" sz="2400" dirty="0">
                        <a:solidFill>
                          <a:srgbClr val="FFC000"/>
                        </a:solidFill>
                        <a:latin typeface="Verdana" pitchFamily="34" charset="0"/>
                        <a:ea typeface="Verdana" pitchFamily="34" charset="0"/>
                        <a:cs typeface="Verdana"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el 2"/>
          <p:cNvSpPr>
            <a:spLocks noGrp="1"/>
          </p:cNvSpPr>
          <p:nvPr>
            <p:ph type="ctrTitle"/>
          </p:nvPr>
        </p:nvSpPr>
        <p:spPr>
          <a:xfrm>
            <a:off x="685800" y="6837385"/>
            <a:ext cx="7772400" cy="1470025"/>
          </a:xfrm>
        </p:spPr>
        <p:txBody>
          <a:bodyPr/>
          <a:lstStyle/>
          <a:p>
            <a:r>
              <a:rPr lang="nl-NL" dirty="0" smtClean="0"/>
              <a:t>Newton</a:t>
            </a:r>
            <a:endParaRPr lang="nl-NL" dirty="0"/>
          </a:p>
        </p:txBody>
      </p:sp>
      <p:grpSp>
        <p:nvGrpSpPr>
          <p:cNvPr id="6" name="Groep 5"/>
          <p:cNvGrpSpPr/>
          <p:nvPr/>
        </p:nvGrpSpPr>
        <p:grpSpPr>
          <a:xfrm>
            <a:off x="5741876" y="3748759"/>
            <a:ext cx="2244402" cy="1232957"/>
            <a:chOff x="3455876" y="3439611"/>
            <a:chExt cx="2244402" cy="1232957"/>
          </a:xfrm>
        </p:grpSpPr>
        <p:pic>
          <p:nvPicPr>
            <p:cNvPr id="307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3455876" y="3439611"/>
              <a:ext cx="2232248" cy="123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4"/>
            <p:cNvSpPr/>
            <p:nvPr/>
          </p:nvSpPr>
          <p:spPr>
            <a:xfrm>
              <a:off x="3468030" y="3676171"/>
              <a:ext cx="2232248" cy="307777"/>
            </a:xfrm>
            <a:prstGeom prst="rect">
              <a:avLst/>
            </a:prstGeom>
          </p:spPr>
          <p:txBody>
            <a:bodyPr wrap="square">
              <a:spAutoFit/>
            </a:bodyPr>
            <a:lstStyle/>
            <a:p>
              <a:pPr algn="ctr"/>
              <a:r>
                <a:rPr lang="nl-NL" sz="1400" b="1" dirty="0" smtClean="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zwaartekracht</a:t>
              </a:r>
              <a:endParaRPr lang="nl-NL" sz="1400" b="1" dirty="0">
                <a:solidFill>
                  <a:srgbClr val="FF00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grpSp>
        <p:nvGrpSpPr>
          <p:cNvPr id="7" name="Groep 6"/>
          <p:cNvGrpSpPr/>
          <p:nvPr/>
        </p:nvGrpSpPr>
        <p:grpSpPr>
          <a:xfrm>
            <a:off x="107504" y="3645024"/>
            <a:ext cx="4392488" cy="1838756"/>
            <a:chOff x="107504" y="3199117"/>
            <a:chExt cx="4392488" cy="1838756"/>
          </a:xfrm>
        </p:grpSpPr>
        <p:pic>
          <p:nvPicPr>
            <p:cNvPr id="2050" name="Picture 2" descr="http://jimal-khalili.com/wordpress/wp-content/uploads/2009/12/isaac_newton.jpg">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3508145"/>
              <a:ext cx="1440160" cy="15297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8" name="Rechthoek 17"/>
            <p:cNvSpPr/>
            <p:nvPr/>
          </p:nvSpPr>
          <p:spPr>
            <a:xfrm>
              <a:off x="107504" y="3199117"/>
              <a:ext cx="4392488" cy="307777"/>
            </a:xfrm>
            <a:prstGeom prst="rect">
              <a:avLst/>
            </a:prstGeom>
          </p:spPr>
          <p:txBody>
            <a:bodyPr wrap="square">
              <a:spAutoFit/>
            </a:bodyPr>
            <a:lstStyle/>
            <a:p>
              <a:r>
                <a:rPr lang="nl-NL" sz="1400" b="1" dirty="0" smtClean="0">
                  <a:solidFill>
                    <a:schemeClr val="bg2">
                      <a:lumMod val="20000"/>
                      <a:lumOff val="80000"/>
                    </a:schemeClr>
                  </a:solidFill>
                  <a:latin typeface="Verdana" pitchFamily="34" charset="0"/>
                  <a:ea typeface="Verdana" pitchFamily="34" charset="0"/>
                  <a:cs typeface="Verdana" pitchFamily="34" charset="0"/>
                </a:rPr>
                <a:t>Isaac Newton (1643-1727)</a:t>
              </a:r>
              <a:endParaRPr lang="nl-NL" sz="1400" b="1" dirty="0">
                <a:solidFill>
                  <a:schemeClr val="bg2">
                    <a:lumMod val="20000"/>
                    <a:lumOff val="80000"/>
                  </a:schemeClr>
                </a:solidFill>
                <a:latin typeface="Verdana" pitchFamily="34" charset="0"/>
                <a:ea typeface="Verdana" pitchFamily="34" charset="0"/>
                <a:cs typeface="Verdana" pitchFamily="34" charset="0"/>
              </a:endParaRPr>
            </a:p>
          </p:txBody>
        </p:sp>
        <p:sp>
          <p:nvSpPr>
            <p:cNvPr id="21" name="Rechthoek 20"/>
            <p:cNvSpPr/>
            <p:nvPr/>
          </p:nvSpPr>
          <p:spPr>
            <a:xfrm>
              <a:off x="1691680" y="3573016"/>
              <a:ext cx="2790564" cy="1384995"/>
            </a:xfrm>
            <a:prstGeom prst="rect">
              <a:avLst/>
            </a:prstGeom>
          </p:spPr>
          <p:txBody>
            <a:bodyPr wrap="square">
              <a:spAutoFit/>
            </a:bodyPr>
            <a:lstStyle/>
            <a:p>
              <a:r>
                <a:rPr lang="nl-NL" sz="1400" dirty="0" smtClean="0">
                  <a:solidFill>
                    <a:schemeClr val="bg2">
                      <a:lumMod val="20000"/>
                      <a:lumOff val="80000"/>
                    </a:schemeClr>
                  </a:solidFill>
                  <a:latin typeface="Verdana" pitchFamily="34" charset="0"/>
                  <a:ea typeface="Verdana" pitchFamily="34" charset="0"/>
                  <a:cs typeface="Verdana" pitchFamily="34" charset="0"/>
                </a:rPr>
                <a:t>Newton </a:t>
              </a:r>
              <a:r>
                <a:rPr lang="nl-NL" sz="1400" dirty="0">
                  <a:solidFill>
                    <a:schemeClr val="bg2">
                      <a:lumMod val="20000"/>
                      <a:lumOff val="80000"/>
                    </a:schemeClr>
                  </a:solidFill>
                  <a:latin typeface="Verdana" pitchFamily="34" charset="0"/>
                  <a:ea typeface="Verdana" pitchFamily="34" charset="0"/>
                  <a:cs typeface="Verdana" pitchFamily="34" charset="0"/>
                </a:rPr>
                <a:t>bedenkt </a:t>
              </a:r>
              <a:r>
                <a:rPr lang="nl-NL" sz="1400" dirty="0" smtClean="0">
                  <a:solidFill>
                    <a:schemeClr val="bg2">
                      <a:lumMod val="20000"/>
                      <a:lumOff val="80000"/>
                    </a:schemeClr>
                  </a:solidFill>
                  <a:latin typeface="Verdana" pitchFamily="34" charset="0"/>
                  <a:ea typeface="Verdana" pitchFamily="34" charset="0"/>
                  <a:cs typeface="Verdana" pitchFamily="34" charset="0"/>
                </a:rPr>
                <a:t>dat </a:t>
              </a:r>
              <a:r>
                <a:rPr lang="nl-NL" sz="1400" dirty="0">
                  <a:solidFill>
                    <a:schemeClr val="bg2">
                      <a:lumMod val="20000"/>
                      <a:lumOff val="80000"/>
                    </a:schemeClr>
                  </a:solidFill>
                  <a:latin typeface="Verdana" pitchFamily="34" charset="0"/>
                  <a:ea typeface="Verdana" pitchFamily="34" charset="0"/>
                  <a:cs typeface="Verdana" pitchFamily="34" charset="0"/>
                </a:rPr>
                <a:t>de zwaartekracht universeel is: alle materie trekt elkaar aan. En die </a:t>
              </a:r>
              <a:r>
                <a:rPr lang="nl-NL" sz="1400" dirty="0" smtClean="0">
                  <a:solidFill>
                    <a:schemeClr val="bg2">
                      <a:lumMod val="20000"/>
                      <a:lumOff val="80000"/>
                    </a:schemeClr>
                  </a:solidFill>
                  <a:latin typeface="Verdana" pitchFamily="34" charset="0"/>
                  <a:ea typeface="Verdana" pitchFamily="34" charset="0"/>
                  <a:cs typeface="Verdana" pitchFamily="34" charset="0"/>
                </a:rPr>
                <a:t>aantrekkings- kracht</a:t>
              </a:r>
              <a:r>
                <a:rPr lang="nl-NL" sz="1400" dirty="0">
                  <a:solidFill>
                    <a:schemeClr val="bg2">
                      <a:lumMod val="20000"/>
                      <a:lumOff val="80000"/>
                    </a:schemeClr>
                  </a:solidFill>
                  <a:latin typeface="Verdana" pitchFamily="34" charset="0"/>
                  <a:ea typeface="Verdana" pitchFamily="34" charset="0"/>
                  <a:cs typeface="Verdana" pitchFamily="34" charset="0"/>
                </a:rPr>
                <a:t>, die heeft te maken met de afstand en de massa</a:t>
              </a:r>
            </a:p>
          </p:txBody>
        </p:sp>
      </p:grpSp>
      <p:sp>
        <p:nvSpPr>
          <p:cNvPr id="13" name="Afgeronde rechthoek 12">
            <a:hlinkClick r:id="rId6"/>
          </p:cNvPr>
          <p:cNvSpPr/>
          <p:nvPr/>
        </p:nvSpPr>
        <p:spPr>
          <a:xfrm>
            <a:off x="6078066" y="5066749"/>
            <a:ext cx="1584176" cy="306467"/>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nl-NL" sz="1200" i="1" dirty="0" smtClean="0">
                <a:solidFill>
                  <a:schemeClr val="bg2">
                    <a:lumMod val="20000"/>
                    <a:lumOff val="80000"/>
                  </a:schemeClr>
                </a:solidFill>
                <a:latin typeface="Verdana" pitchFamily="34" charset="0"/>
                <a:ea typeface="Verdana" pitchFamily="34" charset="0"/>
                <a:cs typeface="Verdana" pitchFamily="34" charset="0"/>
              </a:rPr>
              <a:t>Beeldbank 2:52</a:t>
            </a:r>
            <a:endParaRPr lang="nl-NL" sz="1200" i="1" dirty="0">
              <a:solidFill>
                <a:schemeClr val="bg2">
                  <a:lumMod val="20000"/>
                  <a:lumOff val="80000"/>
                </a:schemeClr>
              </a:solidFill>
              <a:latin typeface="Verdana" pitchFamily="34" charset="0"/>
              <a:ea typeface="Verdana" pitchFamily="34" charset="0"/>
              <a:cs typeface="Verdana" pitchFamily="34" charset="0"/>
            </a:endParaRPr>
          </a:p>
        </p:txBody>
      </p:sp>
      <p:sp>
        <p:nvSpPr>
          <p:cNvPr id="14" name="Afgeronde rechthoek 13">
            <a:hlinkClick r:id="rId4"/>
          </p:cNvPr>
          <p:cNvSpPr/>
          <p:nvPr/>
        </p:nvSpPr>
        <p:spPr>
          <a:xfrm>
            <a:off x="168796" y="5517232"/>
            <a:ext cx="1450876" cy="306467"/>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nl-NL" sz="1200" i="1" dirty="0" smtClean="0">
                <a:solidFill>
                  <a:schemeClr val="bg2">
                    <a:lumMod val="20000"/>
                    <a:lumOff val="80000"/>
                  </a:schemeClr>
                </a:solidFill>
                <a:latin typeface="Verdana" pitchFamily="34" charset="0"/>
                <a:ea typeface="Verdana" pitchFamily="34" charset="0"/>
                <a:cs typeface="Verdana" pitchFamily="34" charset="0"/>
              </a:rPr>
              <a:t>Wikipedia</a:t>
            </a:r>
            <a:endParaRPr lang="nl-NL" sz="1200" i="1" dirty="0">
              <a:solidFill>
                <a:schemeClr val="bg2">
                  <a:lumMod val="20000"/>
                  <a:lumOff val="80000"/>
                </a:schemeClr>
              </a:solidFill>
              <a:latin typeface="Verdana" pitchFamily="34" charset="0"/>
              <a:ea typeface="Verdana" pitchFamily="34" charset="0"/>
              <a:cs typeface="Verdana" pitchFamily="34" charset="0"/>
            </a:endParaRPr>
          </a:p>
        </p:txBody>
      </p:sp>
      <p:cxnSp>
        <p:nvCxnSpPr>
          <p:cNvPr id="20" name="Rechte verbindingslijn 19"/>
          <p:cNvCxnSpPr/>
          <p:nvPr/>
        </p:nvCxnSpPr>
        <p:spPr>
          <a:xfrm>
            <a:off x="0" y="1062028"/>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2" name="Afgeronde rechthoek 21"/>
          <p:cNvSpPr/>
          <p:nvPr/>
        </p:nvSpPr>
        <p:spPr>
          <a:xfrm>
            <a:off x="107504" y="332656"/>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23" name="Afgeronde rechthoek 22"/>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smtClean="0">
                <a:solidFill>
                  <a:schemeClr val="tx2">
                    <a:lumMod val="25000"/>
                  </a:schemeClr>
                </a:solidFill>
              </a:rPr>
              <a:t>De </a:t>
            </a:r>
            <a:r>
              <a:rPr lang="nl-NL" sz="1400" dirty="0">
                <a:solidFill>
                  <a:schemeClr val="tx2">
                    <a:lumMod val="25000"/>
                  </a:schemeClr>
                </a:solidFill>
              </a:rPr>
              <a:t>grootte van een kracht is een grootheid. De afkorting van deze grootheid is de hoofdletter F (van het Engelse woord Force). De grootte van een kracht wordt gemeten in de eenheid Newton (vernoemd naar de geleerde Isaac Newton). De afkorting van Newton is de hoofdletter N. </a:t>
            </a:r>
          </a:p>
        </p:txBody>
      </p:sp>
      <p:pic>
        <p:nvPicPr>
          <p:cNvPr id="19" name="Rectangle 3"/>
          <p:cNvPicPr>
            <a:picLocks noChangeAspect="1"/>
          </p:cNvPicPr>
          <p:nvPr/>
        </p:nvPicPr>
        <p:blipFill>
          <a:blip r:embed="rId7">
            <a:extLst>
              <a:ext uri="{28A0092B-C50C-407E-A947-70E740481C1C}">
                <a14:useLocalDpi xmlns:a14="http://schemas.microsoft.com/office/drawing/2010/main" val="0"/>
              </a:ext>
            </a:extLst>
          </a:blip>
          <a:srcRect l="50781" r="39844"/>
          <a:stretch>
            <a:fillRect/>
          </a:stretch>
        </p:blipFill>
        <p:spPr bwMode="auto">
          <a:xfrm>
            <a:off x="2071688" y="-25400"/>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19"/>
          <p:cNvSpPr txBox="1">
            <a:spLocks noChangeArrowheads="1"/>
          </p:cNvSpPr>
          <p:nvPr/>
        </p:nvSpPr>
        <p:spPr bwMode="auto">
          <a:xfrm>
            <a:off x="0" y="-57150"/>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Soorten krachten</a:t>
            </a:r>
            <a:endParaRPr lang="nl-NL" sz="1000" b="1" i="1" dirty="0">
              <a:solidFill>
                <a:schemeClr val="bg1"/>
              </a:solidFill>
              <a:cs typeface="Arial" charset="0"/>
            </a:endParaRPr>
          </a:p>
        </p:txBody>
      </p:sp>
      <p:pic>
        <p:nvPicPr>
          <p:cNvPr id="25" name="Rectangle 3"/>
          <p:cNvPicPr>
            <a:picLocks noChangeAspect="1"/>
          </p:cNvPicPr>
          <p:nvPr/>
        </p:nvPicPr>
        <p:blipFill>
          <a:blip r:embed="rId7">
            <a:extLst>
              <a:ext uri="{28A0092B-C50C-407E-A947-70E740481C1C}">
                <a14:useLocalDpi xmlns:a14="http://schemas.microsoft.com/office/drawing/2010/main" val="0"/>
              </a:ext>
            </a:extLst>
          </a:blip>
          <a:srcRect r="46297"/>
          <a:stretch>
            <a:fillRect/>
          </a:stretch>
        </p:blipFill>
        <p:spPr bwMode="auto">
          <a:xfrm>
            <a:off x="0" y="-25400"/>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976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23"/>
                                        </p:tgtEl>
                                        <p:attrNameLst>
                                          <p:attrName>ppt_x</p:attrName>
                                          <p:attrName>ppt_y</p:attrName>
                                        </p:attrNameLst>
                                      </p:cBhvr>
                                    </p:animMotion>
                                  </p:childTnLst>
                                </p:cTn>
                              </p:par>
                            </p:childTnLst>
                          </p:cTn>
                        </p:par>
                      </p:childTnLst>
                    </p:cTn>
                  </p:par>
                </p:childTnLst>
              </p:cTn>
              <p:nextCondLst>
                <p:cond evt="onClick" delay="0">
                  <p:tgtEl>
                    <p:spTgt spid="22"/>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3"/>
                                        </p:tgtEl>
                                      </p:cBhvr>
                                    </p:animEffect>
                                    <p:set>
                                      <p:cBhvr>
                                        <p:cTn id="15"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P spid="23" grpId="1" animBg="1"/>
      <p:bldP spid="23"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5">
                    <a:lumMod val="40000"/>
                    <a:lumOff val="60000"/>
                  </a:schemeClr>
                </a:solidFill>
              </a:rPr>
              <a:t>Vector</a:t>
            </a:r>
            <a:endParaRPr lang="nl-NL" dirty="0">
              <a:solidFill>
                <a:schemeClr val="accent5">
                  <a:lumMod val="40000"/>
                  <a:lumOff val="60000"/>
                </a:schemeClr>
              </a:solidFill>
            </a:endParaRPr>
          </a:p>
        </p:txBody>
      </p:sp>
      <p:sp>
        <p:nvSpPr>
          <p:cNvPr id="3" name="Tijdelijke aanduiding voor inhoud 2"/>
          <p:cNvSpPr>
            <a:spLocks noGrp="1"/>
          </p:cNvSpPr>
          <p:nvPr>
            <p:ph idx="1"/>
          </p:nvPr>
        </p:nvSpPr>
        <p:spPr>
          <a:xfrm>
            <a:off x="184731" y="1133488"/>
            <a:ext cx="8779757" cy="4533900"/>
          </a:xfrm>
        </p:spPr>
        <p:txBody>
          <a:bodyPr>
            <a:normAutofit lnSpcReduction="10000"/>
          </a:bodyPr>
          <a:lstStyle/>
          <a:p>
            <a:pPr marL="0" indent="0">
              <a:buNone/>
            </a:pPr>
            <a:r>
              <a:rPr lang="nl-NL" dirty="0" smtClean="0">
                <a:solidFill>
                  <a:schemeClr val="accent5">
                    <a:lumMod val="40000"/>
                    <a:lumOff val="60000"/>
                  </a:schemeClr>
                </a:solidFill>
              </a:rPr>
              <a:t>Een kracht kan je voorstellen door een vector (pijl).</a:t>
            </a:r>
            <a:br>
              <a:rPr lang="nl-NL" dirty="0" smtClean="0">
                <a:solidFill>
                  <a:schemeClr val="accent5">
                    <a:lumMod val="40000"/>
                    <a:lumOff val="60000"/>
                  </a:schemeClr>
                </a:solidFill>
              </a:rPr>
            </a:br>
            <a:r>
              <a:rPr lang="nl-NL" dirty="0" smtClean="0">
                <a:solidFill>
                  <a:schemeClr val="accent5">
                    <a:lumMod val="40000"/>
                    <a:lumOff val="60000"/>
                  </a:schemeClr>
                </a:solidFill>
              </a:rPr>
              <a:t>Een vector heeft een:</a:t>
            </a:r>
          </a:p>
          <a:p>
            <a:pPr lvl="5"/>
            <a:r>
              <a:rPr lang="nl-NL" sz="2400" dirty="0" smtClean="0">
                <a:solidFill>
                  <a:srgbClr val="FFFF00"/>
                </a:solidFill>
              </a:rPr>
              <a:t>Aangrijpingspunt</a:t>
            </a:r>
          </a:p>
          <a:p>
            <a:pPr lvl="5"/>
            <a:r>
              <a:rPr lang="nl-NL" sz="2400" dirty="0" smtClean="0">
                <a:solidFill>
                  <a:srgbClr val="FFFF00"/>
                </a:solidFill>
              </a:rPr>
              <a:t>Richting</a:t>
            </a:r>
          </a:p>
          <a:p>
            <a:pPr lvl="5"/>
            <a:r>
              <a:rPr lang="nl-NL" sz="2400" dirty="0" smtClean="0">
                <a:solidFill>
                  <a:srgbClr val="FFFF00"/>
                </a:solidFill>
              </a:rPr>
              <a:t>Grootte</a:t>
            </a:r>
          </a:p>
          <a:p>
            <a:pPr lvl="1"/>
            <a:endParaRPr lang="nl-NL" dirty="0">
              <a:solidFill>
                <a:schemeClr val="accent5">
                  <a:lumMod val="40000"/>
                  <a:lumOff val="60000"/>
                </a:schemeClr>
              </a:solidFill>
            </a:endParaRPr>
          </a:p>
          <a:p>
            <a:pPr lvl="1"/>
            <a:endParaRPr lang="nl-NL" dirty="0" smtClean="0">
              <a:solidFill>
                <a:schemeClr val="accent5">
                  <a:lumMod val="40000"/>
                  <a:lumOff val="60000"/>
                </a:schemeClr>
              </a:solidFill>
            </a:endParaRPr>
          </a:p>
          <a:p>
            <a:r>
              <a:rPr lang="nl-NL" dirty="0" smtClean="0">
                <a:solidFill>
                  <a:schemeClr val="accent5">
                    <a:lumMod val="40000"/>
                    <a:lumOff val="60000"/>
                  </a:schemeClr>
                </a:solidFill>
              </a:rPr>
              <a:t>Vector is op schaal</a:t>
            </a:r>
            <a:br>
              <a:rPr lang="nl-NL" dirty="0" smtClean="0">
                <a:solidFill>
                  <a:schemeClr val="accent5">
                    <a:lumMod val="40000"/>
                    <a:lumOff val="60000"/>
                  </a:schemeClr>
                </a:solidFill>
              </a:rPr>
            </a:br>
            <a:r>
              <a:rPr lang="nl-NL" dirty="0" smtClean="0">
                <a:solidFill>
                  <a:schemeClr val="accent5">
                    <a:lumMod val="40000"/>
                    <a:lumOff val="60000"/>
                  </a:schemeClr>
                </a:solidFill>
              </a:rPr>
              <a:t>aangegeven door   1 cm          …. N</a:t>
            </a:r>
            <a:endParaRPr lang="nl-NL" sz="4400" dirty="0">
              <a:solidFill>
                <a:schemeClr val="accent5">
                  <a:lumMod val="40000"/>
                  <a:lumOff val="60000"/>
                </a:schemeClr>
              </a:solidFill>
            </a:endParaRPr>
          </a:p>
        </p:txBody>
      </p:sp>
      <p:cxnSp>
        <p:nvCxnSpPr>
          <p:cNvPr id="6" name="Rechte verbindingslijn met pijl 5"/>
          <p:cNvCxnSpPr/>
          <p:nvPr/>
        </p:nvCxnSpPr>
        <p:spPr>
          <a:xfrm>
            <a:off x="2357422" y="4429132"/>
            <a:ext cx="2928958" cy="0"/>
          </a:xfrm>
          <a:prstGeom prst="straightConnector1">
            <a:avLst/>
          </a:prstGeom>
          <a:ln w="76200">
            <a:tailEnd type="arrow"/>
          </a:ln>
        </p:spPr>
        <p:style>
          <a:lnRef idx="2">
            <a:schemeClr val="accent5"/>
          </a:lnRef>
          <a:fillRef idx="0">
            <a:schemeClr val="accent5"/>
          </a:fillRef>
          <a:effectRef idx="1">
            <a:schemeClr val="accent5"/>
          </a:effectRef>
          <a:fontRef idx="minor">
            <a:schemeClr val="tx1"/>
          </a:fontRef>
        </p:style>
      </p:cxnSp>
      <p:sp>
        <p:nvSpPr>
          <p:cNvPr id="7" name="Ovaal 6"/>
          <p:cNvSpPr/>
          <p:nvPr/>
        </p:nvSpPr>
        <p:spPr>
          <a:xfrm>
            <a:off x="2143108" y="4286256"/>
            <a:ext cx="285752" cy="2857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accent5">
                  <a:lumMod val="40000"/>
                  <a:lumOff val="60000"/>
                </a:schemeClr>
              </a:solidFill>
            </a:endParaRPr>
          </a:p>
        </p:txBody>
      </p:sp>
      <p:sp>
        <p:nvSpPr>
          <p:cNvPr id="23554" name="Rectangle 2"/>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solidFill>
                <a:schemeClr val="accent5">
                  <a:lumMod val="40000"/>
                  <a:lumOff val="60000"/>
                </a:schemeClr>
              </a:solidFill>
            </a:endParaRPr>
          </a:p>
        </p:txBody>
      </p:sp>
      <p:sp>
        <p:nvSpPr>
          <p:cNvPr id="23557" name="Rectangle 5"/>
          <p:cNvSpPr>
            <a:spLocks noChangeArrowheads="1"/>
          </p:cNvSpPr>
          <p:nvPr/>
        </p:nvSpPr>
        <p:spPr bwMode="auto">
          <a:xfrm>
            <a:off x="0" y="866775"/>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accent5">
                  <a:lumMod val="40000"/>
                  <a:lumOff val="60000"/>
                </a:schemeClr>
              </a:solidFill>
              <a:effectLst/>
              <a:latin typeface="Arial" pitchFamily="34" charset="0"/>
              <a:cs typeface="Arial" pitchFamily="34" charset="0"/>
            </a:endParaRPr>
          </a:p>
        </p:txBody>
      </p:sp>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16387" name="Rectangle 3"/>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63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1638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72066" y="5357826"/>
            <a:ext cx="342900" cy="619125"/>
          </a:xfrm>
          <a:prstGeom prst="rect">
            <a:avLst/>
          </a:prstGeom>
          <a:noFill/>
        </p:spPr>
      </p:pic>
      <p:sp>
        <p:nvSpPr>
          <p:cNvPr id="16390" name="Rectangle 6"/>
          <p:cNvSpPr>
            <a:spLocks noChangeArrowheads="1"/>
          </p:cNvSpPr>
          <p:nvPr/>
        </p:nvSpPr>
        <p:spPr bwMode="auto">
          <a:xfrm>
            <a:off x="0" y="1076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63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163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Tree>
    <p:extLst>
      <p:ext uri="{BB962C8B-B14F-4D97-AF65-F5344CB8AC3E}">
        <p14:creationId xmlns:p14="http://schemas.microsoft.com/office/powerpoint/2010/main" val="682286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solidFill>
                  <a:schemeClr val="accent5">
                    <a:lumMod val="20000"/>
                    <a:lumOff val="80000"/>
                  </a:schemeClr>
                </a:solidFill>
              </a:rPr>
              <a:t>Schaal</a:t>
            </a:r>
            <a:endParaRPr lang="nl-NL" dirty="0">
              <a:solidFill>
                <a:schemeClr val="accent5">
                  <a:lumMod val="20000"/>
                  <a:lumOff val="80000"/>
                </a:schemeClr>
              </a:solidFill>
            </a:endParaRPr>
          </a:p>
        </p:txBody>
      </p:sp>
      <p:sp>
        <p:nvSpPr>
          <p:cNvPr id="3" name="Tijdelijke aanduiding voor inhoud 2"/>
          <p:cNvSpPr>
            <a:spLocks noGrp="1"/>
          </p:cNvSpPr>
          <p:nvPr>
            <p:ph idx="1"/>
          </p:nvPr>
        </p:nvSpPr>
        <p:spPr/>
        <p:txBody>
          <a:bodyPr/>
          <a:lstStyle/>
          <a:p>
            <a:pPr>
              <a:buNone/>
            </a:pPr>
            <a:r>
              <a:rPr lang="nl-NL" dirty="0" smtClean="0">
                <a:solidFill>
                  <a:schemeClr val="accent5">
                    <a:lumMod val="20000"/>
                    <a:lumOff val="80000"/>
                  </a:schemeClr>
                </a:solidFill>
              </a:rPr>
              <a:t>Dit werk net zoals op een landkaart.</a:t>
            </a:r>
          </a:p>
          <a:p>
            <a:pPr>
              <a:buNone/>
            </a:pPr>
            <a:endParaRPr lang="nl-NL" dirty="0" smtClean="0">
              <a:solidFill>
                <a:schemeClr val="accent5">
                  <a:lumMod val="20000"/>
                  <a:lumOff val="80000"/>
                </a:schemeClr>
              </a:solidFill>
            </a:endParaRPr>
          </a:p>
          <a:p>
            <a:pPr>
              <a:buNone/>
            </a:pPr>
            <a:endParaRPr lang="nl-NL" dirty="0">
              <a:solidFill>
                <a:schemeClr val="accent5">
                  <a:lumMod val="20000"/>
                  <a:lumOff val="80000"/>
                </a:schemeClr>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714149491"/>
              </p:ext>
            </p:extLst>
          </p:nvPr>
        </p:nvGraphicFramePr>
        <p:xfrm>
          <a:off x="1331640" y="2132856"/>
          <a:ext cx="6096000" cy="741680"/>
        </p:xfrm>
        <a:graphic>
          <a:graphicData uri="http://schemas.openxmlformats.org/drawingml/2006/table">
            <a:tbl>
              <a:tblPr firstRow="1" bandRow="1">
                <a:tableStyleId>{5C22544A-7EE6-4342-B048-85BDC9FD1C3A}</a:tableStyleId>
              </a:tblPr>
              <a:tblGrid>
                <a:gridCol w="2119306"/>
                <a:gridCol w="1500198"/>
                <a:gridCol w="1428760"/>
                <a:gridCol w="1047736"/>
              </a:tblGrid>
              <a:tr h="370840">
                <a:tc>
                  <a:txBody>
                    <a:bodyPr/>
                    <a:lstStyle/>
                    <a:p>
                      <a:r>
                        <a:rPr lang="nl-NL" dirty="0" smtClean="0"/>
                        <a:t>Schaal in cm</a:t>
                      </a:r>
                      <a:endParaRPr lang="nl-NL" dirty="0"/>
                    </a:p>
                  </a:txBody>
                  <a:tcPr/>
                </a:tc>
                <a:tc>
                  <a:txBody>
                    <a:bodyPr/>
                    <a:lstStyle/>
                    <a:p>
                      <a:pPr algn="ctr"/>
                      <a:r>
                        <a:rPr lang="nl-NL" dirty="0" smtClean="0"/>
                        <a:t>7,5</a:t>
                      </a:r>
                      <a:endParaRPr lang="nl-NL" dirty="0"/>
                    </a:p>
                  </a:txBody>
                  <a:tcPr/>
                </a:tc>
                <a:tc>
                  <a:txBody>
                    <a:bodyPr/>
                    <a:lstStyle/>
                    <a:p>
                      <a:pPr algn="ctr"/>
                      <a:r>
                        <a:rPr lang="nl-NL" dirty="0" smtClean="0"/>
                        <a:t>1</a:t>
                      </a:r>
                      <a:endParaRPr lang="nl-NL" dirty="0"/>
                    </a:p>
                  </a:txBody>
                  <a:tcPr/>
                </a:tc>
                <a:tc>
                  <a:txBody>
                    <a:bodyPr/>
                    <a:lstStyle/>
                    <a:p>
                      <a:endParaRPr lang="nl-NL"/>
                    </a:p>
                  </a:txBody>
                  <a:tcPr/>
                </a:tc>
              </a:tr>
              <a:tr h="370840">
                <a:tc>
                  <a:txBody>
                    <a:bodyPr/>
                    <a:lstStyle/>
                    <a:p>
                      <a:r>
                        <a:rPr lang="nl-NL" dirty="0" smtClean="0"/>
                        <a:t>Werkelijkheid in m</a:t>
                      </a:r>
                      <a:endParaRPr lang="nl-NL" dirty="0"/>
                    </a:p>
                  </a:txBody>
                  <a:tcPr/>
                </a:tc>
                <a:tc>
                  <a:txBody>
                    <a:bodyPr/>
                    <a:lstStyle/>
                    <a:p>
                      <a:pPr algn="ctr"/>
                      <a:r>
                        <a:rPr lang="nl-NL" dirty="0" smtClean="0"/>
                        <a:t>30</a:t>
                      </a:r>
                      <a:endParaRPr lang="nl-NL" dirty="0"/>
                    </a:p>
                  </a:txBody>
                  <a:tcPr/>
                </a:tc>
                <a:tc>
                  <a:txBody>
                    <a:bodyPr/>
                    <a:lstStyle/>
                    <a:p>
                      <a:pPr algn="ctr"/>
                      <a:r>
                        <a:rPr lang="nl-NL" dirty="0" smtClean="0"/>
                        <a:t>4</a:t>
                      </a:r>
                      <a:endParaRPr lang="nl-NL" dirty="0"/>
                    </a:p>
                  </a:txBody>
                  <a:tcPr/>
                </a:tc>
                <a:tc>
                  <a:txBody>
                    <a:bodyPr/>
                    <a:lstStyle/>
                    <a:p>
                      <a:endParaRPr lang="nl-NL" dirty="0"/>
                    </a:p>
                  </a:txBody>
                  <a:tcPr/>
                </a:tc>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3754455113"/>
              </p:ext>
            </p:extLst>
          </p:nvPr>
        </p:nvGraphicFramePr>
        <p:xfrm>
          <a:off x="1331640" y="3490178"/>
          <a:ext cx="6096000" cy="741680"/>
        </p:xfrm>
        <a:graphic>
          <a:graphicData uri="http://schemas.openxmlformats.org/drawingml/2006/table">
            <a:tbl>
              <a:tblPr firstRow="1" bandRow="1">
                <a:tableStyleId>{5C22544A-7EE6-4342-B048-85BDC9FD1C3A}</a:tableStyleId>
              </a:tblPr>
              <a:tblGrid>
                <a:gridCol w="2119306"/>
                <a:gridCol w="1500198"/>
                <a:gridCol w="1428760"/>
                <a:gridCol w="1047736"/>
              </a:tblGrid>
              <a:tr h="370840">
                <a:tc>
                  <a:txBody>
                    <a:bodyPr/>
                    <a:lstStyle/>
                    <a:p>
                      <a:r>
                        <a:rPr lang="nl-NL" dirty="0" smtClean="0"/>
                        <a:t>lengte in cm</a:t>
                      </a:r>
                      <a:endParaRPr lang="nl-NL" dirty="0"/>
                    </a:p>
                  </a:txBody>
                  <a:tcPr/>
                </a:tc>
                <a:tc>
                  <a:txBody>
                    <a:bodyPr/>
                    <a:lstStyle/>
                    <a:p>
                      <a:pPr algn="ctr"/>
                      <a:r>
                        <a:rPr lang="nl-NL" dirty="0" smtClean="0"/>
                        <a:t>7,5</a:t>
                      </a:r>
                      <a:endParaRPr lang="nl-NL" dirty="0"/>
                    </a:p>
                  </a:txBody>
                  <a:tcPr/>
                </a:tc>
                <a:tc>
                  <a:txBody>
                    <a:bodyPr/>
                    <a:lstStyle/>
                    <a:p>
                      <a:pPr algn="ctr"/>
                      <a:r>
                        <a:rPr lang="nl-NL" dirty="0" smtClean="0"/>
                        <a:t>1</a:t>
                      </a:r>
                      <a:endParaRPr lang="nl-NL" dirty="0"/>
                    </a:p>
                  </a:txBody>
                  <a:tcPr/>
                </a:tc>
                <a:tc>
                  <a:txBody>
                    <a:bodyPr/>
                    <a:lstStyle/>
                    <a:p>
                      <a:endParaRPr lang="nl-NL"/>
                    </a:p>
                  </a:txBody>
                  <a:tcPr/>
                </a:tc>
              </a:tr>
              <a:tr h="370840">
                <a:tc>
                  <a:txBody>
                    <a:bodyPr/>
                    <a:lstStyle/>
                    <a:p>
                      <a:r>
                        <a:rPr lang="nl-NL" dirty="0" smtClean="0"/>
                        <a:t>Kracht in</a:t>
                      </a:r>
                      <a:r>
                        <a:rPr lang="nl-NL" baseline="0" dirty="0" smtClean="0"/>
                        <a:t> N</a:t>
                      </a:r>
                      <a:endParaRPr lang="nl-NL" dirty="0"/>
                    </a:p>
                  </a:txBody>
                  <a:tcPr/>
                </a:tc>
                <a:tc>
                  <a:txBody>
                    <a:bodyPr/>
                    <a:lstStyle/>
                    <a:p>
                      <a:pPr algn="ctr"/>
                      <a:r>
                        <a:rPr lang="nl-NL" dirty="0" smtClean="0"/>
                        <a:t>30</a:t>
                      </a:r>
                      <a:endParaRPr lang="nl-NL" dirty="0"/>
                    </a:p>
                  </a:txBody>
                  <a:tcPr/>
                </a:tc>
                <a:tc>
                  <a:txBody>
                    <a:bodyPr/>
                    <a:lstStyle/>
                    <a:p>
                      <a:pPr algn="ctr"/>
                      <a:r>
                        <a:rPr lang="nl-NL" dirty="0" smtClean="0"/>
                        <a:t>4</a:t>
                      </a:r>
                      <a:endParaRPr lang="nl-NL" dirty="0"/>
                    </a:p>
                  </a:txBody>
                  <a:tcPr/>
                </a:tc>
                <a:tc>
                  <a:txBody>
                    <a:bodyPr/>
                    <a:lstStyle/>
                    <a:p>
                      <a:endParaRPr lang="nl-NL" dirty="0"/>
                    </a:p>
                  </a:txBody>
                  <a:tcPr/>
                </a:tc>
              </a:tr>
            </a:tbl>
          </a:graphicData>
        </a:graphic>
      </p:graphicFrame>
      <p:sp>
        <p:nvSpPr>
          <p:cNvPr id="6" name="Rechthoek 5"/>
          <p:cNvSpPr/>
          <p:nvPr/>
        </p:nvSpPr>
        <p:spPr>
          <a:xfrm>
            <a:off x="3428992" y="5214950"/>
            <a:ext cx="3429024" cy="646331"/>
          </a:xfrm>
          <a:prstGeom prst="rect">
            <a:avLst/>
          </a:prstGeom>
        </p:spPr>
        <p:txBody>
          <a:bodyPr wrap="square">
            <a:spAutoFit/>
          </a:bodyPr>
          <a:lstStyle/>
          <a:p>
            <a:r>
              <a:rPr lang="nl-NL" sz="3600" dirty="0" smtClean="0">
                <a:solidFill>
                  <a:schemeClr val="accent5">
                    <a:lumMod val="40000"/>
                    <a:lumOff val="60000"/>
                  </a:schemeClr>
                </a:solidFill>
              </a:rPr>
              <a:t>1 cm          4 N</a:t>
            </a:r>
            <a:endParaRPr lang="nl-NL" sz="3600" dirty="0"/>
          </a:p>
        </p:txBody>
      </p:sp>
      <p:pic>
        <p:nvPicPr>
          <p:cNvPr id="7"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714876" y="5286388"/>
            <a:ext cx="342900" cy="619125"/>
          </a:xfrm>
          <a:prstGeom prst="rect">
            <a:avLst/>
          </a:prstGeom>
          <a:noFill/>
        </p:spPr>
      </p:pic>
    </p:spTree>
    <p:extLst>
      <p:ext uri="{BB962C8B-B14F-4D97-AF65-F5344CB8AC3E}">
        <p14:creationId xmlns:p14="http://schemas.microsoft.com/office/powerpoint/2010/main" val="285593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457200" y="274638"/>
            <a:ext cx="8229600" cy="1143000"/>
          </a:xfrm>
        </p:spPr>
        <p:txBody>
          <a:bodyPr/>
          <a:lstStyle/>
          <a:p>
            <a:r>
              <a:rPr lang="nl-NL" dirty="0" smtClean="0">
                <a:solidFill>
                  <a:schemeClr val="accent5">
                    <a:lumMod val="20000"/>
                    <a:lumOff val="80000"/>
                  </a:schemeClr>
                </a:solidFill>
              </a:rPr>
              <a:t>Vectoren tekenen</a:t>
            </a:r>
            <a:endParaRPr lang="nl-NL" dirty="0">
              <a:solidFill>
                <a:schemeClr val="accent5">
                  <a:lumMod val="20000"/>
                  <a:lumOff val="80000"/>
                </a:schemeClr>
              </a:solidFill>
            </a:endParaRPr>
          </a:p>
        </p:txBody>
      </p:sp>
      <p:sp>
        <p:nvSpPr>
          <p:cNvPr id="6" name="Tijdelijke aanduiding voor inhoud 2"/>
          <p:cNvSpPr>
            <a:spLocks noGrp="1"/>
          </p:cNvSpPr>
          <p:nvPr>
            <p:ph idx="1"/>
          </p:nvPr>
        </p:nvSpPr>
        <p:spPr>
          <a:xfrm>
            <a:off x="457200" y="1600200"/>
            <a:ext cx="8229600" cy="4525963"/>
          </a:xfrm>
        </p:spPr>
        <p:txBody>
          <a:bodyPr/>
          <a:lstStyle/>
          <a:p>
            <a:pPr algn="ctr">
              <a:buNone/>
            </a:pPr>
            <a:r>
              <a:rPr lang="nl-NL" dirty="0" smtClean="0">
                <a:solidFill>
                  <a:schemeClr val="accent5">
                    <a:lumMod val="20000"/>
                    <a:lumOff val="80000"/>
                  </a:schemeClr>
                </a:solidFill>
              </a:rPr>
              <a:t>1 cm        10 N</a:t>
            </a:r>
          </a:p>
          <a:p>
            <a:r>
              <a:rPr lang="nl-NL" dirty="0" smtClean="0">
                <a:solidFill>
                  <a:schemeClr val="accent5">
                    <a:lumMod val="20000"/>
                    <a:lumOff val="80000"/>
                  </a:schemeClr>
                </a:solidFill>
              </a:rPr>
              <a:t>Dit werkt als een verhoudingstabel</a:t>
            </a:r>
          </a:p>
          <a:p>
            <a:endParaRPr lang="nl-NL" dirty="0" smtClean="0">
              <a:solidFill>
                <a:schemeClr val="accent5">
                  <a:lumMod val="20000"/>
                  <a:lumOff val="80000"/>
                </a:schemeClr>
              </a:solidFill>
            </a:endParaRPr>
          </a:p>
          <a:p>
            <a:endParaRPr lang="nl-NL" dirty="0" smtClean="0">
              <a:solidFill>
                <a:schemeClr val="accent5">
                  <a:lumMod val="20000"/>
                  <a:lumOff val="80000"/>
                </a:schemeClr>
              </a:solidFill>
            </a:endParaRPr>
          </a:p>
          <a:p>
            <a:r>
              <a:rPr lang="nl-NL" dirty="0" smtClean="0">
                <a:solidFill>
                  <a:schemeClr val="accent5">
                    <a:lumMod val="20000"/>
                    <a:lumOff val="80000"/>
                  </a:schemeClr>
                </a:solidFill>
              </a:rPr>
              <a:t>Als je een vector meet weet je aan de hand van de factor de kracht.</a:t>
            </a:r>
          </a:p>
          <a:p>
            <a:r>
              <a:rPr lang="nl-NL" dirty="0" smtClean="0">
                <a:solidFill>
                  <a:schemeClr val="accent5">
                    <a:lumMod val="20000"/>
                    <a:lumOff val="80000"/>
                  </a:schemeClr>
                </a:solidFill>
              </a:rPr>
              <a:t>Als je de kracht weet deel je door de factor en weet je de lengte van de vector.</a:t>
            </a:r>
          </a:p>
          <a:p>
            <a:endParaRPr lang="nl-NL" dirty="0">
              <a:solidFill>
                <a:schemeClr val="accent5">
                  <a:lumMod val="20000"/>
                  <a:lumOff val="80000"/>
                </a:schemeClr>
              </a:solidFill>
            </a:endParaRPr>
          </a:p>
        </p:txBody>
      </p:sp>
      <p:graphicFrame>
        <p:nvGraphicFramePr>
          <p:cNvPr id="8" name="Tabel 7"/>
          <p:cNvGraphicFramePr>
            <a:graphicFrameLocks noGrp="1"/>
          </p:cNvGraphicFramePr>
          <p:nvPr/>
        </p:nvGraphicFramePr>
        <p:xfrm>
          <a:off x="1428728" y="3000372"/>
          <a:ext cx="6096000" cy="741680"/>
        </p:xfrm>
        <a:graphic>
          <a:graphicData uri="http://schemas.openxmlformats.org/drawingml/2006/table">
            <a:tbl>
              <a:tblPr firstRow="1" bandRow="1">
                <a:tableStyleId>{5C22544A-7EE6-4342-B048-85BDC9FD1C3A}</a:tableStyleId>
              </a:tblPr>
              <a:tblGrid>
                <a:gridCol w="1016000"/>
                <a:gridCol w="1016000"/>
                <a:gridCol w="1016000"/>
                <a:gridCol w="1016000"/>
                <a:gridCol w="1016000"/>
                <a:gridCol w="1016000"/>
              </a:tblGrid>
              <a:tr h="370840">
                <a:tc>
                  <a:txBody>
                    <a:bodyPr/>
                    <a:lstStyle/>
                    <a:p>
                      <a:r>
                        <a:rPr lang="nl-NL" dirty="0" smtClean="0"/>
                        <a:t>l in cm</a:t>
                      </a:r>
                      <a:endParaRPr lang="nl-NL" dirty="0"/>
                    </a:p>
                  </a:txBody>
                  <a:tcPr/>
                </a:tc>
                <a:tc>
                  <a:txBody>
                    <a:bodyPr/>
                    <a:lstStyle/>
                    <a:p>
                      <a:r>
                        <a:rPr lang="nl-NL" dirty="0" smtClean="0"/>
                        <a:t>1</a:t>
                      </a:r>
                      <a:endParaRPr lang="nl-NL" dirty="0"/>
                    </a:p>
                  </a:txBody>
                  <a:tcPr/>
                </a:tc>
                <a:tc>
                  <a:txBody>
                    <a:bodyPr/>
                    <a:lstStyle/>
                    <a:p>
                      <a:r>
                        <a:rPr lang="nl-NL" dirty="0" smtClean="0"/>
                        <a:t>2</a:t>
                      </a:r>
                      <a:endParaRPr lang="nl-NL" dirty="0"/>
                    </a:p>
                  </a:txBody>
                  <a:tcPr/>
                </a:tc>
                <a:tc>
                  <a:txBody>
                    <a:bodyPr/>
                    <a:lstStyle/>
                    <a:p>
                      <a:r>
                        <a:rPr lang="nl-NL" dirty="0" smtClean="0"/>
                        <a:t>2,5</a:t>
                      </a:r>
                      <a:endParaRPr lang="nl-NL" dirty="0"/>
                    </a:p>
                  </a:txBody>
                  <a:tcPr/>
                </a:tc>
                <a:tc>
                  <a:txBody>
                    <a:bodyPr/>
                    <a:lstStyle/>
                    <a:p>
                      <a:r>
                        <a:rPr lang="nl-NL" dirty="0" smtClean="0"/>
                        <a:t>5</a:t>
                      </a:r>
                      <a:endParaRPr lang="nl-NL" dirty="0"/>
                    </a:p>
                  </a:txBody>
                  <a:tcPr/>
                </a:tc>
                <a:tc rowSpan="2">
                  <a:txBody>
                    <a:bodyPr/>
                    <a:lstStyle/>
                    <a:p>
                      <a:r>
                        <a:rPr lang="nl-NL" dirty="0" smtClean="0"/>
                        <a:t>X 10</a:t>
                      </a:r>
                      <a:endParaRPr lang="nl-NL" dirty="0"/>
                    </a:p>
                  </a:txBody>
                  <a:tcPr anchor="ctr"/>
                </a:tc>
              </a:tr>
              <a:tr h="370840">
                <a:tc>
                  <a:txBody>
                    <a:bodyPr/>
                    <a:lstStyle/>
                    <a:p>
                      <a:r>
                        <a:rPr lang="nl-NL" dirty="0" smtClean="0"/>
                        <a:t>F in N</a:t>
                      </a:r>
                      <a:endParaRPr lang="nl-NL" dirty="0"/>
                    </a:p>
                  </a:txBody>
                  <a:tcPr/>
                </a:tc>
                <a:tc>
                  <a:txBody>
                    <a:bodyPr/>
                    <a:lstStyle/>
                    <a:p>
                      <a:r>
                        <a:rPr lang="nl-NL" dirty="0" smtClean="0"/>
                        <a:t>10</a:t>
                      </a:r>
                      <a:endParaRPr lang="nl-NL" dirty="0"/>
                    </a:p>
                  </a:txBody>
                  <a:tcPr/>
                </a:tc>
                <a:tc>
                  <a:txBody>
                    <a:bodyPr/>
                    <a:lstStyle/>
                    <a:p>
                      <a:r>
                        <a:rPr lang="nl-NL" dirty="0" smtClean="0"/>
                        <a:t>20</a:t>
                      </a:r>
                      <a:endParaRPr lang="nl-NL" dirty="0"/>
                    </a:p>
                  </a:txBody>
                  <a:tcPr/>
                </a:tc>
                <a:tc>
                  <a:txBody>
                    <a:bodyPr/>
                    <a:lstStyle/>
                    <a:p>
                      <a:r>
                        <a:rPr lang="nl-NL" dirty="0" smtClean="0"/>
                        <a:t>25</a:t>
                      </a:r>
                      <a:endParaRPr lang="nl-NL" dirty="0"/>
                    </a:p>
                  </a:txBody>
                  <a:tcPr/>
                </a:tc>
                <a:tc>
                  <a:txBody>
                    <a:bodyPr/>
                    <a:lstStyle/>
                    <a:p>
                      <a:r>
                        <a:rPr lang="nl-NL" dirty="0" smtClean="0"/>
                        <a:t>50</a:t>
                      </a:r>
                      <a:endParaRPr lang="nl-NL" dirty="0"/>
                    </a:p>
                  </a:txBody>
                  <a:tcPr/>
                </a:tc>
                <a:tc vMerge="1">
                  <a:txBody>
                    <a:bodyPr/>
                    <a:lstStyle/>
                    <a:p>
                      <a:endParaRPr lang="nl-NL" dirty="0"/>
                    </a:p>
                  </a:txBody>
                  <a:tcPr/>
                </a:tc>
              </a:tr>
            </a:tbl>
          </a:graphicData>
        </a:graphic>
      </p:graphicFrame>
      <p:pic>
        <p:nvPicPr>
          <p:cNvPr id="9" name="Picture 4"/>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6248" y="1643050"/>
            <a:ext cx="342900" cy="619125"/>
          </a:xfrm>
          <a:prstGeom prst="rect">
            <a:avLst/>
          </a:prstGeom>
          <a:noFill/>
        </p:spPr>
      </p:pic>
    </p:spTree>
    <p:extLst>
      <p:ext uri="{BB962C8B-B14F-4D97-AF65-F5344CB8AC3E}">
        <p14:creationId xmlns:p14="http://schemas.microsoft.com/office/powerpoint/2010/main" val="1732683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Rechte verbindingslijn 14"/>
          <p:cNvCxnSpPr/>
          <p:nvPr/>
        </p:nvCxnSpPr>
        <p:spPr>
          <a:xfrm>
            <a:off x="0" y="1062028"/>
            <a:ext cx="9144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hthoek 4"/>
          <p:cNvSpPr/>
          <p:nvPr/>
        </p:nvSpPr>
        <p:spPr>
          <a:xfrm>
            <a:off x="107504" y="617314"/>
            <a:ext cx="8928992" cy="369332"/>
          </a:xfrm>
          <a:prstGeom prst="rect">
            <a:avLst/>
          </a:prstGeom>
        </p:spPr>
        <p:txBody>
          <a:bodyPr wrap="square">
            <a:spAutoFit/>
          </a:bodyPr>
          <a:lstStyle/>
          <a:p>
            <a:pPr algn="ctr"/>
            <a:r>
              <a:rPr lang="nl-NL" b="1" u="sng" dirty="0" smtClean="0">
                <a:solidFill>
                  <a:schemeClr val="bg2">
                    <a:lumMod val="20000"/>
                    <a:lumOff val="80000"/>
                  </a:schemeClr>
                </a:solidFill>
                <a:latin typeface="Verdana" pitchFamily="34" charset="0"/>
                <a:ea typeface="Verdana" pitchFamily="34" charset="0"/>
                <a:cs typeface="Verdana" pitchFamily="34" charset="0"/>
              </a:rPr>
              <a:t>Index</a:t>
            </a:r>
            <a:endParaRPr lang="nl-NL" b="1" u="sng" dirty="0">
              <a:solidFill>
                <a:schemeClr val="bg2">
                  <a:lumMod val="20000"/>
                  <a:lumOff val="80000"/>
                </a:schemeClr>
              </a:solidFill>
              <a:latin typeface="Verdana" pitchFamily="34" charset="0"/>
              <a:ea typeface="Verdana" pitchFamily="34" charset="0"/>
              <a:cs typeface="Verdana" pitchFamily="34" charset="0"/>
            </a:endParaRPr>
          </a:p>
        </p:txBody>
      </p:sp>
      <p:sp>
        <p:nvSpPr>
          <p:cNvPr id="10" name="Titel 9"/>
          <p:cNvSpPr>
            <a:spLocks noGrp="1"/>
          </p:cNvSpPr>
          <p:nvPr>
            <p:ph type="ctrTitle"/>
          </p:nvPr>
        </p:nvSpPr>
        <p:spPr>
          <a:xfrm>
            <a:off x="685800" y="6858000"/>
            <a:ext cx="7772400" cy="1470025"/>
          </a:xfrm>
        </p:spPr>
        <p:txBody>
          <a:bodyPr/>
          <a:lstStyle/>
          <a:p>
            <a:r>
              <a:rPr lang="nl-NL" dirty="0" smtClean="0"/>
              <a:t>Index</a:t>
            </a:r>
            <a:endParaRPr lang="nl-NL" dirty="0"/>
          </a:p>
        </p:txBody>
      </p:sp>
      <p:grpSp>
        <p:nvGrpSpPr>
          <p:cNvPr id="26" name="Groep 25"/>
          <p:cNvGrpSpPr/>
          <p:nvPr/>
        </p:nvGrpSpPr>
        <p:grpSpPr>
          <a:xfrm>
            <a:off x="449542" y="1844824"/>
            <a:ext cx="3906434" cy="1506983"/>
            <a:chOff x="4986046" y="2617456"/>
            <a:chExt cx="3906434" cy="1506983"/>
          </a:xfrm>
        </p:grpSpPr>
        <p:sp>
          <p:nvSpPr>
            <p:cNvPr id="2" name="Rechthoek 1"/>
            <p:cNvSpPr/>
            <p:nvPr/>
          </p:nvSpPr>
          <p:spPr>
            <a:xfrm>
              <a:off x="4986046" y="2617456"/>
              <a:ext cx="1332148" cy="830997"/>
            </a:xfrm>
            <a:prstGeom prst="rect">
              <a:avLst/>
            </a:prstGeom>
          </p:spPr>
          <p:txBody>
            <a:bodyPr wrap="square">
              <a:spAutoFit/>
            </a:bodyPr>
            <a:lstStyle/>
            <a:p>
              <a:pPr algn="ctr"/>
              <a:r>
                <a:rPr lang="nl-NL" sz="4800" dirty="0" err="1" smtClean="0">
                  <a:solidFill>
                    <a:schemeClr val="bg2">
                      <a:lumMod val="20000"/>
                      <a:lumOff val="80000"/>
                    </a:schemeClr>
                  </a:solidFill>
                  <a:latin typeface="Verdana" pitchFamily="34" charset="0"/>
                  <a:ea typeface="Verdana" pitchFamily="34" charset="0"/>
                  <a:cs typeface="Verdana" pitchFamily="34" charset="0"/>
                </a:rPr>
                <a:t>F</a:t>
              </a:r>
              <a:r>
                <a:rPr lang="nl-NL" sz="4800" baseline="-25000" dirty="0" err="1" smtClean="0">
                  <a:solidFill>
                    <a:schemeClr val="bg2">
                      <a:lumMod val="20000"/>
                      <a:lumOff val="80000"/>
                    </a:schemeClr>
                  </a:solidFill>
                  <a:latin typeface="Verdana" pitchFamily="34" charset="0"/>
                  <a:ea typeface="Verdana" pitchFamily="34" charset="0"/>
                  <a:cs typeface="Verdana" pitchFamily="34" charset="0"/>
                </a:rPr>
                <a:t>z</a:t>
              </a:r>
              <a:endParaRPr lang="nl-NL" sz="4800" dirty="0" smtClean="0">
                <a:solidFill>
                  <a:schemeClr val="bg2">
                    <a:lumMod val="20000"/>
                    <a:lumOff val="80000"/>
                  </a:schemeClr>
                </a:solidFill>
                <a:latin typeface="Verdana" pitchFamily="34" charset="0"/>
                <a:ea typeface="Verdana" pitchFamily="34" charset="0"/>
                <a:cs typeface="Verdana" pitchFamily="34" charset="0"/>
              </a:endParaRPr>
            </a:p>
          </p:txBody>
        </p:sp>
        <p:grpSp>
          <p:nvGrpSpPr>
            <p:cNvPr id="25" name="Groep 24"/>
            <p:cNvGrpSpPr/>
            <p:nvPr/>
          </p:nvGrpSpPr>
          <p:grpSpPr>
            <a:xfrm>
              <a:off x="5004048" y="2674406"/>
              <a:ext cx="3888432" cy="1450033"/>
              <a:chOff x="3923928" y="2122983"/>
              <a:chExt cx="3888432" cy="1450033"/>
            </a:xfrm>
          </p:grpSpPr>
          <p:cxnSp>
            <p:nvCxnSpPr>
              <p:cNvPr id="4" name="Rechte verbindingslijn 3"/>
              <p:cNvCxnSpPr/>
              <p:nvPr/>
            </p:nvCxnSpPr>
            <p:spPr>
              <a:xfrm>
                <a:off x="3923928" y="2718647"/>
                <a:ext cx="129614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a:off x="3923928" y="2267144"/>
                <a:ext cx="129614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Rechthoek 6"/>
              <p:cNvSpPr/>
              <p:nvPr/>
            </p:nvSpPr>
            <p:spPr>
              <a:xfrm>
                <a:off x="5292080" y="2555031"/>
                <a:ext cx="2376264" cy="307777"/>
              </a:xfrm>
              <a:prstGeom prst="rect">
                <a:avLst/>
              </a:prstGeom>
            </p:spPr>
            <p:txBody>
              <a:bodyPr wrap="square">
                <a:spAutoFit/>
              </a:bodyPr>
              <a:lstStyle/>
              <a:p>
                <a:r>
                  <a:rPr lang="nl-NL" sz="1400" dirty="0" smtClean="0">
                    <a:solidFill>
                      <a:schemeClr val="bg2">
                        <a:lumMod val="20000"/>
                        <a:lumOff val="80000"/>
                      </a:schemeClr>
                    </a:solidFill>
                    <a:latin typeface="Verdana" pitchFamily="34" charset="0"/>
                    <a:ea typeface="Verdana" pitchFamily="34" charset="0"/>
                    <a:cs typeface="Verdana" pitchFamily="34" charset="0"/>
                  </a:rPr>
                  <a:t>onderste schrijflijn</a:t>
                </a:r>
                <a:endParaRPr lang="nl-NL" sz="4000" baseline="-25000" dirty="0">
                  <a:solidFill>
                    <a:schemeClr val="bg2">
                      <a:lumMod val="20000"/>
                      <a:lumOff val="80000"/>
                    </a:schemeClr>
                  </a:solidFill>
                  <a:latin typeface="Verdana" pitchFamily="34" charset="0"/>
                  <a:ea typeface="Verdana" pitchFamily="34" charset="0"/>
                  <a:cs typeface="Verdana" pitchFamily="34" charset="0"/>
                </a:endParaRPr>
              </a:p>
            </p:txBody>
          </p:sp>
          <p:sp>
            <p:nvSpPr>
              <p:cNvPr id="8" name="Rechthoek 7"/>
              <p:cNvSpPr/>
              <p:nvPr/>
            </p:nvSpPr>
            <p:spPr>
              <a:xfrm>
                <a:off x="5292080" y="2122983"/>
                <a:ext cx="2376264" cy="307777"/>
              </a:xfrm>
              <a:prstGeom prst="rect">
                <a:avLst/>
              </a:prstGeom>
            </p:spPr>
            <p:txBody>
              <a:bodyPr wrap="square">
                <a:spAutoFit/>
              </a:bodyPr>
              <a:lstStyle/>
              <a:p>
                <a:r>
                  <a:rPr lang="nl-NL" sz="1400" dirty="0" smtClean="0">
                    <a:solidFill>
                      <a:schemeClr val="bg2">
                        <a:lumMod val="20000"/>
                        <a:lumOff val="80000"/>
                      </a:schemeClr>
                    </a:solidFill>
                    <a:latin typeface="Verdana" pitchFamily="34" charset="0"/>
                    <a:ea typeface="Verdana" pitchFamily="34" charset="0"/>
                    <a:cs typeface="Verdana" pitchFamily="34" charset="0"/>
                  </a:rPr>
                  <a:t>bovenste schrijflijn</a:t>
                </a:r>
                <a:endParaRPr lang="nl-NL" sz="4000" baseline="-25000" dirty="0">
                  <a:solidFill>
                    <a:schemeClr val="bg2">
                      <a:lumMod val="20000"/>
                      <a:lumOff val="80000"/>
                    </a:schemeClr>
                  </a:solidFill>
                  <a:latin typeface="Verdana" pitchFamily="34" charset="0"/>
                  <a:ea typeface="Verdana" pitchFamily="34" charset="0"/>
                  <a:cs typeface="Verdana" pitchFamily="34" charset="0"/>
                </a:endParaRPr>
              </a:p>
            </p:txBody>
          </p:sp>
          <p:sp>
            <p:nvSpPr>
              <p:cNvPr id="16" name="Rechthoek 15"/>
              <p:cNvSpPr/>
              <p:nvPr/>
            </p:nvSpPr>
            <p:spPr>
              <a:xfrm>
                <a:off x="5436096" y="3234462"/>
                <a:ext cx="2376264" cy="338554"/>
              </a:xfrm>
              <a:prstGeom prst="rect">
                <a:avLst/>
              </a:prstGeom>
            </p:spPr>
            <p:txBody>
              <a:bodyPr wrap="square">
                <a:spAutoFit/>
              </a:bodyPr>
              <a:lstStyle/>
              <a:p>
                <a:r>
                  <a:rPr lang="nl-NL" sz="1600" dirty="0" smtClean="0">
                    <a:solidFill>
                      <a:schemeClr val="bg2">
                        <a:lumMod val="20000"/>
                        <a:lumOff val="80000"/>
                      </a:schemeClr>
                    </a:solidFill>
                    <a:latin typeface="Verdana" pitchFamily="34" charset="0"/>
                    <a:ea typeface="Verdana" pitchFamily="34" charset="0"/>
                    <a:cs typeface="Verdana" pitchFamily="34" charset="0"/>
                  </a:rPr>
                  <a:t>Index</a:t>
                </a:r>
                <a:endParaRPr lang="nl-NL" sz="4400" baseline="-25000" dirty="0">
                  <a:solidFill>
                    <a:schemeClr val="bg2">
                      <a:lumMod val="20000"/>
                      <a:lumOff val="80000"/>
                    </a:schemeClr>
                  </a:solidFill>
                  <a:latin typeface="Verdana" pitchFamily="34" charset="0"/>
                  <a:ea typeface="Verdana" pitchFamily="34" charset="0"/>
                  <a:cs typeface="Verdana" pitchFamily="34" charset="0"/>
                </a:endParaRPr>
              </a:p>
            </p:txBody>
          </p:sp>
          <p:cxnSp>
            <p:nvCxnSpPr>
              <p:cNvPr id="6" name="Gebogen verbindingslijn 5"/>
              <p:cNvCxnSpPr>
                <a:stCxn id="16" idx="1"/>
              </p:cNvCxnSpPr>
              <p:nvPr/>
            </p:nvCxnSpPr>
            <p:spPr>
              <a:xfrm rot="10800000">
                <a:off x="4788024" y="3002181"/>
                <a:ext cx="648072" cy="401558"/>
              </a:xfrm>
              <a:prstGeom prst="bentConnector2">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sp>
        <p:nvSpPr>
          <p:cNvPr id="27" name="Rechthoek 26"/>
          <p:cNvSpPr/>
          <p:nvPr/>
        </p:nvSpPr>
        <p:spPr>
          <a:xfrm>
            <a:off x="4584341" y="1062028"/>
            <a:ext cx="4536504" cy="5632311"/>
          </a:xfrm>
          <a:prstGeom prst="rect">
            <a:avLst/>
          </a:prstGeom>
        </p:spPr>
        <p:txBody>
          <a:bodyPr wrap="square">
            <a:spAutoFit/>
          </a:bodyPr>
          <a:lstStyle/>
          <a:p>
            <a:pPr algn="ctr"/>
            <a:r>
              <a:rPr lang="nl-NL" sz="2800" dirty="0" smtClean="0">
                <a:solidFill>
                  <a:schemeClr val="bg2">
                    <a:lumMod val="20000"/>
                    <a:lumOff val="80000"/>
                  </a:schemeClr>
                </a:solidFill>
                <a:latin typeface="Verdana" pitchFamily="34" charset="0"/>
                <a:ea typeface="Verdana" pitchFamily="34" charset="0"/>
                <a:cs typeface="Verdana" pitchFamily="34" charset="0"/>
              </a:rPr>
              <a:t>Voorbeelden  </a:t>
            </a:r>
            <a:endParaRPr lang="nl-NL" sz="2400" dirty="0" smtClean="0">
              <a:solidFill>
                <a:schemeClr val="bg2">
                  <a:lumMod val="20000"/>
                  <a:lumOff val="80000"/>
                </a:schemeClr>
              </a:solidFill>
              <a:latin typeface="Verdana" pitchFamily="34" charset="0"/>
              <a:ea typeface="Verdana" pitchFamily="34" charset="0"/>
              <a:cs typeface="Verdana" pitchFamily="34" charset="0"/>
            </a:endParaRPr>
          </a:p>
          <a:p>
            <a:endParaRPr lang="nl-NL" sz="2800" dirty="0" smtClean="0">
              <a:solidFill>
                <a:schemeClr val="bg2">
                  <a:lumMod val="20000"/>
                  <a:lumOff val="80000"/>
                </a:schemeClr>
              </a:solidFill>
              <a:latin typeface="Verdana" pitchFamily="34" charset="0"/>
              <a:ea typeface="Verdana" pitchFamily="34" charset="0"/>
              <a:cs typeface="Verdana" pitchFamily="34" charset="0"/>
            </a:endParaRPr>
          </a:p>
          <a:p>
            <a:r>
              <a:rPr lang="nl-NL" sz="2400" dirty="0" smtClean="0">
                <a:solidFill>
                  <a:schemeClr val="bg2">
                    <a:lumMod val="20000"/>
                    <a:lumOff val="80000"/>
                  </a:schemeClr>
                </a:solidFill>
                <a:latin typeface="Verdana" pitchFamily="34" charset="0"/>
                <a:ea typeface="Verdana" pitchFamily="34" charset="0"/>
                <a:cs typeface="Verdana" pitchFamily="34" charset="0"/>
              </a:rPr>
              <a:t>Een </a:t>
            </a:r>
            <a:r>
              <a:rPr lang="nl-NL" sz="2400" dirty="0">
                <a:solidFill>
                  <a:schemeClr val="bg2">
                    <a:lumMod val="20000"/>
                    <a:lumOff val="80000"/>
                  </a:schemeClr>
                </a:solidFill>
                <a:latin typeface="Verdana" pitchFamily="34" charset="0"/>
                <a:ea typeface="Verdana" pitchFamily="34" charset="0"/>
                <a:cs typeface="Verdana" pitchFamily="34" charset="0"/>
              </a:rPr>
              <a:t>aantal vaste afspraken</a:t>
            </a:r>
            <a:r>
              <a:rPr lang="nl-NL" sz="2400" dirty="0" smtClean="0">
                <a:solidFill>
                  <a:schemeClr val="bg2">
                    <a:lumMod val="20000"/>
                    <a:lumOff val="80000"/>
                  </a:schemeClr>
                </a:solidFill>
                <a:latin typeface="Verdana" pitchFamily="34" charset="0"/>
                <a:ea typeface="Verdana" pitchFamily="34" charset="0"/>
                <a:cs typeface="Verdana" pitchFamily="34" charset="0"/>
              </a:rPr>
              <a:t>:</a:t>
            </a:r>
          </a:p>
          <a:p>
            <a:r>
              <a:rPr lang="nl-NL" sz="2400" dirty="0" smtClean="0">
                <a:solidFill>
                  <a:schemeClr val="bg2">
                    <a:lumMod val="20000"/>
                    <a:lumOff val="80000"/>
                  </a:schemeClr>
                </a:solidFill>
                <a:latin typeface="Verdana" pitchFamily="34" charset="0"/>
                <a:ea typeface="Verdana" pitchFamily="34" charset="0"/>
                <a:cs typeface="Verdana" pitchFamily="34" charset="0"/>
              </a:rPr>
              <a:t>F	Kracht</a:t>
            </a:r>
            <a:r>
              <a:rPr lang="nl-NL" sz="2400" dirty="0">
                <a:solidFill>
                  <a:schemeClr val="bg2">
                    <a:lumMod val="20000"/>
                    <a:lumOff val="80000"/>
                  </a:schemeClr>
                </a:solidFill>
                <a:latin typeface="Verdana" pitchFamily="34" charset="0"/>
                <a:ea typeface="Verdana" pitchFamily="34" charset="0"/>
                <a:cs typeface="Verdana" pitchFamily="34" charset="0"/>
              </a:rPr>
              <a:t>		</a:t>
            </a:r>
            <a:endParaRPr lang="nl-NL" sz="2400" dirty="0" smtClean="0">
              <a:solidFill>
                <a:schemeClr val="bg2">
                  <a:lumMod val="20000"/>
                  <a:lumOff val="80000"/>
                </a:schemeClr>
              </a:solidFill>
              <a:latin typeface="Verdana" pitchFamily="34" charset="0"/>
              <a:ea typeface="Verdana" pitchFamily="34" charset="0"/>
              <a:cs typeface="Verdana" pitchFamily="34" charset="0"/>
            </a:endParaRPr>
          </a:p>
          <a:p>
            <a:r>
              <a:rPr lang="nl-NL" sz="2400" dirty="0" err="1" smtClean="0">
                <a:solidFill>
                  <a:srgbClr val="FFC000"/>
                </a:solidFill>
                <a:latin typeface="Verdana" pitchFamily="34" charset="0"/>
                <a:ea typeface="Verdana" pitchFamily="34" charset="0"/>
                <a:cs typeface="Verdana" pitchFamily="34" charset="0"/>
              </a:rPr>
              <a:t>F</a:t>
            </a:r>
            <a:r>
              <a:rPr lang="nl-NL" sz="2400" baseline="-25000" dirty="0" err="1" smtClean="0">
                <a:solidFill>
                  <a:srgbClr val="FFC000"/>
                </a:solidFill>
                <a:latin typeface="Verdana" pitchFamily="34" charset="0"/>
                <a:ea typeface="Verdana" pitchFamily="34" charset="0"/>
                <a:cs typeface="Verdana" pitchFamily="34" charset="0"/>
              </a:rPr>
              <a:t>g</a:t>
            </a:r>
            <a:r>
              <a:rPr lang="nl-NL" sz="2400" baseline="-25000" dirty="0" smtClean="0">
                <a:solidFill>
                  <a:srgbClr val="FFC000"/>
                </a:solidFill>
                <a:latin typeface="Verdana" pitchFamily="34" charset="0"/>
                <a:ea typeface="Verdana" pitchFamily="34" charset="0"/>
                <a:cs typeface="Verdana" pitchFamily="34" charset="0"/>
              </a:rPr>
              <a:t> </a:t>
            </a:r>
            <a:r>
              <a:rPr lang="nl-NL" sz="2400" baseline="-25000" dirty="0">
                <a:solidFill>
                  <a:srgbClr val="FFC000"/>
                </a:solidFill>
                <a:latin typeface="Verdana" pitchFamily="34" charset="0"/>
                <a:ea typeface="Verdana" pitchFamily="34" charset="0"/>
                <a:cs typeface="Verdana" pitchFamily="34" charset="0"/>
              </a:rPr>
              <a:t>	</a:t>
            </a:r>
            <a:r>
              <a:rPr lang="nl-NL" sz="2400" dirty="0" smtClean="0">
                <a:solidFill>
                  <a:srgbClr val="FFC000"/>
                </a:solidFill>
                <a:latin typeface="Verdana" pitchFamily="34" charset="0"/>
                <a:ea typeface="Verdana" pitchFamily="34" charset="0"/>
                <a:cs typeface="Verdana" pitchFamily="34" charset="0"/>
              </a:rPr>
              <a:t>Gewicht</a:t>
            </a:r>
            <a:r>
              <a:rPr lang="nl-NL" sz="2400" dirty="0">
                <a:solidFill>
                  <a:srgbClr val="FFC000"/>
                </a:solidFill>
                <a:latin typeface="Verdana" pitchFamily="34" charset="0"/>
                <a:ea typeface="Verdana" pitchFamily="34" charset="0"/>
                <a:cs typeface="Verdana" pitchFamily="34" charset="0"/>
              </a:rPr>
              <a:t>	</a:t>
            </a:r>
          </a:p>
          <a:p>
            <a:r>
              <a:rPr lang="nl-NL" sz="2400" dirty="0" err="1">
                <a:solidFill>
                  <a:srgbClr val="FFC000"/>
                </a:solidFill>
                <a:latin typeface="Verdana" pitchFamily="34" charset="0"/>
                <a:ea typeface="Verdana" pitchFamily="34" charset="0"/>
                <a:cs typeface="Verdana" pitchFamily="34" charset="0"/>
              </a:rPr>
              <a:t>F</a:t>
            </a:r>
            <a:r>
              <a:rPr lang="nl-NL" sz="2400" baseline="-25000" dirty="0" err="1">
                <a:solidFill>
                  <a:srgbClr val="FFC000"/>
                </a:solidFill>
                <a:latin typeface="Verdana" pitchFamily="34" charset="0"/>
                <a:ea typeface="Verdana" pitchFamily="34" charset="0"/>
                <a:cs typeface="Verdana" pitchFamily="34" charset="0"/>
              </a:rPr>
              <a:t>z</a:t>
            </a:r>
            <a:r>
              <a:rPr lang="nl-NL" sz="2400" baseline="-25000" dirty="0">
                <a:solidFill>
                  <a:srgbClr val="FFC000"/>
                </a:solidFill>
                <a:latin typeface="Verdana" pitchFamily="34" charset="0"/>
                <a:ea typeface="Verdana" pitchFamily="34" charset="0"/>
                <a:cs typeface="Verdana" pitchFamily="34" charset="0"/>
              </a:rPr>
              <a:t> </a:t>
            </a:r>
            <a:r>
              <a:rPr lang="nl-NL" sz="2400" baseline="-25000" dirty="0" smtClean="0">
                <a:solidFill>
                  <a:srgbClr val="FFC000"/>
                </a:solidFill>
                <a:latin typeface="Verdana" pitchFamily="34" charset="0"/>
                <a:ea typeface="Verdana" pitchFamily="34" charset="0"/>
                <a:cs typeface="Verdana" pitchFamily="34" charset="0"/>
              </a:rPr>
              <a:t>	</a:t>
            </a:r>
            <a:r>
              <a:rPr lang="nl-NL" sz="2400" dirty="0" smtClean="0">
                <a:solidFill>
                  <a:srgbClr val="FFC000"/>
                </a:solidFill>
                <a:latin typeface="Verdana" pitchFamily="34" charset="0"/>
                <a:ea typeface="Verdana" pitchFamily="34" charset="0"/>
                <a:cs typeface="Verdana" pitchFamily="34" charset="0"/>
              </a:rPr>
              <a:t>Zwaartekracht</a:t>
            </a:r>
            <a:endParaRPr lang="nl-NL" sz="2400" baseline="-25000" dirty="0">
              <a:solidFill>
                <a:srgbClr val="FFC000"/>
              </a:solidFill>
              <a:latin typeface="Verdana" pitchFamily="34" charset="0"/>
              <a:ea typeface="Verdana" pitchFamily="34" charset="0"/>
              <a:cs typeface="Verdana" pitchFamily="34" charset="0"/>
            </a:endParaRPr>
          </a:p>
          <a:p>
            <a:r>
              <a:rPr lang="nl-NL" sz="2400" dirty="0" err="1">
                <a:solidFill>
                  <a:srgbClr val="FFC000"/>
                </a:solidFill>
                <a:latin typeface="Verdana" pitchFamily="34" charset="0"/>
                <a:ea typeface="Verdana" pitchFamily="34" charset="0"/>
                <a:cs typeface="Verdana" pitchFamily="34" charset="0"/>
              </a:rPr>
              <a:t>F</a:t>
            </a:r>
            <a:r>
              <a:rPr lang="nl-NL" sz="2400" baseline="-25000" dirty="0" err="1">
                <a:solidFill>
                  <a:srgbClr val="FFC000"/>
                </a:solidFill>
                <a:latin typeface="Verdana" pitchFamily="34" charset="0"/>
                <a:ea typeface="Verdana" pitchFamily="34" charset="0"/>
                <a:cs typeface="Verdana" pitchFamily="34" charset="0"/>
              </a:rPr>
              <a:t>w</a:t>
            </a:r>
            <a:r>
              <a:rPr lang="nl-NL" sz="2400" baseline="-25000" dirty="0">
                <a:solidFill>
                  <a:srgbClr val="FFC000"/>
                </a:solidFill>
                <a:latin typeface="Verdana" pitchFamily="34" charset="0"/>
                <a:ea typeface="Verdana" pitchFamily="34" charset="0"/>
                <a:cs typeface="Verdana" pitchFamily="34" charset="0"/>
              </a:rPr>
              <a:t> </a:t>
            </a:r>
            <a:r>
              <a:rPr lang="nl-NL" sz="2400" baseline="-25000" dirty="0" smtClean="0">
                <a:solidFill>
                  <a:srgbClr val="FFC000"/>
                </a:solidFill>
                <a:latin typeface="Verdana" pitchFamily="34" charset="0"/>
                <a:ea typeface="Verdana" pitchFamily="34" charset="0"/>
                <a:cs typeface="Verdana" pitchFamily="34" charset="0"/>
              </a:rPr>
              <a:t>	</a:t>
            </a:r>
            <a:r>
              <a:rPr lang="nl-NL" sz="2400" dirty="0" smtClean="0">
                <a:solidFill>
                  <a:srgbClr val="FFC000"/>
                </a:solidFill>
                <a:latin typeface="Verdana" pitchFamily="34" charset="0"/>
                <a:ea typeface="Verdana" pitchFamily="34" charset="0"/>
                <a:cs typeface="Verdana" pitchFamily="34" charset="0"/>
              </a:rPr>
              <a:t>Wrijvingskracht</a:t>
            </a:r>
            <a:endParaRPr lang="nl-NL" sz="2400" baseline="-25000" dirty="0">
              <a:solidFill>
                <a:srgbClr val="FFC000"/>
              </a:solidFill>
              <a:latin typeface="Verdana" pitchFamily="34" charset="0"/>
              <a:ea typeface="Verdana" pitchFamily="34" charset="0"/>
              <a:cs typeface="Verdana" pitchFamily="34" charset="0"/>
            </a:endParaRPr>
          </a:p>
          <a:p>
            <a:r>
              <a:rPr lang="nl-NL" sz="2400" dirty="0" err="1">
                <a:solidFill>
                  <a:srgbClr val="FFC000"/>
                </a:solidFill>
                <a:latin typeface="Verdana" pitchFamily="34" charset="0"/>
                <a:ea typeface="Verdana" pitchFamily="34" charset="0"/>
                <a:cs typeface="Verdana" pitchFamily="34" charset="0"/>
              </a:rPr>
              <a:t>F</a:t>
            </a:r>
            <a:r>
              <a:rPr lang="nl-NL" sz="2400" baseline="-25000" dirty="0" err="1">
                <a:solidFill>
                  <a:srgbClr val="FFC000"/>
                </a:solidFill>
                <a:latin typeface="Verdana" pitchFamily="34" charset="0"/>
                <a:ea typeface="Verdana" pitchFamily="34" charset="0"/>
                <a:cs typeface="Verdana" pitchFamily="34" charset="0"/>
              </a:rPr>
              <a:t>v</a:t>
            </a:r>
            <a:r>
              <a:rPr lang="nl-NL" sz="2400" baseline="-25000" dirty="0">
                <a:solidFill>
                  <a:srgbClr val="FFC000"/>
                </a:solidFill>
                <a:latin typeface="Verdana" pitchFamily="34" charset="0"/>
                <a:ea typeface="Verdana" pitchFamily="34" charset="0"/>
                <a:cs typeface="Verdana" pitchFamily="34" charset="0"/>
              </a:rPr>
              <a:t> </a:t>
            </a:r>
            <a:r>
              <a:rPr lang="nl-NL" sz="2400" baseline="-25000" dirty="0" smtClean="0">
                <a:solidFill>
                  <a:srgbClr val="FFC000"/>
                </a:solidFill>
                <a:latin typeface="Verdana" pitchFamily="34" charset="0"/>
                <a:ea typeface="Verdana" pitchFamily="34" charset="0"/>
                <a:cs typeface="Verdana" pitchFamily="34" charset="0"/>
              </a:rPr>
              <a:t>	</a:t>
            </a:r>
            <a:r>
              <a:rPr lang="nl-NL" sz="2400" dirty="0" smtClean="0">
                <a:solidFill>
                  <a:srgbClr val="FFC000"/>
                </a:solidFill>
                <a:latin typeface="Verdana" pitchFamily="34" charset="0"/>
                <a:ea typeface="Verdana" pitchFamily="34" charset="0"/>
                <a:cs typeface="Verdana" pitchFamily="34" charset="0"/>
              </a:rPr>
              <a:t>Veerkracht</a:t>
            </a:r>
            <a:endParaRPr lang="nl-NL" sz="2400" baseline="-25000" dirty="0">
              <a:solidFill>
                <a:srgbClr val="FFC000"/>
              </a:solidFill>
              <a:latin typeface="Verdana" pitchFamily="34" charset="0"/>
              <a:ea typeface="Verdana" pitchFamily="34" charset="0"/>
              <a:cs typeface="Verdana" pitchFamily="34" charset="0"/>
            </a:endParaRPr>
          </a:p>
          <a:p>
            <a:endParaRPr lang="nl-NL" sz="1600" dirty="0" smtClean="0">
              <a:solidFill>
                <a:schemeClr val="bg2">
                  <a:lumMod val="20000"/>
                  <a:lumOff val="80000"/>
                </a:schemeClr>
              </a:solidFill>
              <a:latin typeface="Verdana" pitchFamily="34" charset="0"/>
              <a:ea typeface="Verdana" pitchFamily="34" charset="0"/>
              <a:cs typeface="Verdana" pitchFamily="34" charset="0"/>
            </a:endParaRPr>
          </a:p>
          <a:p>
            <a:endParaRPr lang="nl-NL" sz="1600" dirty="0">
              <a:solidFill>
                <a:schemeClr val="bg2">
                  <a:lumMod val="20000"/>
                  <a:lumOff val="80000"/>
                </a:schemeClr>
              </a:solidFill>
              <a:latin typeface="Verdana" pitchFamily="34" charset="0"/>
              <a:ea typeface="Verdana" pitchFamily="34" charset="0"/>
              <a:cs typeface="Verdana" pitchFamily="34" charset="0"/>
            </a:endParaRPr>
          </a:p>
          <a:p>
            <a:r>
              <a:rPr lang="nl-NL" sz="1600" dirty="0">
                <a:solidFill>
                  <a:schemeClr val="bg2">
                    <a:lumMod val="20000"/>
                    <a:lumOff val="80000"/>
                  </a:schemeClr>
                </a:solidFill>
                <a:latin typeface="Verdana" pitchFamily="34" charset="0"/>
                <a:ea typeface="Verdana" pitchFamily="34" charset="0"/>
                <a:cs typeface="Verdana" pitchFamily="34" charset="0"/>
              </a:rPr>
              <a:t>Verdere mogelijkheden:</a:t>
            </a:r>
          </a:p>
          <a:p>
            <a:r>
              <a:rPr lang="nl-NL" sz="1600" dirty="0" err="1" smtClean="0">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smtClean="0">
                <a:solidFill>
                  <a:schemeClr val="bg2">
                    <a:lumMod val="20000"/>
                    <a:lumOff val="80000"/>
                  </a:schemeClr>
                </a:solidFill>
                <a:latin typeface="Verdana" pitchFamily="34" charset="0"/>
                <a:ea typeface="Verdana" pitchFamily="34" charset="0"/>
                <a:cs typeface="Verdana" pitchFamily="34" charset="0"/>
              </a:rPr>
              <a:t>spier</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Spierkracht</a:t>
            </a:r>
          </a:p>
          <a:p>
            <a:r>
              <a:rPr lang="nl-NL" sz="1600" dirty="0" err="1" smtClean="0">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smtClean="0">
                <a:solidFill>
                  <a:schemeClr val="bg2">
                    <a:lumMod val="20000"/>
                    <a:lumOff val="80000"/>
                  </a:schemeClr>
                </a:solidFill>
                <a:latin typeface="Verdana" pitchFamily="34" charset="0"/>
                <a:ea typeface="Verdana" pitchFamily="34" charset="0"/>
                <a:cs typeface="Verdana" pitchFamily="34" charset="0"/>
              </a:rPr>
              <a:t>trek</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Trekkracht</a:t>
            </a:r>
          </a:p>
          <a:p>
            <a:r>
              <a:rPr lang="nl-NL" sz="1600" dirty="0" err="1" smtClean="0">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smtClean="0">
                <a:solidFill>
                  <a:schemeClr val="bg2">
                    <a:lumMod val="20000"/>
                    <a:lumOff val="80000"/>
                  </a:schemeClr>
                </a:solidFill>
                <a:latin typeface="Verdana" pitchFamily="34" charset="0"/>
                <a:ea typeface="Verdana" pitchFamily="34" charset="0"/>
                <a:cs typeface="Verdana" pitchFamily="34" charset="0"/>
              </a:rPr>
              <a:t>span</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Spankracht</a:t>
            </a:r>
          </a:p>
          <a:p>
            <a:r>
              <a:rPr lang="nl-NL" sz="1600" dirty="0" err="1" smtClean="0">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smtClean="0">
                <a:solidFill>
                  <a:schemeClr val="bg2">
                    <a:lumMod val="20000"/>
                    <a:lumOff val="80000"/>
                  </a:schemeClr>
                </a:solidFill>
                <a:latin typeface="Verdana" pitchFamily="34" charset="0"/>
                <a:ea typeface="Verdana" pitchFamily="34" charset="0"/>
                <a:cs typeface="Verdana" pitchFamily="34" charset="0"/>
              </a:rPr>
              <a:t>lucht</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Luchtweerstand</a:t>
            </a:r>
            <a:r>
              <a:rPr lang="nl-NL" sz="1600" dirty="0">
                <a:solidFill>
                  <a:schemeClr val="bg2">
                    <a:lumMod val="20000"/>
                    <a:lumOff val="80000"/>
                  </a:schemeClr>
                </a:solidFill>
                <a:latin typeface="Verdana" pitchFamily="34" charset="0"/>
                <a:ea typeface="Verdana" pitchFamily="34" charset="0"/>
                <a:cs typeface="Verdana" pitchFamily="34" charset="0"/>
              </a:rPr>
              <a:t>		</a:t>
            </a:r>
            <a:endParaRPr lang="nl-NL" sz="1600" baseline="-25000" dirty="0">
              <a:solidFill>
                <a:schemeClr val="bg2">
                  <a:lumMod val="20000"/>
                  <a:lumOff val="80000"/>
                </a:schemeClr>
              </a:solidFill>
              <a:latin typeface="Verdana" pitchFamily="34" charset="0"/>
              <a:ea typeface="Verdana" pitchFamily="34" charset="0"/>
              <a:cs typeface="Verdana" pitchFamily="34" charset="0"/>
            </a:endParaRPr>
          </a:p>
          <a:p>
            <a:r>
              <a:rPr lang="nl-NL" sz="1600" dirty="0" err="1">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a:solidFill>
                  <a:schemeClr val="bg2">
                    <a:lumMod val="20000"/>
                    <a:lumOff val="80000"/>
                  </a:schemeClr>
                </a:solidFill>
                <a:latin typeface="Verdana" pitchFamily="34" charset="0"/>
                <a:ea typeface="Verdana" pitchFamily="34" charset="0"/>
                <a:cs typeface="Verdana" pitchFamily="34" charset="0"/>
              </a:rPr>
              <a:t>rem</a:t>
            </a:r>
            <a:r>
              <a:rPr lang="nl-NL" sz="1600" baseline="-25000" dirty="0">
                <a:solidFill>
                  <a:schemeClr val="bg2">
                    <a:lumMod val="20000"/>
                    <a:lumOff val="80000"/>
                  </a:schemeClr>
                </a:solidFill>
                <a:latin typeface="Verdana" pitchFamily="34" charset="0"/>
                <a:ea typeface="Verdana" pitchFamily="34" charset="0"/>
                <a:cs typeface="Verdana" pitchFamily="34" charset="0"/>
              </a:rPr>
              <a:t> </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Remkracht</a:t>
            </a:r>
            <a:r>
              <a:rPr lang="nl-NL" sz="1600" dirty="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	</a:t>
            </a:r>
            <a:endParaRPr lang="nl-NL" sz="1600" baseline="-25000" dirty="0">
              <a:solidFill>
                <a:schemeClr val="bg2">
                  <a:lumMod val="20000"/>
                  <a:lumOff val="80000"/>
                </a:schemeClr>
              </a:solidFill>
              <a:latin typeface="Verdana" pitchFamily="34" charset="0"/>
              <a:ea typeface="Verdana" pitchFamily="34" charset="0"/>
              <a:cs typeface="Verdana" pitchFamily="34" charset="0"/>
            </a:endParaRPr>
          </a:p>
          <a:p>
            <a:r>
              <a:rPr lang="nl-NL" sz="1600" dirty="0" err="1">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a:solidFill>
                  <a:schemeClr val="bg2">
                    <a:lumMod val="20000"/>
                    <a:lumOff val="80000"/>
                  </a:schemeClr>
                </a:solidFill>
                <a:latin typeface="Verdana" pitchFamily="34" charset="0"/>
                <a:ea typeface="Verdana" pitchFamily="34" charset="0"/>
                <a:cs typeface="Verdana" pitchFamily="34" charset="0"/>
              </a:rPr>
              <a:t>som</a:t>
            </a:r>
            <a:r>
              <a:rPr lang="nl-NL" sz="1600" baseline="-25000" dirty="0">
                <a:solidFill>
                  <a:schemeClr val="bg2">
                    <a:lumMod val="20000"/>
                    <a:lumOff val="80000"/>
                  </a:schemeClr>
                </a:solidFill>
                <a:latin typeface="Verdana" pitchFamily="34" charset="0"/>
                <a:ea typeface="Verdana" pitchFamily="34" charset="0"/>
                <a:cs typeface="Verdana" pitchFamily="34" charset="0"/>
              </a:rPr>
              <a:t> </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Somkracht</a:t>
            </a:r>
            <a:r>
              <a:rPr lang="nl-NL" sz="1600" dirty="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	</a:t>
            </a:r>
            <a:endParaRPr lang="nl-NL" sz="1600" baseline="-25000" dirty="0" smtClean="0">
              <a:solidFill>
                <a:schemeClr val="bg2">
                  <a:lumMod val="20000"/>
                  <a:lumOff val="80000"/>
                </a:schemeClr>
              </a:solidFill>
              <a:latin typeface="Verdana" pitchFamily="34" charset="0"/>
              <a:ea typeface="Verdana" pitchFamily="34" charset="0"/>
              <a:cs typeface="Verdana" pitchFamily="34" charset="0"/>
            </a:endParaRPr>
          </a:p>
          <a:p>
            <a:r>
              <a:rPr lang="nl-NL" sz="1600" dirty="0" err="1">
                <a:solidFill>
                  <a:schemeClr val="bg2">
                    <a:lumMod val="20000"/>
                    <a:lumOff val="80000"/>
                  </a:schemeClr>
                </a:solidFill>
                <a:latin typeface="Verdana" pitchFamily="34" charset="0"/>
                <a:ea typeface="Verdana" pitchFamily="34" charset="0"/>
                <a:cs typeface="Verdana" pitchFamily="34" charset="0"/>
              </a:rPr>
              <a:t>F</a:t>
            </a:r>
            <a:r>
              <a:rPr lang="nl-NL" sz="1600" baseline="-25000" dirty="0" err="1">
                <a:solidFill>
                  <a:schemeClr val="bg2">
                    <a:lumMod val="20000"/>
                    <a:lumOff val="80000"/>
                  </a:schemeClr>
                </a:solidFill>
                <a:latin typeface="Verdana" pitchFamily="34" charset="0"/>
                <a:ea typeface="Verdana" pitchFamily="34" charset="0"/>
                <a:cs typeface="Verdana" pitchFamily="34" charset="0"/>
              </a:rPr>
              <a:t>motor</a:t>
            </a:r>
            <a:r>
              <a:rPr lang="nl-NL" sz="1600" baseline="-25000" dirty="0">
                <a:solidFill>
                  <a:schemeClr val="bg2">
                    <a:lumMod val="20000"/>
                    <a:lumOff val="80000"/>
                  </a:schemeClr>
                </a:solidFill>
                <a:latin typeface="Verdana" pitchFamily="34" charset="0"/>
                <a:ea typeface="Verdana" pitchFamily="34" charset="0"/>
                <a:cs typeface="Verdana" pitchFamily="34" charset="0"/>
              </a:rPr>
              <a:t> </a:t>
            </a:r>
            <a:r>
              <a:rPr lang="nl-NL" sz="1600" baseline="-25000" dirty="0" smtClean="0">
                <a:solidFill>
                  <a:schemeClr val="bg2">
                    <a:lumMod val="20000"/>
                    <a:lumOff val="80000"/>
                  </a:schemeClr>
                </a:solidFill>
                <a:latin typeface="Verdana" pitchFamily="34" charset="0"/>
                <a:ea typeface="Verdana" pitchFamily="34" charset="0"/>
                <a:cs typeface="Verdana" pitchFamily="34" charset="0"/>
              </a:rPr>
              <a:t>	</a:t>
            </a:r>
            <a:r>
              <a:rPr lang="nl-NL" sz="1600" dirty="0" smtClean="0">
                <a:solidFill>
                  <a:schemeClr val="bg2">
                    <a:lumMod val="20000"/>
                    <a:lumOff val="80000"/>
                  </a:schemeClr>
                </a:solidFill>
                <a:latin typeface="Verdana" pitchFamily="34" charset="0"/>
                <a:ea typeface="Verdana" pitchFamily="34" charset="0"/>
                <a:cs typeface="Verdana" pitchFamily="34" charset="0"/>
              </a:rPr>
              <a:t>Motorkracht		</a:t>
            </a:r>
            <a:endParaRPr lang="nl-NL" sz="1600" baseline="-25000" dirty="0" smtClean="0">
              <a:solidFill>
                <a:schemeClr val="bg2">
                  <a:lumMod val="20000"/>
                  <a:lumOff val="80000"/>
                </a:schemeClr>
              </a:solidFill>
              <a:latin typeface="Verdana" pitchFamily="34" charset="0"/>
              <a:ea typeface="Verdana" pitchFamily="34" charset="0"/>
              <a:cs typeface="Verdana" pitchFamily="34" charset="0"/>
            </a:endParaRPr>
          </a:p>
        </p:txBody>
      </p:sp>
      <p:sp>
        <p:nvSpPr>
          <p:cNvPr id="17" name="Afgeronde rechthoek 16"/>
          <p:cNvSpPr/>
          <p:nvPr/>
        </p:nvSpPr>
        <p:spPr>
          <a:xfrm>
            <a:off x="107504" y="432648"/>
            <a:ext cx="216024" cy="211415"/>
          </a:xfrm>
          <a:prstGeom prst="roundRect">
            <a:avLst/>
          </a:prstGeom>
          <a:solidFill>
            <a:srgbClr val="00B05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solidFill>
                  <a:schemeClr val="bg2">
                    <a:lumMod val="20000"/>
                    <a:lumOff val="80000"/>
                  </a:schemeClr>
                </a:solidFill>
              </a:rPr>
              <a:t>?</a:t>
            </a:r>
            <a:endParaRPr lang="nl-NL" dirty="0">
              <a:solidFill>
                <a:schemeClr val="bg2">
                  <a:lumMod val="20000"/>
                  <a:lumOff val="80000"/>
                </a:schemeClr>
              </a:solidFill>
            </a:endParaRPr>
          </a:p>
        </p:txBody>
      </p:sp>
      <p:sp>
        <p:nvSpPr>
          <p:cNvPr id="18" name="Afgeronde rechthoek 17"/>
          <p:cNvSpPr/>
          <p:nvPr/>
        </p:nvSpPr>
        <p:spPr>
          <a:xfrm>
            <a:off x="12341" y="-1035496"/>
            <a:ext cx="9144000" cy="1008112"/>
          </a:xfrm>
          <a:prstGeom prst="roundRect">
            <a:avLst>
              <a:gd name="adj" fmla="val 7218"/>
            </a:avLst>
          </a:prstGeom>
          <a:solidFill>
            <a:srgbClr val="FFFF00"/>
          </a:solidFill>
          <a:ln>
            <a:solidFill>
              <a:srgbClr val="FFC000"/>
            </a:solidFill>
          </a:ln>
          <a:effectLst>
            <a:glow>
              <a:schemeClr val="accent1">
                <a:alpha val="40000"/>
              </a:schemeClr>
            </a:glow>
            <a:softEdge rad="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r>
              <a:rPr lang="nl-NL" sz="1400" dirty="0">
                <a:solidFill>
                  <a:schemeClr val="tx2">
                    <a:lumMod val="25000"/>
                  </a:schemeClr>
                </a:solidFill>
              </a:rPr>
              <a:t>Omdat er vaak veel krachten in dezelfde situatie werken wordt er onder de letter F vaak een index geschreven. Dit kan een compleet woord zijn maar zo’n woord wordt vaak afgekort omdat het anders te lang zou zijn. De index wordt door de onderste denkbeeldige schrijflijn geschreven.</a:t>
            </a:r>
          </a:p>
          <a:p>
            <a:endParaRPr lang="nl-NL" sz="1400" dirty="0">
              <a:solidFill>
                <a:schemeClr val="tx2">
                  <a:lumMod val="25000"/>
                </a:schemeClr>
              </a:solidFill>
            </a:endParaRPr>
          </a:p>
        </p:txBody>
      </p:sp>
      <p:pic>
        <p:nvPicPr>
          <p:cNvPr id="19" name="Rectangle 3"/>
          <p:cNvPicPr>
            <a:picLocks noChangeAspect="1"/>
          </p:cNvPicPr>
          <p:nvPr/>
        </p:nvPicPr>
        <p:blipFill>
          <a:blip r:embed="rId3">
            <a:extLst>
              <a:ext uri="{28A0092B-C50C-407E-A947-70E740481C1C}">
                <a14:useLocalDpi xmlns:a14="http://schemas.microsoft.com/office/drawing/2010/main" val="0"/>
              </a:ext>
            </a:extLst>
          </a:blip>
          <a:srcRect l="50781" r="39844"/>
          <a:stretch>
            <a:fillRect/>
          </a:stretch>
        </p:blipFill>
        <p:spPr bwMode="auto">
          <a:xfrm>
            <a:off x="2071688" y="9738"/>
            <a:ext cx="707231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0" y="-22012"/>
            <a:ext cx="914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nl-NL" sz="1000" b="1" i="1" dirty="0" smtClean="0">
                <a:solidFill>
                  <a:schemeClr val="bg1"/>
                </a:solidFill>
                <a:cs typeface="Arial" charset="0"/>
              </a:rPr>
              <a:t>Soorten krachten</a:t>
            </a:r>
            <a:endParaRPr lang="nl-NL" sz="1000" b="1" i="1" dirty="0">
              <a:solidFill>
                <a:schemeClr val="bg1"/>
              </a:solidFill>
              <a:cs typeface="Arial" charset="0"/>
            </a:endParaRPr>
          </a:p>
        </p:txBody>
      </p:sp>
      <p:pic>
        <p:nvPicPr>
          <p:cNvPr id="21" name="Rectangle 3"/>
          <p:cNvPicPr>
            <a:picLocks noChangeAspect="1"/>
          </p:cNvPicPr>
          <p:nvPr/>
        </p:nvPicPr>
        <p:blipFill>
          <a:blip r:embed="rId3">
            <a:extLst>
              <a:ext uri="{28A0092B-C50C-407E-A947-70E740481C1C}">
                <a14:useLocalDpi xmlns:a14="http://schemas.microsoft.com/office/drawing/2010/main" val="0"/>
              </a:ext>
            </a:extLst>
          </a:blip>
          <a:srcRect r="46297"/>
          <a:stretch>
            <a:fillRect/>
          </a:stretch>
        </p:blipFill>
        <p:spPr bwMode="auto">
          <a:xfrm>
            <a:off x="0" y="9738"/>
            <a:ext cx="2071688"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764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42" presetClass="path" presetSubtype="0" accel="50000" decel="50000" fill="hold" grpId="0" nodeType="withEffect">
                                  <p:stCondLst>
                                    <p:cond delay="0"/>
                                  </p:stCondLst>
                                  <p:childTnLst>
                                    <p:animMotion origin="layout" path="M 0 0 L 0 0.25 E" pathEditMode="relative" ptsTypes="">
                                      <p:cBhvr>
                                        <p:cTn id="9" dur="1000" fill="hold"/>
                                        <p:tgtEl>
                                          <p:spTgt spid="18"/>
                                        </p:tgtEl>
                                        <p:attrNameLst>
                                          <p:attrName>ppt_x</p:attrName>
                                          <p:attrName>ppt_y</p:attrName>
                                        </p:attrNameLst>
                                      </p:cBhvr>
                                    </p:animMotion>
                                  </p:childTnLst>
                                </p:cTn>
                              </p:par>
                            </p:childTnLst>
                          </p:cTn>
                        </p:par>
                      </p:childTnLst>
                    </p:cTn>
                  </p:par>
                </p:childTnLst>
              </p:cTn>
              <p:nextCondLst>
                <p:cond evt="onClick" delay="0">
                  <p:tgtEl>
                    <p:spTgt spid="17"/>
                  </p:tgtEl>
                </p:cond>
              </p:nextCondLst>
            </p:seq>
            <p:seq concurrent="1" nextAc="seek">
              <p:cTn id="10" restart="whenNotActive" fill="hold" evtFilter="cancelBubble" nodeType="interactiveSeq">
                <p:stCondLst>
                  <p:cond evt="onClick" delay="0">
                    <p:tgtEl>
                      <p:spTgt spid="18"/>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8" grpId="0" animBg="1"/>
      <p:bldP spid="18" grpId="1" animBg="1"/>
      <p:bldP spid="18" grpId="2" animBg="1"/>
    </p:bldLst>
  </p:timing>
</p:sld>
</file>

<file path=ppt/theme/theme1.xml><?xml version="1.0" encoding="utf-8"?>
<a:theme xmlns:a="http://schemas.openxmlformats.org/drawingml/2006/main" name="Digitale puntjes">
  <a:themeElements>
    <a:clrScheme name="Digitale puntj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e puntjes">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e puntje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e puntje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e puntje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e puntje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e puntje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e puntje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e puntje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e puntje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e puntje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Digital Dots</Template>
  <TotalTime>2351</TotalTime>
  <Words>695</Words>
  <Application>Microsoft Office PowerPoint</Application>
  <PresentationFormat>Diavoorstelling (4:3)</PresentationFormat>
  <Paragraphs>176</Paragraphs>
  <Slides>14</Slides>
  <Notes>3</Notes>
  <HiddenSlides>0</HiddenSlides>
  <MMClips>0</MMClips>
  <ScaleCrop>false</ScaleCrop>
  <HeadingPairs>
    <vt:vector size="4" baseType="variant">
      <vt:variant>
        <vt:lpstr>Thema</vt:lpstr>
      </vt:variant>
      <vt:variant>
        <vt:i4>1</vt:i4>
      </vt:variant>
      <vt:variant>
        <vt:lpstr>Diatitels</vt:lpstr>
      </vt:variant>
      <vt:variant>
        <vt:i4>14</vt:i4>
      </vt:variant>
    </vt:vector>
  </HeadingPairs>
  <TitlesOfParts>
    <vt:vector size="15" baseType="lpstr">
      <vt:lpstr>Digitale puntjes</vt:lpstr>
      <vt:lpstr>PowerPoint-presentatie</vt:lpstr>
      <vt:lpstr>7.2 Krachten hebben een naam.</vt:lpstr>
      <vt:lpstr>PowerPoint-presentatie</vt:lpstr>
      <vt:lpstr>Kracht</vt:lpstr>
      <vt:lpstr>Newton</vt:lpstr>
      <vt:lpstr>Vector</vt:lpstr>
      <vt:lpstr>Schaal</vt:lpstr>
      <vt:lpstr>Vectoren tekenen</vt:lpstr>
      <vt:lpstr>Index</vt:lpstr>
      <vt:lpstr>Zwaartekracht</vt:lpstr>
      <vt:lpstr>aantrekkingskracht</vt:lpstr>
      <vt:lpstr>Aantrekkingskracht</vt:lpstr>
      <vt:lpstr>Isaac Newton’s 1ste wet</vt:lpstr>
      <vt:lpstr>PowerPoint-presentatie</vt:lpstr>
    </vt:vector>
  </TitlesOfParts>
  <Company>Tomcom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Snelheid</dc:title>
  <dc:creator>Wim Tomassen</dc:creator>
  <cp:lastModifiedBy>tomassen</cp:lastModifiedBy>
  <cp:revision>83</cp:revision>
  <dcterms:created xsi:type="dcterms:W3CDTF">2005-11-15T21:15:39Z</dcterms:created>
  <dcterms:modified xsi:type="dcterms:W3CDTF">2011-03-22T21:55:23Z</dcterms:modified>
</cp:coreProperties>
</file>