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57" r:id="rId3"/>
    <p:sldId id="258" r:id="rId4"/>
    <p:sldId id="270" r:id="rId5"/>
    <p:sldId id="271" r:id="rId6"/>
    <p:sldId id="272" r:id="rId7"/>
    <p:sldId id="260" r:id="rId8"/>
    <p:sldId id="273" r:id="rId9"/>
    <p:sldId id="266" r:id="rId10"/>
    <p:sldId id="265" r:id="rId11"/>
    <p:sldId id="280" r:id="rId12"/>
    <p:sldId id="259" r:id="rId13"/>
    <p:sldId id="281" r:id="rId14"/>
    <p:sldId id="268" r:id="rId1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3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A69315-D3D2-40F1-A3EE-B6614B5F2C49}" type="datetimeFigureOut">
              <a:rPr lang="nl-NL" smtClean="0"/>
              <a:t>3-4-2011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81DAFE-E7A5-4647-B266-9FDDB3824DB6}" type="slidenum">
              <a:rPr lang="nl-NL" smtClean="0"/>
              <a:t>‹nr.›</a:t>
            </a:fld>
            <a:endParaRPr lang="nl-NL"/>
          </a:p>
        </p:txBody>
      </p:sp>
    </p:spTree>
    <p:extLst>
      <p:ext uri="{BB962C8B-B14F-4D97-AF65-F5344CB8AC3E}">
        <p14:creationId xmlns:p14="http://schemas.microsoft.com/office/powerpoint/2010/main" val="1181081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475D54-43BC-4C38-8312-4C602AA8C83E}" type="slidenum">
              <a:rPr lang="nl-NL" smtClean="0"/>
              <a:pPr eaLnBrk="1" hangingPunct="1"/>
              <a:t>5</a:t>
            </a:fld>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nl-NL" dirty="0" smtClean="0"/>
              <a:t>Les idee: demonstreer</a:t>
            </a:r>
            <a:r>
              <a:rPr lang="nl-NL" baseline="0" dirty="0" smtClean="0"/>
              <a:t> zwaartepunt door een fles half gevuld met water een zet over de tafel te geven. Doe je dit onder het verwachte zwaartepunt dan valt de </a:t>
            </a:r>
            <a:r>
              <a:rPr lang="nl-NL" baseline="0" smtClean="0"/>
              <a:t>fles onderuit, doe </a:t>
            </a:r>
            <a:r>
              <a:rPr lang="nl-NL" baseline="0" dirty="0" smtClean="0"/>
              <a:t>je </a:t>
            </a:r>
            <a:r>
              <a:rPr lang="nl-NL" baseline="0" smtClean="0"/>
              <a:t>dit erboven dan kantelt de fles en doe je dit precies op de goede plek dan schuift de fles.</a:t>
            </a:r>
            <a:endParaRPr lang="nl-NL"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475D54-43BC-4C38-8312-4C602AA8C83E}" type="slidenum">
              <a:rPr lang="nl-NL" smtClean="0"/>
              <a:pPr eaLnBrk="1" hangingPunct="1"/>
              <a:t>6</a:t>
            </a:fld>
            <a:endParaRPr lang="nl-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0475D54-43BC-4C38-8312-4C602AA8C83E}" type="slidenum">
              <a:rPr lang="nl-NL" smtClean="0"/>
              <a:pPr eaLnBrk="1" hangingPunct="1"/>
              <a:t>8</a:t>
            </a:fld>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7115E69D-085B-48D9-B056-74A512B9CA65}" type="datetimeFigureOut">
              <a:rPr lang="nl-NL" smtClean="0"/>
              <a:pPr/>
              <a:t>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115E69D-085B-48D9-B056-74A512B9CA65}" type="datetimeFigureOut">
              <a:rPr lang="nl-NL" smtClean="0"/>
              <a:pPr/>
              <a:t>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115E69D-085B-48D9-B056-74A512B9CA65}" type="datetimeFigureOut">
              <a:rPr lang="nl-NL" smtClean="0"/>
              <a:pPr/>
              <a:t>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505" y="332656"/>
            <a:ext cx="8928992" cy="360040"/>
          </a:xfrm>
          <a:prstGeom prst="rect">
            <a:avLst/>
          </a:prstGeom>
        </p:spPr>
        <p:txBody>
          <a:bodyPr/>
          <a:lstStyle>
            <a:lvl1pPr algn="ctr">
              <a:defRPr sz="1800" b="1" u="sng">
                <a:solidFill>
                  <a:schemeClr val="bg1"/>
                </a:solidFill>
                <a:latin typeface="Verdana" pitchFamily="34" charset="0"/>
                <a:ea typeface="Verdana" pitchFamily="34" charset="0"/>
                <a:cs typeface="Verdana" pitchFamily="34" charset="0"/>
              </a:defRPr>
            </a:lvl1pPr>
          </a:lstStyle>
          <a:p>
            <a:r>
              <a:rPr lang="en-US" dirty="0" smtClean="0"/>
              <a:t>Click to edit Master title style</a:t>
            </a:r>
            <a:endParaRPr lang="nl-NL" dirty="0"/>
          </a:p>
        </p:txBody>
      </p:sp>
    </p:spTree>
    <p:extLst>
      <p:ext uri="{BB962C8B-B14F-4D97-AF65-F5344CB8AC3E}">
        <p14:creationId xmlns:p14="http://schemas.microsoft.com/office/powerpoint/2010/main" val="25951315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115E69D-085B-48D9-B056-74A512B9CA65}" type="datetimeFigureOut">
              <a:rPr lang="nl-NL" smtClean="0"/>
              <a:pPr/>
              <a:t>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115E69D-085B-48D9-B056-74A512B9CA65}" type="datetimeFigureOut">
              <a:rPr lang="nl-NL" smtClean="0"/>
              <a:pPr/>
              <a:t>3-4-2011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115E69D-085B-48D9-B056-74A512B9CA65}" type="datetimeFigureOut">
              <a:rPr lang="nl-NL" smtClean="0"/>
              <a:pPr/>
              <a:t>3-4-2011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115E69D-085B-48D9-B056-74A512B9CA65}" type="datetimeFigureOut">
              <a:rPr lang="nl-NL" smtClean="0"/>
              <a:pPr/>
              <a:t>3-4-2011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115E69D-085B-48D9-B056-74A512B9CA65}" type="datetimeFigureOut">
              <a:rPr lang="nl-NL" smtClean="0"/>
              <a:pPr/>
              <a:t>3-4-2011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115E69D-085B-48D9-B056-74A512B9CA65}" type="datetimeFigureOut">
              <a:rPr lang="nl-NL" smtClean="0"/>
              <a:pPr/>
              <a:t>3-4-2011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115E69D-085B-48D9-B056-74A512B9CA65}" type="datetimeFigureOut">
              <a:rPr lang="nl-NL" smtClean="0"/>
              <a:pPr/>
              <a:t>3-4-2011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115E69D-085B-48D9-B056-74A512B9CA65}" type="datetimeFigureOut">
              <a:rPr lang="nl-NL" smtClean="0"/>
              <a:pPr/>
              <a:t>3-4-2011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CCE3F74-DF49-4FB7-BBBD-8E2623BF93E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lumMod val="18000"/>
              </a:srgbClr>
            </a:gs>
            <a:gs pos="70000">
              <a:srgbClr val="181CC7">
                <a:lumMod val="14000"/>
              </a:srgbClr>
            </a:gs>
            <a:gs pos="88000">
              <a:schemeClr val="tx2">
                <a:lumMod val="15000"/>
              </a:schemeClr>
            </a:gs>
            <a:gs pos="100000">
              <a:schemeClr val="tx2">
                <a:lumMod val="29000"/>
              </a:schemeClr>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5E69D-085B-48D9-B056-74A512B9CA65}" type="datetimeFigureOut">
              <a:rPr lang="nl-NL" smtClean="0"/>
              <a:pPr/>
              <a:t>3-4-2011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E3F74-DF49-4FB7-BBBD-8E2623BF93EF}"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hyperlink" Target="http://wonen.blogo.nl/" TargetMode="External"/><Relationship Id="rId7" Type="http://schemas.openxmlformats.org/officeDocument/2006/relationships/hyperlink" Target="http://www.listverse.com/" TargetMode="External"/><Relationship Id="rId2" Type="http://schemas.openxmlformats.org/officeDocument/2006/relationships/image" Target="../media/image19.jpeg"/><Relationship Id="rId1" Type="http://schemas.openxmlformats.org/officeDocument/2006/relationships/slideLayout" Target="../slideLayouts/slideLayout12.xml"/><Relationship Id="rId6" Type="http://schemas.openxmlformats.org/officeDocument/2006/relationships/image" Target="../media/image21.jpeg"/><Relationship Id="rId5" Type="http://schemas.openxmlformats.org/officeDocument/2006/relationships/hyperlink" Target="http://farm4.static.flickr.com/3419/3714416629_a97dd32f6e.jpg" TargetMode="External"/><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8.gif"/><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ricardopastoor.com/OBC/applets/vector-math.swf" TargetMode="Externa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solidFill>
                  <a:schemeClr val="bg2"/>
                </a:solidFill>
              </a:rPr>
              <a:t>H 7 Krachten</a:t>
            </a:r>
            <a:endParaRPr lang="nl-NL" dirty="0">
              <a:solidFill>
                <a:schemeClr val="bg2"/>
              </a:solidFill>
            </a:endParaRPr>
          </a:p>
        </p:txBody>
      </p:sp>
      <p:sp>
        <p:nvSpPr>
          <p:cNvPr id="4" name="Ondertitel 2"/>
          <p:cNvSpPr txBox="1">
            <a:spLocks/>
          </p:cNvSpPr>
          <p:nvPr/>
        </p:nvSpPr>
        <p:spPr>
          <a:xfrm>
            <a:off x="1285852" y="3286124"/>
            <a:ext cx="6400800" cy="17526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nl-NL" sz="3200" b="0" i="0" u="none" strike="noStrike" kern="1200" cap="none" spc="0" normalizeH="0" baseline="0" noProof="0" dirty="0" smtClean="0">
                <a:ln>
                  <a:noFill/>
                </a:ln>
                <a:solidFill>
                  <a:schemeClr val="accent5">
                    <a:lumMod val="20000"/>
                    <a:lumOff val="80000"/>
                  </a:schemeClr>
                </a:solidFill>
                <a:effectLst/>
                <a:uLnTx/>
                <a:uFillTx/>
                <a:latin typeface="+mn-lt"/>
                <a:ea typeface="+mn-ea"/>
                <a:cs typeface="+mn-cs"/>
              </a:rPr>
              <a:t>Deel 3 Vectoren</a:t>
            </a:r>
          </a:p>
        </p:txBody>
      </p:sp>
      <p:pic>
        <p:nvPicPr>
          <p:cNvPr id="5"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4"/>
          <p:cNvSpPr txBox="1">
            <a:spLocks noChangeArrowheads="1"/>
          </p:cNvSpPr>
          <p:nvPr/>
        </p:nvSpPr>
        <p:spPr bwMode="auto">
          <a:xfrm>
            <a:off x="0"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Vecotoren</a:t>
            </a:r>
            <a:endParaRPr lang="nl-NL" sz="1000" b="1" i="1" dirty="0">
              <a:solidFill>
                <a:schemeClr val="bg1"/>
              </a:solidFill>
            </a:endParaRPr>
          </a:p>
        </p:txBody>
      </p:sp>
      <p:pic>
        <p:nvPicPr>
          <p:cNvPr id="8"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2">
                    <a:lumMod val="20000"/>
                    <a:lumOff val="80000"/>
                  </a:schemeClr>
                </a:solidFill>
              </a:rPr>
              <a:t>Nog meer vectoren</a:t>
            </a:r>
            <a:endParaRPr lang="nl-NL" dirty="0">
              <a:solidFill>
                <a:schemeClr val="tx2">
                  <a:lumMod val="20000"/>
                  <a:lumOff val="80000"/>
                </a:schemeClr>
              </a:solidFill>
            </a:endParaRPr>
          </a:p>
        </p:txBody>
      </p:sp>
      <p:pic>
        <p:nvPicPr>
          <p:cNvPr id="4" name="Tijdelijke aanduiding voor inhoud 3" descr="http://www.wetenschapsforum.nl/moderator/krachtvectoren/k19.png"/>
          <p:cNvPicPr>
            <a:picLocks noGrp="1"/>
          </p:cNvPicPr>
          <p:nvPr>
            <p:ph idx="1"/>
          </p:nvPr>
        </p:nvPicPr>
        <p:blipFill>
          <a:blip r:embed="rId2" cstate="print"/>
          <a:srcRect/>
          <a:stretch>
            <a:fillRect/>
          </a:stretch>
        </p:blipFill>
        <p:spPr bwMode="auto">
          <a:xfrm>
            <a:off x="142844" y="1571612"/>
            <a:ext cx="3200400" cy="1019175"/>
          </a:xfrm>
          <a:prstGeom prst="rect">
            <a:avLst/>
          </a:prstGeom>
          <a:noFill/>
          <a:ln w="9525">
            <a:noFill/>
            <a:miter lim="800000"/>
            <a:headEnd/>
            <a:tailEnd/>
          </a:ln>
        </p:spPr>
      </p:pic>
      <p:pic>
        <p:nvPicPr>
          <p:cNvPr id="5" name="Afbeelding 4" descr="http://www.wetenschapsforum.nl/moderator/krachtvectoren/k20.png"/>
          <p:cNvPicPr/>
          <p:nvPr/>
        </p:nvPicPr>
        <p:blipFill>
          <a:blip r:embed="rId3" cstate="print"/>
          <a:srcRect/>
          <a:stretch>
            <a:fillRect/>
          </a:stretch>
        </p:blipFill>
        <p:spPr bwMode="auto">
          <a:xfrm>
            <a:off x="3428992" y="1285860"/>
            <a:ext cx="2806700" cy="1800860"/>
          </a:xfrm>
          <a:prstGeom prst="rect">
            <a:avLst/>
          </a:prstGeom>
          <a:noFill/>
          <a:ln w="9525">
            <a:noFill/>
            <a:miter lim="800000"/>
            <a:headEnd/>
            <a:tailEnd/>
          </a:ln>
        </p:spPr>
      </p:pic>
      <p:pic>
        <p:nvPicPr>
          <p:cNvPr id="6" name="Afbeelding 5" descr="http://www.wetenschapsforum.nl/moderator/krachtvectoren/k21.png"/>
          <p:cNvPicPr/>
          <p:nvPr/>
        </p:nvPicPr>
        <p:blipFill>
          <a:blip r:embed="rId4" cstate="print"/>
          <a:srcRect/>
          <a:stretch>
            <a:fillRect/>
          </a:stretch>
        </p:blipFill>
        <p:spPr bwMode="auto">
          <a:xfrm>
            <a:off x="6323330" y="1285860"/>
            <a:ext cx="2820670" cy="1772285"/>
          </a:xfrm>
          <a:prstGeom prst="rect">
            <a:avLst/>
          </a:prstGeom>
          <a:noFill/>
          <a:ln w="9525">
            <a:noFill/>
            <a:miter lim="800000"/>
            <a:headEnd/>
            <a:tailEnd/>
          </a:ln>
        </p:spPr>
      </p:pic>
      <p:pic>
        <p:nvPicPr>
          <p:cNvPr id="7" name="Afbeelding 6" descr="http://www.wetenschapsforum.nl/moderator/krachtvectoren/k21a.png"/>
          <p:cNvPicPr/>
          <p:nvPr/>
        </p:nvPicPr>
        <p:blipFill>
          <a:blip r:embed="rId5" cstate="print"/>
          <a:srcRect/>
          <a:stretch>
            <a:fillRect/>
          </a:stretch>
        </p:blipFill>
        <p:spPr bwMode="auto">
          <a:xfrm>
            <a:off x="428596" y="4214818"/>
            <a:ext cx="8215370" cy="1928826"/>
          </a:xfrm>
          <a:prstGeom prst="rect">
            <a:avLst/>
          </a:prstGeom>
          <a:noFill/>
          <a:ln w="9525">
            <a:noFill/>
            <a:miter lim="800000"/>
            <a:headEnd/>
            <a:tailEnd/>
          </a:ln>
        </p:spPr>
      </p:pic>
      <p:pic>
        <p:nvPicPr>
          <p:cNvPr id="8" name="Rectangle 3"/>
          <p:cNvPicPr>
            <a:picLocks noChangeAspect="1"/>
          </p:cNvPicPr>
          <p:nvPr/>
        </p:nvPicPr>
        <p:blipFill>
          <a:blip r:embed="rId6">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txBox="1">
            <a:spLocks noChangeArrowheads="1"/>
          </p:cNvSpPr>
          <p:nvPr/>
        </p:nvSpPr>
        <p:spPr bwMode="auto">
          <a:xfrm>
            <a:off x="13712"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Vector</a:t>
            </a:r>
            <a:endParaRPr lang="nl-NL" sz="1000" b="1" i="1" dirty="0">
              <a:solidFill>
                <a:schemeClr val="bg1"/>
              </a:solidFill>
            </a:endParaRPr>
          </a:p>
        </p:txBody>
      </p:sp>
      <p:pic>
        <p:nvPicPr>
          <p:cNvPr id="10" name="Rectangle 3"/>
          <p:cNvPicPr>
            <a:picLocks noChangeAspect="1"/>
          </p:cNvPicPr>
          <p:nvPr/>
        </p:nvPicPr>
        <p:blipFill>
          <a:blip r:embed="rId6">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Somkracht</a:t>
            </a:r>
            <a:endParaRPr lang="nl-NL" dirty="0"/>
          </a:p>
        </p:txBody>
      </p:sp>
      <p:sp>
        <p:nvSpPr>
          <p:cNvPr id="3" name="Rechthoek 2"/>
          <p:cNvSpPr/>
          <p:nvPr/>
        </p:nvSpPr>
        <p:spPr>
          <a:xfrm>
            <a:off x="107504" y="692696"/>
            <a:ext cx="8928992" cy="369332"/>
          </a:xfrm>
          <a:prstGeom prst="rect">
            <a:avLst/>
          </a:prstGeom>
        </p:spPr>
        <p:txBody>
          <a:bodyPr wrap="square">
            <a:spAutoFit/>
          </a:bodyPr>
          <a:lstStyle/>
          <a:p>
            <a:pPr algn="ctr"/>
            <a:r>
              <a:rPr lang="nl-NL" dirty="0" smtClean="0">
                <a:solidFill>
                  <a:schemeClr val="bg1"/>
                </a:solidFill>
                <a:latin typeface="Verdana" pitchFamily="34" charset="0"/>
                <a:ea typeface="Verdana" pitchFamily="34" charset="0"/>
                <a:cs typeface="Verdana" pitchFamily="34" charset="0"/>
              </a:rPr>
              <a:t>Effect </a:t>
            </a:r>
            <a:r>
              <a:rPr lang="nl-NL" dirty="0">
                <a:solidFill>
                  <a:schemeClr val="bg1"/>
                </a:solidFill>
                <a:latin typeface="Verdana" pitchFamily="34" charset="0"/>
                <a:ea typeface="Verdana" pitchFamily="34" charset="0"/>
                <a:cs typeface="Verdana" pitchFamily="34" charset="0"/>
              </a:rPr>
              <a:t>van meerdere krachten </a:t>
            </a:r>
            <a:r>
              <a:rPr lang="nl-NL" dirty="0" smtClean="0">
                <a:solidFill>
                  <a:schemeClr val="bg1"/>
                </a:solidFill>
                <a:latin typeface="Verdana" pitchFamily="34" charset="0"/>
                <a:ea typeface="Verdana" pitchFamily="34" charset="0"/>
                <a:cs typeface="Verdana" pitchFamily="34" charset="0"/>
              </a:rPr>
              <a:t>op </a:t>
            </a:r>
            <a:r>
              <a:rPr lang="nl-NL" dirty="0">
                <a:solidFill>
                  <a:schemeClr val="bg1"/>
                </a:solidFill>
                <a:latin typeface="Verdana" pitchFamily="34" charset="0"/>
                <a:ea typeface="Verdana" pitchFamily="34" charset="0"/>
                <a:cs typeface="Verdana" pitchFamily="34" charset="0"/>
              </a:rPr>
              <a:t>hetzelfde </a:t>
            </a:r>
            <a:r>
              <a:rPr lang="nl-NL" dirty="0" smtClean="0">
                <a:solidFill>
                  <a:schemeClr val="bg1"/>
                </a:solidFill>
                <a:latin typeface="Verdana" pitchFamily="34" charset="0"/>
                <a:ea typeface="Verdana" pitchFamily="34" charset="0"/>
                <a:cs typeface="Verdana" pitchFamily="34" charset="0"/>
              </a:rPr>
              <a:t>voorwerp</a:t>
            </a:r>
            <a:endParaRPr lang="nl-NL" dirty="0">
              <a:solidFill>
                <a:schemeClr val="bg1"/>
              </a:solidFill>
              <a:latin typeface="Verdana" pitchFamily="34" charset="0"/>
              <a:ea typeface="Verdana" pitchFamily="34" charset="0"/>
              <a:cs typeface="Verdana" pitchFamily="34" charset="0"/>
            </a:endParaRPr>
          </a:p>
        </p:txBody>
      </p:sp>
      <p:cxnSp>
        <p:nvCxnSpPr>
          <p:cNvPr id="35" name="Rechte verbindingslijn 34"/>
          <p:cNvCxnSpPr/>
          <p:nvPr/>
        </p:nvCxnSpPr>
        <p:spPr>
          <a:xfrm>
            <a:off x="0" y="1062028"/>
            <a:ext cx="914400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grpSp>
        <p:nvGrpSpPr>
          <p:cNvPr id="59" name="Groep 58"/>
          <p:cNvGrpSpPr/>
          <p:nvPr/>
        </p:nvGrpSpPr>
        <p:grpSpPr>
          <a:xfrm>
            <a:off x="0" y="1062028"/>
            <a:ext cx="9144000" cy="5614972"/>
            <a:chOff x="0" y="1988840"/>
            <a:chExt cx="9827568" cy="4688160"/>
          </a:xfrm>
        </p:grpSpPr>
        <p:sp>
          <p:nvSpPr>
            <p:cNvPr id="60" name="Rechthoek 59"/>
            <p:cNvSpPr/>
            <p:nvPr/>
          </p:nvSpPr>
          <p:spPr>
            <a:xfrm>
              <a:off x="0" y="1988840"/>
              <a:ext cx="3275856" cy="468052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61" name="Rechthoek 60"/>
            <p:cNvSpPr/>
            <p:nvPr/>
          </p:nvSpPr>
          <p:spPr>
            <a:xfrm>
              <a:off x="6551712" y="1996480"/>
              <a:ext cx="3275856" cy="468052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600"/>
            </a:p>
          </p:txBody>
        </p:sp>
        <p:sp>
          <p:nvSpPr>
            <p:cNvPr id="62" name="Rechthoek 61"/>
            <p:cNvSpPr/>
            <p:nvPr/>
          </p:nvSpPr>
          <p:spPr>
            <a:xfrm>
              <a:off x="3275856" y="1988840"/>
              <a:ext cx="3275856" cy="4680520"/>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600"/>
            </a:p>
          </p:txBody>
        </p:sp>
      </p:grpSp>
      <p:grpSp>
        <p:nvGrpSpPr>
          <p:cNvPr id="71" name="Groep 70"/>
          <p:cNvGrpSpPr/>
          <p:nvPr/>
        </p:nvGrpSpPr>
        <p:grpSpPr>
          <a:xfrm>
            <a:off x="6403973" y="1477729"/>
            <a:ext cx="2432053" cy="2311311"/>
            <a:chOff x="3601977" y="1950741"/>
            <a:chExt cx="2191231" cy="2012512"/>
          </a:xfrm>
        </p:grpSpPr>
        <p:pic>
          <p:nvPicPr>
            <p:cNvPr id="74" name="Picture 4" descr="http://wonen.blogo.nl/files/2010/01/bank-verschuiven.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3601977" y="1950741"/>
              <a:ext cx="2191230" cy="2012512"/>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75" name="Tekstvak 74"/>
            <p:cNvSpPr txBox="1"/>
            <p:nvPr/>
          </p:nvSpPr>
          <p:spPr>
            <a:xfrm>
              <a:off x="4569072" y="3762946"/>
              <a:ext cx="1224136" cy="200055"/>
            </a:xfrm>
            <a:prstGeom prst="rect">
              <a:avLst/>
            </a:prstGeom>
            <a:noFill/>
          </p:spPr>
          <p:txBody>
            <a:bodyPr wrap="square" rtlCol="0">
              <a:spAutoFit/>
            </a:bodyPr>
            <a:lstStyle/>
            <a:p>
              <a:pPr algn="r"/>
              <a:r>
                <a:rPr lang="nl-NL" sz="700" dirty="0" smtClean="0">
                  <a:latin typeface="Verdana" pitchFamily="34" charset="0"/>
                  <a:ea typeface="Verdana" pitchFamily="34" charset="0"/>
                  <a:cs typeface="Verdana" pitchFamily="34" charset="0"/>
                  <a:hlinkClick r:id="rId3"/>
                </a:rPr>
                <a:t>www.wonen.blogo.nl</a:t>
              </a:r>
              <a:endParaRPr lang="nl-NL" sz="700" dirty="0">
                <a:latin typeface="Verdana" pitchFamily="34" charset="0"/>
                <a:ea typeface="Verdana" pitchFamily="34" charset="0"/>
                <a:cs typeface="Verdana" pitchFamily="34" charset="0"/>
              </a:endParaRPr>
            </a:p>
          </p:txBody>
        </p:sp>
      </p:grpSp>
      <p:grpSp>
        <p:nvGrpSpPr>
          <p:cNvPr id="76" name="Groep 75"/>
          <p:cNvGrpSpPr/>
          <p:nvPr/>
        </p:nvGrpSpPr>
        <p:grpSpPr>
          <a:xfrm>
            <a:off x="323528" y="1477728"/>
            <a:ext cx="2432052" cy="2311021"/>
            <a:chOff x="5642685" y="1451733"/>
            <a:chExt cx="2432052" cy="2311021"/>
          </a:xfrm>
        </p:grpSpPr>
        <p:pic>
          <p:nvPicPr>
            <p:cNvPr id="77" name="Picture 2" descr="http://farm4.static.flickr.com/3419/3714416629_a97dd32f6e.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5642685" y="1451733"/>
              <a:ext cx="2432052" cy="2311021"/>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78" name="Tekstvak 77"/>
            <p:cNvSpPr txBox="1"/>
            <p:nvPr/>
          </p:nvSpPr>
          <p:spPr>
            <a:xfrm>
              <a:off x="6177094" y="3562699"/>
              <a:ext cx="1897643" cy="200055"/>
            </a:xfrm>
            <a:prstGeom prst="rect">
              <a:avLst/>
            </a:prstGeom>
            <a:noFill/>
          </p:spPr>
          <p:txBody>
            <a:bodyPr wrap="square" rtlCol="0">
              <a:spAutoFit/>
            </a:bodyPr>
            <a:lstStyle/>
            <a:p>
              <a:pPr algn="r"/>
              <a:r>
                <a:rPr lang="nl-NL" sz="700" dirty="0">
                  <a:latin typeface="Verdana" pitchFamily="34" charset="0"/>
                  <a:ea typeface="Verdana" pitchFamily="34" charset="0"/>
                  <a:cs typeface="Verdana" pitchFamily="34" charset="0"/>
                  <a:hlinkClick r:id="rId5"/>
                </a:rPr>
                <a:t>blogs.hudsonvalley.com</a:t>
              </a:r>
              <a:endParaRPr lang="nl-NL" sz="700" dirty="0">
                <a:latin typeface="Verdana" pitchFamily="34" charset="0"/>
                <a:ea typeface="Verdana" pitchFamily="34" charset="0"/>
                <a:cs typeface="Verdana" pitchFamily="34" charset="0"/>
              </a:endParaRPr>
            </a:p>
          </p:txBody>
        </p:sp>
      </p:grpSp>
      <p:pic>
        <p:nvPicPr>
          <p:cNvPr id="81" name="Picture 8" descr="http://listverse.files.wordpress.com/2009/02/freefall2.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3345005" y="1477728"/>
            <a:ext cx="2432051" cy="2311312"/>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82" name="Tekstvak 81"/>
          <p:cNvSpPr txBox="1"/>
          <p:nvPr/>
        </p:nvSpPr>
        <p:spPr>
          <a:xfrm>
            <a:off x="3563889" y="3588984"/>
            <a:ext cx="2213168" cy="200055"/>
          </a:xfrm>
          <a:prstGeom prst="rect">
            <a:avLst/>
          </a:prstGeom>
          <a:noFill/>
        </p:spPr>
        <p:txBody>
          <a:bodyPr wrap="square" rtlCol="0">
            <a:spAutoFit/>
          </a:bodyPr>
          <a:lstStyle/>
          <a:p>
            <a:pPr algn="r"/>
            <a:r>
              <a:rPr lang="nl-NL" sz="700" dirty="0" smtClean="0">
                <a:latin typeface="Verdana" pitchFamily="34" charset="0"/>
                <a:ea typeface="Verdana" pitchFamily="34" charset="0"/>
                <a:cs typeface="Verdana" pitchFamily="34" charset="0"/>
                <a:hlinkClick r:id="rId7"/>
              </a:rPr>
              <a:t>www.listverse.com</a:t>
            </a:r>
            <a:endParaRPr lang="nl-NL" sz="700" dirty="0">
              <a:latin typeface="Verdana" pitchFamily="34" charset="0"/>
              <a:ea typeface="Verdana" pitchFamily="34" charset="0"/>
              <a:cs typeface="Verdana" pitchFamily="34" charset="0"/>
            </a:endParaRPr>
          </a:p>
        </p:txBody>
      </p:sp>
      <p:cxnSp>
        <p:nvCxnSpPr>
          <p:cNvPr id="90" name="Rechte verbindingslijn met pijl 89"/>
          <p:cNvCxnSpPr/>
          <p:nvPr/>
        </p:nvCxnSpPr>
        <p:spPr>
          <a:xfrm flipH="1">
            <a:off x="611560" y="2365104"/>
            <a:ext cx="1046731" cy="0"/>
          </a:xfrm>
          <a:prstGeom prst="straightConnector1">
            <a:avLst/>
          </a:prstGeom>
          <a:ln w="28575">
            <a:solidFill>
              <a:srgbClr val="00B050"/>
            </a:solidFill>
            <a:headEnd type="oval"/>
            <a:tailEnd type="arrow"/>
          </a:ln>
          <a:effectLst>
            <a:glow rad="63500">
              <a:schemeClr val="tx1">
                <a:alpha val="40000"/>
              </a:schemeClr>
            </a:glow>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1" name="Rechte verbindingslijn met pijl 90"/>
          <p:cNvCxnSpPr/>
          <p:nvPr/>
        </p:nvCxnSpPr>
        <p:spPr>
          <a:xfrm>
            <a:off x="1658291" y="2365104"/>
            <a:ext cx="512742" cy="0"/>
          </a:xfrm>
          <a:prstGeom prst="straightConnector1">
            <a:avLst/>
          </a:prstGeom>
          <a:ln w="28575">
            <a:solidFill>
              <a:srgbClr val="FF0000"/>
            </a:solidFill>
            <a:headEnd type="oval"/>
            <a:tailEnd type="arrow"/>
          </a:ln>
          <a:effectLst>
            <a:glow rad="63500">
              <a:schemeClr val="tx1">
                <a:alpha val="40000"/>
              </a:schemeClr>
            </a:glow>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5" name="Afgeronde rechthoek 94"/>
          <p:cNvSpPr/>
          <p:nvPr/>
        </p:nvSpPr>
        <p:spPr>
          <a:xfrm>
            <a:off x="323528" y="3861048"/>
            <a:ext cx="1080120" cy="252459"/>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i="1" dirty="0" smtClean="0">
                <a:solidFill>
                  <a:schemeClr val="bg1"/>
                </a:solidFill>
                <a:latin typeface="Verdana" pitchFamily="34" charset="0"/>
                <a:ea typeface="Verdana" pitchFamily="34" charset="0"/>
                <a:cs typeface="Verdana" pitchFamily="34" charset="0"/>
              </a:rPr>
              <a:t>krachten</a:t>
            </a:r>
            <a:endParaRPr lang="nl-NL" sz="1200" i="1" dirty="0">
              <a:solidFill>
                <a:schemeClr val="bg1"/>
              </a:solidFill>
              <a:latin typeface="Verdana" pitchFamily="34" charset="0"/>
              <a:ea typeface="Verdana" pitchFamily="34" charset="0"/>
              <a:cs typeface="Verdana" pitchFamily="34" charset="0"/>
            </a:endParaRPr>
          </a:p>
        </p:txBody>
      </p:sp>
      <p:sp>
        <p:nvSpPr>
          <p:cNvPr id="96" name="Afgeronde rechthoek 95"/>
          <p:cNvSpPr/>
          <p:nvPr/>
        </p:nvSpPr>
        <p:spPr>
          <a:xfrm>
            <a:off x="1658291" y="3861048"/>
            <a:ext cx="1097289" cy="252459"/>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i="1" dirty="0" smtClean="0">
                <a:solidFill>
                  <a:schemeClr val="bg1"/>
                </a:solidFill>
                <a:latin typeface="Verdana" pitchFamily="34" charset="0"/>
                <a:ea typeface="Verdana" pitchFamily="34" charset="0"/>
                <a:cs typeface="Verdana" pitchFamily="34" charset="0"/>
              </a:rPr>
              <a:t>somkracht</a:t>
            </a:r>
            <a:endParaRPr lang="nl-NL" sz="1200" i="1" dirty="0">
              <a:solidFill>
                <a:schemeClr val="bg1"/>
              </a:solidFill>
              <a:latin typeface="Verdana" pitchFamily="34" charset="0"/>
              <a:ea typeface="Verdana" pitchFamily="34" charset="0"/>
              <a:cs typeface="Verdana" pitchFamily="34" charset="0"/>
            </a:endParaRPr>
          </a:p>
        </p:txBody>
      </p:sp>
      <p:cxnSp>
        <p:nvCxnSpPr>
          <p:cNvPr id="98" name="Rechte verbindingslijn met pijl 97"/>
          <p:cNvCxnSpPr/>
          <p:nvPr/>
        </p:nvCxnSpPr>
        <p:spPr>
          <a:xfrm flipH="1">
            <a:off x="1141275" y="2361580"/>
            <a:ext cx="511356" cy="0"/>
          </a:xfrm>
          <a:prstGeom prst="straightConnector1">
            <a:avLst/>
          </a:prstGeom>
          <a:ln w="28575">
            <a:solidFill>
              <a:srgbClr val="FFFF00"/>
            </a:solidFill>
            <a:headEnd type="oval"/>
            <a:tailEnd type="arrow"/>
          </a:ln>
          <a:effectLst>
            <a:glow rad="63500">
              <a:schemeClr val="tx1">
                <a:alpha val="40000"/>
              </a:schemeClr>
            </a:glow>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1" name="Rechte verbindingslijn met pijl 100"/>
          <p:cNvCxnSpPr/>
          <p:nvPr/>
        </p:nvCxnSpPr>
        <p:spPr>
          <a:xfrm flipH="1" flipV="1">
            <a:off x="4610621" y="2060848"/>
            <a:ext cx="1" cy="720080"/>
          </a:xfrm>
          <a:prstGeom prst="straightConnector1">
            <a:avLst/>
          </a:prstGeom>
          <a:ln w="28575">
            <a:solidFill>
              <a:srgbClr val="FF0000"/>
            </a:solidFill>
            <a:headEnd type="oval"/>
            <a:tailEnd type="arrow"/>
          </a:ln>
          <a:effectLst>
            <a:glow rad="63500">
              <a:schemeClr val="tx1">
                <a:alpha val="40000"/>
              </a:schemeClr>
            </a:glow>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2" name="Rechte verbindingslijn met pijl 101"/>
          <p:cNvCxnSpPr/>
          <p:nvPr/>
        </p:nvCxnSpPr>
        <p:spPr>
          <a:xfrm>
            <a:off x="4610622" y="2794951"/>
            <a:ext cx="0" cy="706057"/>
          </a:xfrm>
          <a:prstGeom prst="straightConnector1">
            <a:avLst/>
          </a:prstGeom>
          <a:ln w="28575">
            <a:solidFill>
              <a:srgbClr val="00B050"/>
            </a:solidFill>
            <a:headEnd type="oval"/>
            <a:tailEnd type="arrow"/>
          </a:ln>
          <a:effectLst>
            <a:glow rad="63500">
              <a:schemeClr val="tx1">
                <a:alpha val="40000"/>
              </a:schemeClr>
            </a:glow>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3" name="Afgeronde rechthoek 102"/>
          <p:cNvSpPr/>
          <p:nvPr/>
        </p:nvSpPr>
        <p:spPr>
          <a:xfrm>
            <a:off x="3335710" y="3860286"/>
            <a:ext cx="1080120" cy="252459"/>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i="1" dirty="0" smtClean="0">
                <a:solidFill>
                  <a:schemeClr val="bg1"/>
                </a:solidFill>
                <a:latin typeface="Verdana" pitchFamily="34" charset="0"/>
                <a:ea typeface="Verdana" pitchFamily="34" charset="0"/>
                <a:cs typeface="Verdana" pitchFamily="34" charset="0"/>
              </a:rPr>
              <a:t>krachten</a:t>
            </a:r>
            <a:endParaRPr lang="nl-NL" sz="1200" i="1" dirty="0">
              <a:solidFill>
                <a:schemeClr val="bg1"/>
              </a:solidFill>
              <a:latin typeface="Verdana" pitchFamily="34" charset="0"/>
              <a:ea typeface="Verdana" pitchFamily="34" charset="0"/>
              <a:cs typeface="Verdana" pitchFamily="34" charset="0"/>
            </a:endParaRPr>
          </a:p>
        </p:txBody>
      </p:sp>
      <p:sp>
        <p:nvSpPr>
          <p:cNvPr id="104" name="Afgeronde rechthoek 103"/>
          <p:cNvSpPr/>
          <p:nvPr/>
        </p:nvSpPr>
        <p:spPr>
          <a:xfrm>
            <a:off x="4670473" y="3860286"/>
            <a:ext cx="1097289" cy="252459"/>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i="1" dirty="0" smtClean="0">
                <a:solidFill>
                  <a:schemeClr val="bg1"/>
                </a:solidFill>
                <a:latin typeface="Verdana" pitchFamily="34" charset="0"/>
                <a:ea typeface="Verdana" pitchFamily="34" charset="0"/>
                <a:cs typeface="Verdana" pitchFamily="34" charset="0"/>
              </a:rPr>
              <a:t>somkracht</a:t>
            </a:r>
            <a:endParaRPr lang="nl-NL" sz="1200" i="1" dirty="0">
              <a:solidFill>
                <a:schemeClr val="bg1"/>
              </a:solidFill>
              <a:latin typeface="Verdana" pitchFamily="34" charset="0"/>
              <a:ea typeface="Verdana" pitchFamily="34" charset="0"/>
              <a:cs typeface="Verdana" pitchFamily="34" charset="0"/>
            </a:endParaRPr>
          </a:p>
        </p:txBody>
      </p:sp>
      <p:cxnSp>
        <p:nvCxnSpPr>
          <p:cNvPr id="107" name="Rechte verbindingslijn met pijl 106"/>
          <p:cNvCxnSpPr/>
          <p:nvPr/>
        </p:nvCxnSpPr>
        <p:spPr>
          <a:xfrm flipH="1">
            <a:off x="7521725" y="3588694"/>
            <a:ext cx="420543" cy="0"/>
          </a:xfrm>
          <a:prstGeom prst="straightConnector1">
            <a:avLst/>
          </a:prstGeom>
          <a:ln w="28575">
            <a:solidFill>
              <a:srgbClr val="FF0000"/>
            </a:solidFill>
            <a:headEnd type="oval"/>
            <a:tailEnd type="arrow"/>
          </a:ln>
          <a:effectLst>
            <a:glow rad="63500">
              <a:schemeClr val="tx1">
                <a:alpha val="40000"/>
              </a:schemeClr>
            </a:glow>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8" name="Rechte verbindingslijn met pijl 107"/>
          <p:cNvCxnSpPr/>
          <p:nvPr/>
        </p:nvCxnSpPr>
        <p:spPr>
          <a:xfrm flipV="1">
            <a:off x="7850568" y="2810078"/>
            <a:ext cx="1034722" cy="4916"/>
          </a:xfrm>
          <a:prstGeom prst="straightConnector1">
            <a:avLst/>
          </a:prstGeom>
          <a:ln w="28575">
            <a:solidFill>
              <a:srgbClr val="00B050"/>
            </a:solidFill>
            <a:headEnd type="oval"/>
            <a:tailEnd type="arrow"/>
          </a:ln>
          <a:effectLst>
            <a:glow rad="63500">
              <a:schemeClr val="tx1">
                <a:alpha val="40000"/>
              </a:schemeClr>
            </a:glow>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9" name="Afgeronde rechthoek 108"/>
          <p:cNvSpPr/>
          <p:nvPr/>
        </p:nvSpPr>
        <p:spPr>
          <a:xfrm>
            <a:off x="6397234" y="3860286"/>
            <a:ext cx="1080120" cy="252459"/>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i="1" dirty="0" smtClean="0">
                <a:solidFill>
                  <a:schemeClr val="bg1"/>
                </a:solidFill>
                <a:latin typeface="Verdana" pitchFamily="34" charset="0"/>
                <a:ea typeface="Verdana" pitchFamily="34" charset="0"/>
                <a:cs typeface="Verdana" pitchFamily="34" charset="0"/>
              </a:rPr>
              <a:t>krachten</a:t>
            </a:r>
            <a:endParaRPr lang="nl-NL" sz="1200" i="1" dirty="0">
              <a:solidFill>
                <a:schemeClr val="bg1"/>
              </a:solidFill>
              <a:latin typeface="Verdana" pitchFamily="34" charset="0"/>
              <a:ea typeface="Verdana" pitchFamily="34" charset="0"/>
              <a:cs typeface="Verdana" pitchFamily="34" charset="0"/>
            </a:endParaRPr>
          </a:p>
        </p:txBody>
      </p:sp>
      <p:sp>
        <p:nvSpPr>
          <p:cNvPr id="110" name="Afgeronde rechthoek 109"/>
          <p:cNvSpPr/>
          <p:nvPr/>
        </p:nvSpPr>
        <p:spPr>
          <a:xfrm>
            <a:off x="7731997" y="3860286"/>
            <a:ext cx="1097289" cy="252459"/>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i="1" dirty="0" smtClean="0">
                <a:solidFill>
                  <a:schemeClr val="bg1"/>
                </a:solidFill>
                <a:latin typeface="Verdana" pitchFamily="34" charset="0"/>
                <a:ea typeface="Verdana" pitchFamily="34" charset="0"/>
                <a:cs typeface="Verdana" pitchFamily="34" charset="0"/>
              </a:rPr>
              <a:t>somkracht</a:t>
            </a:r>
            <a:endParaRPr lang="nl-NL" sz="1200" i="1" dirty="0">
              <a:solidFill>
                <a:schemeClr val="bg1"/>
              </a:solidFill>
              <a:latin typeface="Verdana" pitchFamily="34" charset="0"/>
              <a:ea typeface="Verdana" pitchFamily="34" charset="0"/>
              <a:cs typeface="Verdana" pitchFamily="34" charset="0"/>
            </a:endParaRPr>
          </a:p>
        </p:txBody>
      </p:sp>
      <p:cxnSp>
        <p:nvCxnSpPr>
          <p:cNvPr id="111" name="Rechte verbindingslijn met pijl 110"/>
          <p:cNvCxnSpPr/>
          <p:nvPr/>
        </p:nvCxnSpPr>
        <p:spPr>
          <a:xfrm>
            <a:off x="7850568" y="2814994"/>
            <a:ext cx="605650" cy="0"/>
          </a:xfrm>
          <a:prstGeom prst="straightConnector1">
            <a:avLst/>
          </a:prstGeom>
          <a:ln w="28575">
            <a:solidFill>
              <a:srgbClr val="FFFF00"/>
            </a:solidFill>
            <a:headEnd type="oval"/>
            <a:tailEnd type="arrow"/>
          </a:ln>
          <a:effectLst>
            <a:glow rad="63500">
              <a:schemeClr val="tx1">
                <a:alpha val="40000"/>
              </a:schemeClr>
            </a:glow>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112" name="Ovaal 4111"/>
          <p:cNvSpPr/>
          <p:nvPr/>
        </p:nvSpPr>
        <p:spPr>
          <a:xfrm>
            <a:off x="4574381" y="2780928"/>
            <a:ext cx="72008" cy="72008"/>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119" name="Tekstvak 4118"/>
          <p:cNvSpPr txBox="1"/>
          <p:nvPr/>
        </p:nvSpPr>
        <p:spPr>
          <a:xfrm>
            <a:off x="118472" y="4365104"/>
            <a:ext cx="2725336" cy="2123658"/>
          </a:xfrm>
          <a:prstGeom prst="rect">
            <a:avLst/>
          </a:prstGeom>
          <a:noFill/>
        </p:spPr>
        <p:txBody>
          <a:bodyPr wrap="square" rtlCol="0">
            <a:spAutoFit/>
          </a:bodyPr>
          <a:lstStyle/>
          <a:p>
            <a:pPr algn="ctr"/>
            <a:r>
              <a:rPr lang="nl-NL" sz="1600" dirty="0" smtClean="0">
                <a:solidFill>
                  <a:srgbClr val="00B050"/>
                </a:solidFill>
                <a:latin typeface="Verdana" pitchFamily="34" charset="0"/>
                <a:ea typeface="Verdana" pitchFamily="34" charset="0"/>
                <a:cs typeface="Verdana" pitchFamily="34" charset="0"/>
              </a:rPr>
              <a:t>F</a:t>
            </a:r>
            <a:r>
              <a:rPr lang="nl-NL" sz="1600" baseline="-25000" dirty="0" smtClean="0">
                <a:solidFill>
                  <a:srgbClr val="00B050"/>
                </a:solidFill>
                <a:latin typeface="Verdana" pitchFamily="34" charset="0"/>
                <a:ea typeface="Verdana" pitchFamily="34" charset="0"/>
                <a:cs typeface="Verdana" pitchFamily="34" charset="0"/>
              </a:rPr>
              <a:t>links</a:t>
            </a:r>
            <a:r>
              <a:rPr lang="nl-NL" sz="1600" dirty="0" smtClean="0">
                <a:solidFill>
                  <a:srgbClr val="FF0000"/>
                </a:solidFill>
                <a:latin typeface="Verdana" pitchFamily="34" charset="0"/>
                <a:ea typeface="Verdana" pitchFamily="34" charset="0"/>
                <a:cs typeface="Verdana" pitchFamily="34" charset="0"/>
              </a:rPr>
              <a:t> </a:t>
            </a:r>
            <a:r>
              <a:rPr lang="nl-NL" sz="1600" dirty="0" smtClean="0">
                <a:solidFill>
                  <a:schemeClr val="bg1"/>
                </a:solidFill>
                <a:latin typeface="Verdana" pitchFamily="34" charset="0"/>
                <a:ea typeface="Verdana" pitchFamily="34" charset="0"/>
                <a:cs typeface="Verdana" pitchFamily="34" charset="0"/>
              </a:rPr>
              <a:t>–</a:t>
            </a:r>
            <a:r>
              <a:rPr lang="nl-NL" sz="1600" dirty="0" smtClean="0">
                <a:solidFill>
                  <a:srgbClr val="FF0000"/>
                </a:solidFill>
                <a:latin typeface="Verdana" pitchFamily="34" charset="0"/>
                <a:ea typeface="Verdana" pitchFamily="34" charset="0"/>
                <a:cs typeface="Verdana" pitchFamily="34" charset="0"/>
              </a:rPr>
              <a:t> </a:t>
            </a:r>
            <a:r>
              <a:rPr lang="nl-NL" sz="1600" dirty="0" err="1" smtClean="0">
                <a:solidFill>
                  <a:srgbClr val="FF0000"/>
                </a:solidFill>
                <a:latin typeface="Verdana" pitchFamily="34" charset="0"/>
                <a:ea typeface="Verdana" pitchFamily="34" charset="0"/>
                <a:cs typeface="Verdana" pitchFamily="34" charset="0"/>
              </a:rPr>
              <a:t>F</a:t>
            </a:r>
            <a:r>
              <a:rPr lang="nl-NL" sz="1600" baseline="-25000" dirty="0" err="1" smtClean="0">
                <a:solidFill>
                  <a:srgbClr val="FF0000"/>
                </a:solidFill>
                <a:latin typeface="Verdana" pitchFamily="34" charset="0"/>
                <a:ea typeface="Verdana" pitchFamily="34" charset="0"/>
                <a:cs typeface="Verdana" pitchFamily="34" charset="0"/>
              </a:rPr>
              <a:t>rechts</a:t>
            </a:r>
            <a:r>
              <a:rPr lang="nl-NL" sz="1600" baseline="-25000" dirty="0" smtClean="0">
                <a:solidFill>
                  <a:srgbClr val="00B050"/>
                </a:solidFill>
                <a:latin typeface="Verdana" pitchFamily="34" charset="0"/>
                <a:ea typeface="Verdana" pitchFamily="34" charset="0"/>
                <a:cs typeface="Verdana" pitchFamily="34" charset="0"/>
              </a:rPr>
              <a:t> </a:t>
            </a:r>
            <a:r>
              <a:rPr lang="nl-NL" sz="1600" dirty="0" smtClean="0">
                <a:solidFill>
                  <a:schemeClr val="bg1"/>
                </a:solidFill>
                <a:latin typeface="Verdana" pitchFamily="34" charset="0"/>
                <a:ea typeface="Verdana" pitchFamily="34" charset="0"/>
                <a:cs typeface="Verdana" pitchFamily="34" charset="0"/>
              </a:rPr>
              <a:t>= </a:t>
            </a:r>
            <a:r>
              <a:rPr lang="nl-NL" sz="1600" dirty="0" err="1" smtClean="0">
                <a:solidFill>
                  <a:srgbClr val="FFFF00"/>
                </a:solidFill>
                <a:latin typeface="Verdana" pitchFamily="34" charset="0"/>
                <a:ea typeface="Verdana" pitchFamily="34" charset="0"/>
                <a:cs typeface="Verdana" pitchFamily="34" charset="0"/>
              </a:rPr>
              <a:t>F</a:t>
            </a:r>
            <a:r>
              <a:rPr lang="nl-NL" sz="1600" baseline="-25000" dirty="0" err="1" smtClean="0">
                <a:solidFill>
                  <a:srgbClr val="FFFF00"/>
                </a:solidFill>
                <a:latin typeface="Verdana" pitchFamily="34" charset="0"/>
                <a:ea typeface="Verdana" pitchFamily="34" charset="0"/>
                <a:cs typeface="Verdana" pitchFamily="34" charset="0"/>
              </a:rPr>
              <a:t>som</a:t>
            </a:r>
            <a:endParaRPr lang="nl-NL" sz="1600" baseline="-25000" dirty="0" smtClean="0">
              <a:solidFill>
                <a:srgbClr val="FFFF00"/>
              </a:solidFill>
              <a:latin typeface="Verdana" pitchFamily="34" charset="0"/>
              <a:ea typeface="Verdana" pitchFamily="34" charset="0"/>
              <a:cs typeface="Verdana" pitchFamily="34" charset="0"/>
            </a:endParaRPr>
          </a:p>
          <a:p>
            <a:pPr algn="ctr"/>
            <a:endParaRPr lang="nl-NL" sz="1600" dirty="0" smtClean="0">
              <a:solidFill>
                <a:schemeClr val="bg1"/>
              </a:solidFill>
              <a:latin typeface="Verdana" pitchFamily="34" charset="0"/>
              <a:ea typeface="Verdana" pitchFamily="34" charset="0"/>
              <a:cs typeface="Verdana" pitchFamily="34" charset="0"/>
            </a:endParaRPr>
          </a:p>
          <a:p>
            <a:pPr algn="ctr"/>
            <a:r>
              <a:rPr lang="nl-NL" sz="1600" dirty="0" smtClean="0">
                <a:solidFill>
                  <a:srgbClr val="00B050"/>
                </a:solidFill>
                <a:latin typeface="Verdana" pitchFamily="34" charset="0"/>
                <a:ea typeface="Verdana" pitchFamily="34" charset="0"/>
                <a:cs typeface="Verdana" pitchFamily="34" charset="0"/>
              </a:rPr>
              <a:t>30 N</a:t>
            </a:r>
            <a:r>
              <a:rPr lang="nl-NL" sz="1600" dirty="0" smtClean="0">
                <a:solidFill>
                  <a:srgbClr val="FF0000"/>
                </a:solidFill>
                <a:latin typeface="Verdana" pitchFamily="34" charset="0"/>
                <a:ea typeface="Verdana" pitchFamily="34" charset="0"/>
                <a:cs typeface="Verdana" pitchFamily="34" charset="0"/>
              </a:rPr>
              <a:t> </a:t>
            </a:r>
            <a:r>
              <a:rPr lang="nl-NL" sz="1600" dirty="0">
                <a:solidFill>
                  <a:schemeClr val="bg1"/>
                </a:solidFill>
                <a:latin typeface="Verdana" pitchFamily="34" charset="0"/>
                <a:ea typeface="Verdana" pitchFamily="34" charset="0"/>
                <a:cs typeface="Verdana" pitchFamily="34" charset="0"/>
              </a:rPr>
              <a:t>–</a:t>
            </a:r>
            <a:r>
              <a:rPr lang="nl-NL" sz="1600" dirty="0">
                <a:solidFill>
                  <a:srgbClr val="FF0000"/>
                </a:solidFill>
                <a:latin typeface="Verdana" pitchFamily="34" charset="0"/>
                <a:ea typeface="Verdana" pitchFamily="34" charset="0"/>
                <a:cs typeface="Verdana" pitchFamily="34" charset="0"/>
              </a:rPr>
              <a:t> </a:t>
            </a:r>
            <a:r>
              <a:rPr lang="nl-NL" sz="1600" dirty="0" smtClean="0">
                <a:solidFill>
                  <a:srgbClr val="FF0000"/>
                </a:solidFill>
                <a:latin typeface="Verdana" pitchFamily="34" charset="0"/>
                <a:ea typeface="Verdana" pitchFamily="34" charset="0"/>
                <a:cs typeface="Verdana" pitchFamily="34" charset="0"/>
              </a:rPr>
              <a:t>20 N</a:t>
            </a:r>
            <a:r>
              <a:rPr lang="nl-NL" sz="1600" baseline="-25000" dirty="0" smtClean="0">
                <a:solidFill>
                  <a:srgbClr val="00B050"/>
                </a:solidFill>
                <a:latin typeface="Verdana" pitchFamily="34" charset="0"/>
                <a:ea typeface="Verdana" pitchFamily="34" charset="0"/>
                <a:cs typeface="Verdana" pitchFamily="34" charset="0"/>
              </a:rPr>
              <a:t> </a:t>
            </a:r>
            <a:r>
              <a:rPr lang="nl-NL" sz="1600" dirty="0">
                <a:solidFill>
                  <a:schemeClr val="bg1"/>
                </a:solidFill>
                <a:latin typeface="Verdana" pitchFamily="34" charset="0"/>
                <a:ea typeface="Verdana" pitchFamily="34" charset="0"/>
                <a:cs typeface="Verdana" pitchFamily="34" charset="0"/>
              </a:rPr>
              <a:t>= </a:t>
            </a:r>
            <a:r>
              <a:rPr lang="nl-NL" sz="1600" dirty="0" smtClean="0">
                <a:solidFill>
                  <a:srgbClr val="FFFF00"/>
                </a:solidFill>
                <a:latin typeface="Verdana" pitchFamily="34" charset="0"/>
                <a:ea typeface="Verdana" pitchFamily="34" charset="0"/>
                <a:cs typeface="Verdana" pitchFamily="34" charset="0"/>
              </a:rPr>
              <a:t>10 N</a:t>
            </a:r>
            <a:endParaRPr lang="nl-NL" sz="1600" baseline="-25000" dirty="0">
              <a:solidFill>
                <a:srgbClr val="FFFF00"/>
              </a:solidFill>
              <a:latin typeface="Verdana" pitchFamily="34" charset="0"/>
              <a:ea typeface="Verdana" pitchFamily="34" charset="0"/>
              <a:cs typeface="Verdana" pitchFamily="34" charset="0"/>
            </a:endParaRPr>
          </a:p>
          <a:p>
            <a:pPr algn="ctr"/>
            <a:endParaRPr lang="nl-NL" sz="1600" dirty="0" smtClean="0">
              <a:solidFill>
                <a:schemeClr val="bg1"/>
              </a:solidFill>
              <a:latin typeface="Verdana" pitchFamily="34" charset="0"/>
              <a:ea typeface="Verdana" pitchFamily="34" charset="0"/>
              <a:cs typeface="Verdana" pitchFamily="34" charset="0"/>
            </a:endParaRPr>
          </a:p>
          <a:p>
            <a:pPr algn="ctr"/>
            <a:r>
              <a:rPr lang="nl-NL" sz="1600" dirty="0" smtClean="0">
                <a:solidFill>
                  <a:schemeClr val="bg1"/>
                </a:solidFill>
                <a:latin typeface="Verdana" pitchFamily="34" charset="0"/>
                <a:ea typeface="Verdana" pitchFamily="34" charset="0"/>
                <a:cs typeface="Verdana" pitchFamily="34" charset="0"/>
              </a:rPr>
              <a:t>Somkracht &gt; 0</a:t>
            </a:r>
          </a:p>
          <a:p>
            <a:pPr algn="ctr"/>
            <a:endParaRPr lang="nl-NL" sz="1600" dirty="0" smtClean="0">
              <a:solidFill>
                <a:schemeClr val="bg1"/>
              </a:solidFill>
              <a:latin typeface="Verdana" pitchFamily="34" charset="0"/>
              <a:ea typeface="Verdana" pitchFamily="34" charset="0"/>
              <a:cs typeface="Verdana" pitchFamily="34" charset="0"/>
            </a:endParaRPr>
          </a:p>
          <a:p>
            <a:pPr algn="ctr"/>
            <a:r>
              <a:rPr lang="nl-NL" sz="1600" dirty="0" smtClean="0">
                <a:solidFill>
                  <a:schemeClr val="bg1"/>
                </a:solidFill>
                <a:latin typeface="Verdana" pitchFamily="34" charset="0"/>
                <a:ea typeface="Verdana" pitchFamily="34" charset="0"/>
                <a:cs typeface="Verdana" pitchFamily="34" charset="0"/>
              </a:rPr>
              <a:t>Handen versnellen</a:t>
            </a:r>
          </a:p>
          <a:p>
            <a:pPr algn="ctr"/>
            <a:r>
              <a:rPr lang="nl-NL" sz="1600" dirty="0" smtClean="0">
                <a:solidFill>
                  <a:schemeClr val="bg1"/>
                </a:solidFill>
                <a:latin typeface="Verdana" pitchFamily="34" charset="0"/>
                <a:ea typeface="Verdana" pitchFamily="34" charset="0"/>
                <a:cs typeface="Verdana" pitchFamily="34" charset="0"/>
              </a:rPr>
              <a:t>naar links</a:t>
            </a:r>
          </a:p>
        </p:txBody>
      </p:sp>
      <p:sp>
        <p:nvSpPr>
          <p:cNvPr id="128" name="Tekstvak 127"/>
          <p:cNvSpPr txBox="1"/>
          <p:nvPr/>
        </p:nvSpPr>
        <p:spPr>
          <a:xfrm>
            <a:off x="3209331" y="4357384"/>
            <a:ext cx="2725336" cy="1815882"/>
          </a:xfrm>
          <a:prstGeom prst="rect">
            <a:avLst/>
          </a:prstGeom>
          <a:noFill/>
        </p:spPr>
        <p:txBody>
          <a:bodyPr wrap="square" rtlCol="0">
            <a:spAutoFit/>
          </a:bodyPr>
          <a:lstStyle/>
          <a:p>
            <a:pPr algn="ctr"/>
            <a:r>
              <a:rPr lang="nl-NL" sz="1600" dirty="0" err="1" smtClean="0">
                <a:solidFill>
                  <a:srgbClr val="00B050"/>
                </a:solidFill>
                <a:latin typeface="Verdana" pitchFamily="34" charset="0"/>
                <a:ea typeface="Verdana" pitchFamily="34" charset="0"/>
                <a:cs typeface="Verdana" pitchFamily="34" charset="0"/>
              </a:rPr>
              <a:t>F</a:t>
            </a:r>
            <a:r>
              <a:rPr lang="nl-NL" sz="1600" baseline="-25000" dirty="0" err="1" smtClean="0">
                <a:solidFill>
                  <a:srgbClr val="00B050"/>
                </a:solidFill>
                <a:latin typeface="Verdana" pitchFamily="34" charset="0"/>
                <a:ea typeface="Verdana" pitchFamily="34" charset="0"/>
                <a:cs typeface="Verdana" pitchFamily="34" charset="0"/>
              </a:rPr>
              <a:t>z</a:t>
            </a:r>
            <a:r>
              <a:rPr lang="nl-NL" sz="1600" dirty="0" smtClean="0">
                <a:solidFill>
                  <a:srgbClr val="FF0000"/>
                </a:solidFill>
                <a:latin typeface="Verdana" pitchFamily="34" charset="0"/>
                <a:ea typeface="Verdana" pitchFamily="34" charset="0"/>
                <a:cs typeface="Verdana" pitchFamily="34" charset="0"/>
              </a:rPr>
              <a:t> </a:t>
            </a:r>
            <a:r>
              <a:rPr lang="nl-NL" sz="1600" dirty="0" smtClean="0">
                <a:solidFill>
                  <a:schemeClr val="bg1"/>
                </a:solidFill>
                <a:latin typeface="Verdana" pitchFamily="34" charset="0"/>
                <a:ea typeface="Verdana" pitchFamily="34" charset="0"/>
                <a:cs typeface="Verdana" pitchFamily="34" charset="0"/>
              </a:rPr>
              <a:t>–</a:t>
            </a:r>
            <a:r>
              <a:rPr lang="nl-NL" sz="1600" dirty="0" smtClean="0">
                <a:solidFill>
                  <a:srgbClr val="FF0000"/>
                </a:solidFill>
                <a:latin typeface="Verdana" pitchFamily="34" charset="0"/>
                <a:ea typeface="Verdana" pitchFamily="34" charset="0"/>
                <a:cs typeface="Verdana" pitchFamily="34" charset="0"/>
              </a:rPr>
              <a:t> </a:t>
            </a:r>
            <a:r>
              <a:rPr lang="nl-NL" sz="1600" dirty="0" err="1" smtClean="0">
                <a:solidFill>
                  <a:srgbClr val="FF0000"/>
                </a:solidFill>
                <a:latin typeface="Verdana" pitchFamily="34" charset="0"/>
                <a:ea typeface="Verdana" pitchFamily="34" charset="0"/>
                <a:cs typeface="Verdana" pitchFamily="34" charset="0"/>
              </a:rPr>
              <a:t>F</a:t>
            </a:r>
            <a:r>
              <a:rPr lang="nl-NL" sz="1600" baseline="-25000" dirty="0" err="1" smtClean="0">
                <a:solidFill>
                  <a:srgbClr val="FF0000"/>
                </a:solidFill>
                <a:latin typeface="Verdana" pitchFamily="34" charset="0"/>
                <a:ea typeface="Verdana" pitchFamily="34" charset="0"/>
                <a:cs typeface="Verdana" pitchFamily="34" charset="0"/>
              </a:rPr>
              <a:t>w</a:t>
            </a:r>
            <a:r>
              <a:rPr lang="nl-NL" sz="1600" baseline="-25000" dirty="0" smtClean="0">
                <a:solidFill>
                  <a:srgbClr val="00B050"/>
                </a:solidFill>
                <a:latin typeface="Verdana" pitchFamily="34" charset="0"/>
                <a:ea typeface="Verdana" pitchFamily="34" charset="0"/>
                <a:cs typeface="Verdana" pitchFamily="34" charset="0"/>
              </a:rPr>
              <a:t> </a:t>
            </a:r>
            <a:r>
              <a:rPr lang="nl-NL" sz="1600" dirty="0" smtClean="0">
                <a:solidFill>
                  <a:schemeClr val="bg1"/>
                </a:solidFill>
                <a:latin typeface="Verdana" pitchFamily="34" charset="0"/>
                <a:ea typeface="Verdana" pitchFamily="34" charset="0"/>
                <a:cs typeface="Verdana" pitchFamily="34" charset="0"/>
              </a:rPr>
              <a:t>= </a:t>
            </a:r>
            <a:r>
              <a:rPr lang="nl-NL" sz="1600" dirty="0" err="1" smtClean="0">
                <a:solidFill>
                  <a:srgbClr val="FFFF00"/>
                </a:solidFill>
                <a:latin typeface="Verdana" pitchFamily="34" charset="0"/>
                <a:ea typeface="Verdana" pitchFamily="34" charset="0"/>
                <a:cs typeface="Verdana" pitchFamily="34" charset="0"/>
              </a:rPr>
              <a:t>F</a:t>
            </a:r>
            <a:r>
              <a:rPr lang="nl-NL" sz="1600" baseline="-25000" dirty="0" err="1" smtClean="0">
                <a:solidFill>
                  <a:srgbClr val="FFFF00"/>
                </a:solidFill>
                <a:latin typeface="Verdana" pitchFamily="34" charset="0"/>
                <a:ea typeface="Verdana" pitchFamily="34" charset="0"/>
                <a:cs typeface="Verdana" pitchFamily="34" charset="0"/>
              </a:rPr>
              <a:t>som</a:t>
            </a:r>
            <a:endParaRPr lang="nl-NL" sz="1600" baseline="-25000" dirty="0" smtClean="0">
              <a:solidFill>
                <a:srgbClr val="FFFF00"/>
              </a:solidFill>
              <a:latin typeface="Verdana" pitchFamily="34" charset="0"/>
              <a:ea typeface="Verdana" pitchFamily="34" charset="0"/>
              <a:cs typeface="Verdana" pitchFamily="34" charset="0"/>
            </a:endParaRPr>
          </a:p>
          <a:p>
            <a:pPr algn="ctr"/>
            <a:endParaRPr lang="nl-NL" sz="1600" dirty="0" smtClean="0">
              <a:solidFill>
                <a:schemeClr val="bg1"/>
              </a:solidFill>
              <a:latin typeface="Verdana" pitchFamily="34" charset="0"/>
              <a:ea typeface="Verdana" pitchFamily="34" charset="0"/>
              <a:cs typeface="Verdana" pitchFamily="34" charset="0"/>
            </a:endParaRPr>
          </a:p>
          <a:p>
            <a:pPr algn="ctr"/>
            <a:r>
              <a:rPr lang="nl-NL" sz="1600" dirty="0" smtClean="0">
                <a:solidFill>
                  <a:srgbClr val="00B050"/>
                </a:solidFill>
                <a:latin typeface="Verdana" pitchFamily="34" charset="0"/>
                <a:ea typeface="Verdana" pitchFamily="34" charset="0"/>
                <a:cs typeface="Verdana" pitchFamily="34" charset="0"/>
              </a:rPr>
              <a:t>500 N</a:t>
            </a:r>
            <a:r>
              <a:rPr lang="nl-NL" sz="1600" dirty="0" smtClean="0">
                <a:solidFill>
                  <a:srgbClr val="FF0000"/>
                </a:solidFill>
                <a:latin typeface="Verdana" pitchFamily="34" charset="0"/>
                <a:ea typeface="Verdana" pitchFamily="34" charset="0"/>
                <a:cs typeface="Verdana" pitchFamily="34" charset="0"/>
              </a:rPr>
              <a:t> </a:t>
            </a:r>
            <a:r>
              <a:rPr lang="nl-NL" sz="1600" dirty="0">
                <a:solidFill>
                  <a:schemeClr val="bg1"/>
                </a:solidFill>
                <a:latin typeface="Verdana" pitchFamily="34" charset="0"/>
                <a:ea typeface="Verdana" pitchFamily="34" charset="0"/>
                <a:cs typeface="Verdana" pitchFamily="34" charset="0"/>
              </a:rPr>
              <a:t>–</a:t>
            </a:r>
            <a:r>
              <a:rPr lang="nl-NL" sz="1600" dirty="0">
                <a:solidFill>
                  <a:srgbClr val="FF0000"/>
                </a:solidFill>
                <a:latin typeface="Verdana" pitchFamily="34" charset="0"/>
                <a:ea typeface="Verdana" pitchFamily="34" charset="0"/>
                <a:cs typeface="Verdana" pitchFamily="34" charset="0"/>
              </a:rPr>
              <a:t> </a:t>
            </a:r>
            <a:r>
              <a:rPr lang="nl-NL" sz="1600" dirty="0" smtClean="0">
                <a:solidFill>
                  <a:srgbClr val="FF0000"/>
                </a:solidFill>
                <a:latin typeface="Verdana" pitchFamily="34" charset="0"/>
                <a:ea typeface="Verdana" pitchFamily="34" charset="0"/>
                <a:cs typeface="Verdana" pitchFamily="34" charset="0"/>
              </a:rPr>
              <a:t>500 N</a:t>
            </a:r>
            <a:r>
              <a:rPr lang="nl-NL" sz="1600" baseline="-25000" dirty="0" smtClean="0">
                <a:solidFill>
                  <a:srgbClr val="00B050"/>
                </a:solidFill>
                <a:latin typeface="Verdana" pitchFamily="34" charset="0"/>
                <a:ea typeface="Verdana" pitchFamily="34" charset="0"/>
                <a:cs typeface="Verdana" pitchFamily="34" charset="0"/>
              </a:rPr>
              <a:t> </a:t>
            </a:r>
            <a:r>
              <a:rPr lang="nl-NL" sz="1600" dirty="0">
                <a:solidFill>
                  <a:schemeClr val="bg1"/>
                </a:solidFill>
                <a:latin typeface="Verdana" pitchFamily="34" charset="0"/>
                <a:ea typeface="Verdana" pitchFamily="34" charset="0"/>
                <a:cs typeface="Verdana" pitchFamily="34" charset="0"/>
              </a:rPr>
              <a:t>= </a:t>
            </a:r>
            <a:r>
              <a:rPr lang="nl-NL" sz="1600" dirty="0" smtClean="0">
                <a:solidFill>
                  <a:srgbClr val="FFFF00"/>
                </a:solidFill>
                <a:latin typeface="Verdana" pitchFamily="34" charset="0"/>
                <a:ea typeface="Verdana" pitchFamily="34" charset="0"/>
                <a:cs typeface="Verdana" pitchFamily="34" charset="0"/>
              </a:rPr>
              <a:t>0 N</a:t>
            </a:r>
            <a:endParaRPr lang="nl-NL" sz="1600" baseline="-25000" dirty="0">
              <a:solidFill>
                <a:srgbClr val="FFFF00"/>
              </a:solidFill>
              <a:latin typeface="Verdana" pitchFamily="34" charset="0"/>
              <a:ea typeface="Verdana" pitchFamily="34" charset="0"/>
              <a:cs typeface="Verdana" pitchFamily="34" charset="0"/>
            </a:endParaRPr>
          </a:p>
          <a:p>
            <a:pPr algn="ctr"/>
            <a:endParaRPr lang="nl-NL" sz="1600" dirty="0" smtClean="0">
              <a:solidFill>
                <a:schemeClr val="bg1"/>
              </a:solidFill>
              <a:latin typeface="Verdana" pitchFamily="34" charset="0"/>
              <a:ea typeface="Verdana" pitchFamily="34" charset="0"/>
              <a:cs typeface="Verdana" pitchFamily="34" charset="0"/>
            </a:endParaRPr>
          </a:p>
          <a:p>
            <a:pPr algn="ctr"/>
            <a:r>
              <a:rPr lang="nl-NL" sz="1600" dirty="0" smtClean="0">
                <a:solidFill>
                  <a:schemeClr val="bg1"/>
                </a:solidFill>
                <a:latin typeface="Verdana" pitchFamily="34" charset="0"/>
                <a:ea typeface="Verdana" pitchFamily="34" charset="0"/>
                <a:cs typeface="Verdana" pitchFamily="34" charset="0"/>
              </a:rPr>
              <a:t>Somkracht = 0</a:t>
            </a:r>
          </a:p>
          <a:p>
            <a:pPr algn="ctr"/>
            <a:endParaRPr lang="nl-NL" sz="1600" dirty="0">
              <a:solidFill>
                <a:schemeClr val="bg1"/>
              </a:solidFill>
              <a:latin typeface="Verdana" pitchFamily="34" charset="0"/>
              <a:ea typeface="Verdana" pitchFamily="34" charset="0"/>
              <a:cs typeface="Verdana" pitchFamily="34" charset="0"/>
            </a:endParaRPr>
          </a:p>
          <a:p>
            <a:pPr algn="ctr"/>
            <a:r>
              <a:rPr lang="nl-NL" sz="1600" dirty="0" smtClean="0">
                <a:solidFill>
                  <a:schemeClr val="bg1"/>
                </a:solidFill>
                <a:latin typeface="Verdana" pitchFamily="34" charset="0"/>
                <a:ea typeface="Verdana" pitchFamily="34" charset="0"/>
                <a:cs typeface="Verdana" pitchFamily="34" charset="0"/>
              </a:rPr>
              <a:t>Snelheid veranderd niet</a:t>
            </a:r>
          </a:p>
        </p:txBody>
      </p:sp>
      <p:sp>
        <p:nvSpPr>
          <p:cNvPr id="129" name="Tekstvak 128"/>
          <p:cNvSpPr txBox="1"/>
          <p:nvPr/>
        </p:nvSpPr>
        <p:spPr>
          <a:xfrm>
            <a:off x="6156176" y="4349664"/>
            <a:ext cx="2927646" cy="1815882"/>
          </a:xfrm>
          <a:prstGeom prst="rect">
            <a:avLst/>
          </a:prstGeom>
          <a:noFill/>
        </p:spPr>
        <p:txBody>
          <a:bodyPr wrap="square" rtlCol="0">
            <a:spAutoFit/>
          </a:bodyPr>
          <a:lstStyle/>
          <a:p>
            <a:pPr algn="ctr"/>
            <a:r>
              <a:rPr lang="nl-NL" sz="1600" dirty="0" err="1" smtClean="0">
                <a:solidFill>
                  <a:srgbClr val="00B050"/>
                </a:solidFill>
                <a:latin typeface="Verdana" pitchFamily="34" charset="0"/>
                <a:ea typeface="Verdana" pitchFamily="34" charset="0"/>
                <a:cs typeface="Verdana" pitchFamily="34" charset="0"/>
              </a:rPr>
              <a:t>F</a:t>
            </a:r>
            <a:r>
              <a:rPr lang="nl-NL" sz="1600" baseline="-25000" dirty="0" err="1" smtClean="0">
                <a:solidFill>
                  <a:srgbClr val="00B050"/>
                </a:solidFill>
                <a:latin typeface="Verdana" pitchFamily="34" charset="0"/>
                <a:ea typeface="Verdana" pitchFamily="34" charset="0"/>
                <a:cs typeface="Verdana" pitchFamily="34" charset="0"/>
              </a:rPr>
              <a:t>duw</a:t>
            </a:r>
            <a:r>
              <a:rPr lang="nl-NL" sz="1600" baseline="-25000" dirty="0" smtClean="0">
                <a:solidFill>
                  <a:srgbClr val="00B050"/>
                </a:solidFill>
                <a:latin typeface="Verdana" pitchFamily="34" charset="0"/>
                <a:ea typeface="Verdana" pitchFamily="34" charset="0"/>
                <a:cs typeface="Verdana" pitchFamily="34" charset="0"/>
              </a:rPr>
              <a:t> </a:t>
            </a:r>
            <a:r>
              <a:rPr lang="nl-NL" sz="1600" dirty="0" smtClean="0">
                <a:solidFill>
                  <a:schemeClr val="bg1"/>
                </a:solidFill>
                <a:latin typeface="Verdana" pitchFamily="34" charset="0"/>
                <a:ea typeface="Verdana" pitchFamily="34" charset="0"/>
                <a:cs typeface="Verdana" pitchFamily="34" charset="0"/>
              </a:rPr>
              <a:t>– </a:t>
            </a:r>
            <a:r>
              <a:rPr lang="nl-NL" sz="1600" dirty="0" err="1" smtClean="0">
                <a:solidFill>
                  <a:srgbClr val="FF0000"/>
                </a:solidFill>
                <a:latin typeface="Verdana" pitchFamily="34" charset="0"/>
                <a:ea typeface="Verdana" pitchFamily="34" charset="0"/>
                <a:cs typeface="Verdana" pitchFamily="34" charset="0"/>
              </a:rPr>
              <a:t>F</a:t>
            </a:r>
            <a:r>
              <a:rPr lang="nl-NL" sz="1600" baseline="-25000" dirty="0" err="1" smtClean="0">
                <a:solidFill>
                  <a:srgbClr val="FF0000"/>
                </a:solidFill>
                <a:latin typeface="Verdana" pitchFamily="34" charset="0"/>
                <a:ea typeface="Verdana" pitchFamily="34" charset="0"/>
                <a:cs typeface="Verdana" pitchFamily="34" charset="0"/>
              </a:rPr>
              <a:t>w</a:t>
            </a:r>
            <a:r>
              <a:rPr lang="nl-NL" sz="1600" dirty="0" smtClean="0">
                <a:solidFill>
                  <a:srgbClr val="FF0000"/>
                </a:solidFill>
                <a:latin typeface="Verdana" pitchFamily="34" charset="0"/>
                <a:ea typeface="Verdana" pitchFamily="34" charset="0"/>
                <a:cs typeface="Verdana" pitchFamily="34" charset="0"/>
              </a:rPr>
              <a:t> </a:t>
            </a:r>
            <a:r>
              <a:rPr lang="nl-NL" sz="1600" dirty="0" smtClean="0">
                <a:solidFill>
                  <a:schemeClr val="bg1"/>
                </a:solidFill>
                <a:latin typeface="Verdana" pitchFamily="34" charset="0"/>
                <a:ea typeface="Verdana" pitchFamily="34" charset="0"/>
                <a:cs typeface="Verdana" pitchFamily="34" charset="0"/>
              </a:rPr>
              <a:t>= </a:t>
            </a:r>
            <a:r>
              <a:rPr lang="nl-NL" sz="1600" dirty="0" err="1" smtClean="0">
                <a:solidFill>
                  <a:srgbClr val="FFFF00"/>
                </a:solidFill>
                <a:latin typeface="Verdana" pitchFamily="34" charset="0"/>
                <a:ea typeface="Verdana" pitchFamily="34" charset="0"/>
                <a:cs typeface="Verdana" pitchFamily="34" charset="0"/>
              </a:rPr>
              <a:t>F</a:t>
            </a:r>
            <a:r>
              <a:rPr lang="nl-NL" sz="1600" baseline="-25000" dirty="0" err="1" smtClean="0">
                <a:solidFill>
                  <a:srgbClr val="FFFF00"/>
                </a:solidFill>
                <a:latin typeface="Verdana" pitchFamily="34" charset="0"/>
                <a:ea typeface="Verdana" pitchFamily="34" charset="0"/>
                <a:cs typeface="Verdana" pitchFamily="34" charset="0"/>
              </a:rPr>
              <a:t>som</a:t>
            </a:r>
            <a:endParaRPr lang="nl-NL" sz="1600" baseline="-25000" dirty="0" smtClean="0">
              <a:solidFill>
                <a:srgbClr val="FFFF00"/>
              </a:solidFill>
              <a:latin typeface="Verdana" pitchFamily="34" charset="0"/>
              <a:ea typeface="Verdana" pitchFamily="34" charset="0"/>
              <a:cs typeface="Verdana" pitchFamily="34" charset="0"/>
            </a:endParaRPr>
          </a:p>
          <a:p>
            <a:pPr algn="ctr"/>
            <a:endParaRPr lang="nl-NL" sz="1600" dirty="0" smtClean="0">
              <a:solidFill>
                <a:schemeClr val="bg1"/>
              </a:solidFill>
              <a:latin typeface="Verdana" pitchFamily="34" charset="0"/>
              <a:ea typeface="Verdana" pitchFamily="34" charset="0"/>
              <a:cs typeface="Verdana" pitchFamily="34" charset="0"/>
            </a:endParaRPr>
          </a:p>
          <a:p>
            <a:pPr algn="ctr"/>
            <a:r>
              <a:rPr lang="nl-NL" sz="1600" dirty="0" smtClean="0">
                <a:solidFill>
                  <a:srgbClr val="00B050"/>
                </a:solidFill>
                <a:latin typeface="Verdana" pitchFamily="34" charset="0"/>
                <a:ea typeface="Verdana" pitchFamily="34" charset="0"/>
                <a:cs typeface="Verdana" pitchFamily="34" charset="0"/>
              </a:rPr>
              <a:t>500 N</a:t>
            </a:r>
            <a:r>
              <a:rPr lang="nl-NL" sz="1600" baseline="-25000" dirty="0" smtClean="0">
                <a:solidFill>
                  <a:srgbClr val="00B050"/>
                </a:solidFill>
                <a:latin typeface="Verdana" pitchFamily="34" charset="0"/>
                <a:ea typeface="Verdana" pitchFamily="34" charset="0"/>
                <a:cs typeface="Verdana" pitchFamily="34" charset="0"/>
              </a:rPr>
              <a:t> </a:t>
            </a:r>
            <a:r>
              <a:rPr lang="nl-NL" sz="1600" dirty="0">
                <a:solidFill>
                  <a:schemeClr val="bg1"/>
                </a:solidFill>
                <a:latin typeface="Verdana" pitchFamily="34" charset="0"/>
                <a:ea typeface="Verdana" pitchFamily="34" charset="0"/>
                <a:cs typeface="Verdana" pitchFamily="34" charset="0"/>
              </a:rPr>
              <a:t>– </a:t>
            </a:r>
            <a:r>
              <a:rPr lang="nl-NL" sz="1600" dirty="0">
                <a:solidFill>
                  <a:srgbClr val="FF0000"/>
                </a:solidFill>
                <a:latin typeface="Verdana" pitchFamily="34" charset="0"/>
                <a:ea typeface="Verdana" pitchFamily="34" charset="0"/>
                <a:cs typeface="Verdana" pitchFamily="34" charset="0"/>
              </a:rPr>
              <a:t>200 </a:t>
            </a:r>
            <a:r>
              <a:rPr lang="nl-NL" sz="1600" dirty="0" smtClean="0">
                <a:solidFill>
                  <a:srgbClr val="FF0000"/>
                </a:solidFill>
                <a:latin typeface="Verdana" pitchFamily="34" charset="0"/>
                <a:ea typeface="Verdana" pitchFamily="34" charset="0"/>
                <a:cs typeface="Verdana" pitchFamily="34" charset="0"/>
              </a:rPr>
              <a:t>N </a:t>
            </a:r>
            <a:r>
              <a:rPr lang="nl-NL" sz="1600" dirty="0" smtClean="0">
                <a:solidFill>
                  <a:schemeClr val="bg1"/>
                </a:solidFill>
                <a:latin typeface="Verdana" pitchFamily="34" charset="0"/>
                <a:ea typeface="Verdana" pitchFamily="34" charset="0"/>
                <a:cs typeface="Verdana" pitchFamily="34" charset="0"/>
              </a:rPr>
              <a:t>= </a:t>
            </a:r>
            <a:r>
              <a:rPr lang="nl-NL" sz="1600" dirty="0" smtClean="0">
                <a:solidFill>
                  <a:srgbClr val="FFFF00"/>
                </a:solidFill>
                <a:latin typeface="Verdana" pitchFamily="34" charset="0"/>
                <a:ea typeface="Verdana" pitchFamily="34" charset="0"/>
                <a:cs typeface="Verdana" pitchFamily="34" charset="0"/>
              </a:rPr>
              <a:t>300 N</a:t>
            </a:r>
            <a:endParaRPr lang="nl-NL" sz="1600" baseline="-25000" dirty="0">
              <a:solidFill>
                <a:srgbClr val="FFFF00"/>
              </a:solidFill>
              <a:latin typeface="Verdana" pitchFamily="34" charset="0"/>
              <a:ea typeface="Verdana" pitchFamily="34" charset="0"/>
              <a:cs typeface="Verdana" pitchFamily="34" charset="0"/>
            </a:endParaRPr>
          </a:p>
          <a:p>
            <a:pPr algn="ctr"/>
            <a:endParaRPr lang="nl-NL" sz="1600" dirty="0" smtClean="0">
              <a:solidFill>
                <a:schemeClr val="bg1"/>
              </a:solidFill>
              <a:latin typeface="Verdana" pitchFamily="34" charset="0"/>
              <a:ea typeface="Verdana" pitchFamily="34" charset="0"/>
              <a:cs typeface="Verdana" pitchFamily="34" charset="0"/>
            </a:endParaRPr>
          </a:p>
          <a:p>
            <a:pPr algn="ctr"/>
            <a:r>
              <a:rPr lang="nl-NL" sz="1600" dirty="0" smtClean="0">
                <a:solidFill>
                  <a:schemeClr val="bg1"/>
                </a:solidFill>
                <a:latin typeface="Verdana" pitchFamily="34" charset="0"/>
                <a:ea typeface="Verdana" pitchFamily="34" charset="0"/>
                <a:cs typeface="Verdana" pitchFamily="34" charset="0"/>
              </a:rPr>
              <a:t>Somkracht &gt; 0</a:t>
            </a:r>
          </a:p>
          <a:p>
            <a:pPr algn="ctr"/>
            <a:endParaRPr lang="nl-NL" sz="1600" dirty="0">
              <a:solidFill>
                <a:schemeClr val="bg1"/>
              </a:solidFill>
              <a:latin typeface="Verdana" pitchFamily="34" charset="0"/>
              <a:ea typeface="Verdana" pitchFamily="34" charset="0"/>
              <a:cs typeface="Verdana" pitchFamily="34" charset="0"/>
            </a:endParaRPr>
          </a:p>
          <a:p>
            <a:pPr algn="ctr"/>
            <a:r>
              <a:rPr lang="nl-NL" sz="1600" dirty="0" smtClean="0">
                <a:solidFill>
                  <a:schemeClr val="bg1"/>
                </a:solidFill>
                <a:latin typeface="Verdana" pitchFamily="34" charset="0"/>
                <a:ea typeface="Verdana" pitchFamily="34" charset="0"/>
                <a:cs typeface="Verdana" pitchFamily="34" charset="0"/>
              </a:rPr>
              <a:t>Bank versneld naar rechts</a:t>
            </a:r>
          </a:p>
        </p:txBody>
      </p:sp>
      <p:sp>
        <p:nvSpPr>
          <p:cNvPr id="37" name="Afgeronde rechthoek 36"/>
          <p:cNvSpPr/>
          <p:nvPr/>
        </p:nvSpPr>
        <p:spPr>
          <a:xfrm>
            <a:off x="107504" y="332656"/>
            <a:ext cx="216024"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38" name="Afgeronde rechthoek 37"/>
          <p:cNvSpPr/>
          <p:nvPr/>
        </p:nvSpPr>
        <p:spPr>
          <a:xfrm>
            <a:off x="12341" y="-1035496"/>
            <a:ext cx="9144000" cy="1008112"/>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nl-NL" sz="1400" dirty="0">
                <a:solidFill>
                  <a:schemeClr val="tx1"/>
                </a:solidFill>
              </a:rPr>
              <a:t>Het effect van meerdere krachten die op hetzelfde voorwerp werken noemen we de somkracht. In het voorbeeld hiernaast werkt er een wrijvingskracht tussen de fiets en de weg. Ook werkt er een voortstuwende kracht door het trappen van de jongen.</a:t>
            </a:r>
          </a:p>
          <a:p>
            <a:endParaRPr lang="nl-NL" sz="1400" dirty="0">
              <a:solidFill>
                <a:schemeClr val="tx1"/>
              </a:solidFill>
            </a:endParaRPr>
          </a:p>
        </p:txBody>
      </p:sp>
    </p:spTree>
    <p:extLst>
      <p:ext uri="{BB962C8B-B14F-4D97-AF65-F5344CB8AC3E}">
        <p14:creationId xmlns:p14="http://schemas.microsoft.com/office/powerpoint/2010/main" val="38682320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5"/>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0"/>
                                        </p:tgtEl>
                                      </p:cBhvr>
                                    </p:animEffect>
                                    <p:set>
                                      <p:cBhvr>
                                        <p:cTn id="7" dur="1" fill="hold">
                                          <p:stCondLst>
                                            <p:cond delay="499"/>
                                          </p:stCondLst>
                                        </p:cTn>
                                        <p:tgtEl>
                                          <p:spTgt spid="90"/>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91"/>
                                        </p:tgtEl>
                                      </p:cBhvr>
                                    </p:animEffect>
                                    <p:set>
                                      <p:cBhvr>
                                        <p:cTn id="10" dur="1" fill="hold">
                                          <p:stCondLst>
                                            <p:cond delay="499"/>
                                          </p:stCondLst>
                                        </p:cTn>
                                        <p:tgtEl>
                                          <p:spTgt spid="9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0"/>
                                        </p:tgtEl>
                                        <p:attrNameLst>
                                          <p:attrName>style.visibility</p:attrName>
                                        </p:attrNameLst>
                                      </p:cBhvr>
                                      <p:to>
                                        <p:strVal val="visible"/>
                                      </p:to>
                                    </p:set>
                                    <p:animEffect transition="in" filter="fade">
                                      <p:cBhvr>
                                        <p:cTn id="15" dur="500"/>
                                        <p:tgtEl>
                                          <p:spTgt spid="90"/>
                                        </p:tgtEl>
                                      </p:cBhvr>
                                    </p:animEffect>
                                  </p:childTnLst>
                                </p:cTn>
                              </p:par>
                              <p:par>
                                <p:cTn id="16" presetID="10" presetClass="entr" presetSubtype="0" fill="hold" nodeType="withEffect">
                                  <p:stCondLst>
                                    <p:cond delay="0"/>
                                  </p:stCondLst>
                                  <p:childTnLst>
                                    <p:set>
                                      <p:cBhvr>
                                        <p:cTn id="17" dur="1" fill="hold">
                                          <p:stCondLst>
                                            <p:cond delay="0"/>
                                          </p:stCondLst>
                                        </p:cTn>
                                        <p:tgtEl>
                                          <p:spTgt spid="91"/>
                                        </p:tgtEl>
                                        <p:attrNameLst>
                                          <p:attrName>style.visibility</p:attrName>
                                        </p:attrNameLst>
                                      </p:cBhvr>
                                      <p:to>
                                        <p:strVal val="visible"/>
                                      </p:to>
                                    </p:set>
                                    <p:animEffect transition="in" filter="fade">
                                      <p:cBhvr>
                                        <p:cTn id="18" dur="500"/>
                                        <p:tgtEl>
                                          <p:spTgt spid="91"/>
                                        </p:tgtEl>
                                      </p:cBhvr>
                                    </p:animEffect>
                                  </p:childTnLst>
                                </p:cTn>
                              </p:par>
                            </p:childTnLst>
                          </p:cTn>
                        </p:par>
                      </p:childTnLst>
                    </p:cTn>
                  </p:par>
                </p:childTnLst>
              </p:cTn>
              <p:nextCondLst>
                <p:cond evt="onClick" delay="0">
                  <p:tgtEl>
                    <p:spTgt spid="95"/>
                  </p:tgtEl>
                </p:cond>
              </p:nextCondLst>
            </p:seq>
            <p:seq concurrent="1" nextAc="seek">
              <p:cTn id="19" restart="whenNotActive" fill="hold" evtFilter="cancelBubble" nodeType="interactiveSeq">
                <p:stCondLst>
                  <p:cond evt="onClick" delay="0">
                    <p:tgtEl>
                      <p:spTgt spid="96"/>
                    </p:tgtEl>
                  </p:cond>
                </p:stCondLst>
                <p:endSync evt="end" delay="0">
                  <p:rtn val="all"/>
                </p:endSync>
                <p:childTnLst>
                  <p:par>
                    <p:cTn id="20" fill="hold">
                      <p:stCondLst>
                        <p:cond delay="0"/>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fade">
                                      <p:cBhvr>
                                        <p:cTn id="24" dur="500"/>
                                        <p:tgtEl>
                                          <p:spTgt spid="9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98"/>
                                        </p:tgtEl>
                                      </p:cBhvr>
                                    </p:animEffect>
                                    <p:set>
                                      <p:cBhvr>
                                        <p:cTn id="29" dur="1" fill="hold">
                                          <p:stCondLst>
                                            <p:cond delay="499"/>
                                          </p:stCondLst>
                                        </p:cTn>
                                        <p:tgtEl>
                                          <p:spTgt spid="98"/>
                                        </p:tgtEl>
                                        <p:attrNameLst>
                                          <p:attrName>style.visibility</p:attrName>
                                        </p:attrNameLst>
                                      </p:cBhvr>
                                      <p:to>
                                        <p:strVal val="hidden"/>
                                      </p:to>
                                    </p:set>
                                  </p:childTnLst>
                                </p:cTn>
                              </p:par>
                            </p:childTnLst>
                          </p:cTn>
                        </p:par>
                      </p:childTnLst>
                    </p:cTn>
                  </p:par>
                </p:childTnLst>
              </p:cTn>
              <p:nextCondLst>
                <p:cond evt="onClick" delay="0">
                  <p:tgtEl>
                    <p:spTgt spid="96"/>
                  </p:tgtEl>
                </p:cond>
              </p:nextCondLst>
            </p:seq>
            <p:seq concurrent="1" nextAc="seek">
              <p:cTn id="30" restart="whenNotActive" fill="hold" evtFilter="cancelBubble" nodeType="interactiveSeq">
                <p:stCondLst>
                  <p:cond evt="onClick" delay="0">
                    <p:tgtEl>
                      <p:spTgt spid="103"/>
                    </p:tgtEl>
                  </p:cond>
                </p:stCondLst>
                <p:endSync evt="end" delay="0">
                  <p:rtn val="all"/>
                </p:endSync>
                <p:childTnLst>
                  <p:par>
                    <p:cTn id="31" fill="hold">
                      <p:stCondLst>
                        <p:cond delay="0"/>
                      </p:stCondLst>
                      <p:childTnLst>
                        <p:par>
                          <p:cTn id="32" fill="hold">
                            <p:stCondLst>
                              <p:cond delay="0"/>
                            </p:stCondLst>
                            <p:childTnLst>
                              <p:par>
                                <p:cTn id="33" presetID="10" presetClass="exit" presetSubtype="0" fill="hold" nodeType="clickEffect">
                                  <p:stCondLst>
                                    <p:cond delay="0"/>
                                  </p:stCondLst>
                                  <p:childTnLst>
                                    <p:animEffect transition="out" filter="fade">
                                      <p:cBhvr>
                                        <p:cTn id="34" dur="500"/>
                                        <p:tgtEl>
                                          <p:spTgt spid="101"/>
                                        </p:tgtEl>
                                      </p:cBhvr>
                                    </p:animEffect>
                                    <p:set>
                                      <p:cBhvr>
                                        <p:cTn id="35" dur="1" fill="hold">
                                          <p:stCondLst>
                                            <p:cond delay="499"/>
                                          </p:stCondLst>
                                        </p:cTn>
                                        <p:tgtEl>
                                          <p:spTgt spid="101"/>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102"/>
                                        </p:tgtEl>
                                      </p:cBhvr>
                                    </p:animEffect>
                                    <p:set>
                                      <p:cBhvr>
                                        <p:cTn id="38" dur="1" fill="hold">
                                          <p:stCondLst>
                                            <p:cond delay="499"/>
                                          </p:stCondLst>
                                        </p:cTn>
                                        <p:tgtEl>
                                          <p:spTgt spid="10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1"/>
                                        </p:tgtEl>
                                        <p:attrNameLst>
                                          <p:attrName>style.visibility</p:attrName>
                                        </p:attrNameLst>
                                      </p:cBhvr>
                                      <p:to>
                                        <p:strVal val="visible"/>
                                      </p:to>
                                    </p:set>
                                    <p:animEffect transition="in" filter="fade">
                                      <p:cBhvr>
                                        <p:cTn id="43" dur="500"/>
                                        <p:tgtEl>
                                          <p:spTgt spid="101"/>
                                        </p:tgtEl>
                                      </p:cBhvr>
                                    </p:animEffect>
                                  </p:childTnLst>
                                </p:cTn>
                              </p:par>
                              <p:par>
                                <p:cTn id="44" presetID="10" presetClass="entr" presetSubtype="0" fill="hold" nodeType="withEffect">
                                  <p:stCondLst>
                                    <p:cond delay="0"/>
                                  </p:stCondLst>
                                  <p:childTnLst>
                                    <p:set>
                                      <p:cBhvr>
                                        <p:cTn id="45" dur="1" fill="hold">
                                          <p:stCondLst>
                                            <p:cond delay="0"/>
                                          </p:stCondLst>
                                        </p:cTn>
                                        <p:tgtEl>
                                          <p:spTgt spid="102"/>
                                        </p:tgtEl>
                                        <p:attrNameLst>
                                          <p:attrName>style.visibility</p:attrName>
                                        </p:attrNameLst>
                                      </p:cBhvr>
                                      <p:to>
                                        <p:strVal val="visible"/>
                                      </p:to>
                                    </p:set>
                                    <p:animEffect transition="in" filter="fade">
                                      <p:cBhvr>
                                        <p:cTn id="46" dur="500"/>
                                        <p:tgtEl>
                                          <p:spTgt spid="102"/>
                                        </p:tgtEl>
                                      </p:cBhvr>
                                    </p:animEffect>
                                  </p:childTnLst>
                                </p:cTn>
                              </p:par>
                            </p:childTnLst>
                          </p:cTn>
                        </p:par>
                      </p:childTnLst>
                    </p:cTn>
                  </p:par>
                </p:childTnLst>
              </p:cTn>
              <p:nextCondLst>
                <p:cond evt="onClick" delay="0">
                  <p:tgtEl>
                    <p:spTgt spid="103"/>
                  </p:tgtEl>
                </p:cond>
              </p:nextCondLst>
            </p:seq>
            <p:seq concurrent="1" nextAc="seek">
              <p:cTn id="47" restart="whenNotActive" fill="hold" evtFilter="cancelBubble" nodeType="interactiveSeq">
                <p:stCondLst>
                  <p:cond evt="onClick" delay="0">
                    <p:tgtEl>
                      <p:spTgt spid="109"/>
                    </p:tgtEl>
                  </p:cond>
                </p:stCondLst>
                <p:endSync evt="end" delay="0">
                  <p:rtn val="all"/>
                </p:endSync>
                <p:childTnLst>
                  <p:par>
                    <p:cTn id="48" fill="hold">
                      <p:stCondLst>
                        <p:cond delay="0"/>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500"/>
                                        <p:tgtEl>
                                          <p:spTgt spid="107"/>
                                        </p:tgtEl>
                                      </p:cBhvr>
                                    </p:animEffect>
                                    <p:set>
                                      <p:cBhvr>
                                        <p:cTn id="52" dur="1" fill="hold">
                                          <p:stCondLst>
                                            <p:cond delay="499"/>
                                          </p:stCondLst>
                                        </p:cTn>
                                        <p:tgtEl>
                                          <p:spTgt spid="107"/>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108"/>
                                        </p:tgtEl>
                                      </p:cBhvr>
                                    </p:animEffect>
                                    <p:set>
                                      <p:cBhvr>
                                        <p:cTn id="55" dur="1" fill="hold">
                                          <p:stCondLst>
                                            <p:cond delay="499"/>
                                          </p:stCondLst>
                                        </p:cTn>
                                        <p:tgtEl>
                                          <p:spTgt spid="10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07"/>
                                        </p:tgtEl>
                                        <p:attrNameLst>
                                          <p:attrName>style.visibility</p:attrName>
                                        </p:attrNameLst>
                                      </p:cBhvr>
                                      <p:to>
                                        <p:strVal val="visible"/>
                                      </p:to>
                                    </p:set>
                                    <p:animEffect transition="in" filter="fade">
                                      <p:cBhvr>
                                        <p:cTn id="60" dur="500"/>
                                        <p:tgtEl>
                                          <p:spTgt spid="107"/>
                                        </p:tgtEl>
                                      </p:cBhvr>
                                    </p:animEffect>
                                  </p:childTnLst>
                                </p:cTn>
                              </p:par>
                              <p:par>
                                <p:cTn id="61" presetID="10" presetClass="entr" presetSubtype="0" fill="hold" nodeType="withEffect">
                                  <p:stCondLst>
                                    <p:cond delay="0"/>
                                  </p:stCondLst>
                                  <p:childTnLst>
                                    <p:set>
                                      <p:cBhvr>
                                        <p:cTn id="62" dur="1" fill="hold">
                                          <p:stCondLst>
                                            <p:cond delay="0"/>
                                          </p:stCondLst>
                                        </p:cTn>
                                        <p:tgtEl>
                                          <p:spTgt spid="108"/>
                                        </p:tgtEl>
                                        <p:attrNameLst>
                                          <p:attrName>style.visibility</p:attrName>
                                        </p:attrNameLst>
                                      </p:cBhvr>
                                      <p:to>
                                        <p:strVal val="visible"/>
                                      </p:to>
                                    </p:set>
                                    <p:animEffect transition="in" filter="fade">
                                      <p:cBhvr>
                                        <p:cTn id="63" dur="500"/>
                                        <p:tgtEl>
                                          <p:spTgt spid="108"/>
                                        </p:tgtEl>
                                      </p:cBhvr>
                                    </p:animEffect>
                                  </p:childTnLst>
                                </p:cTn>
                              </p:par>
                            </p:childTnLst>
                          </p:cTn>
                        </p:par>
                      </p:childTnLst>
                    </p:cTn>
                  </p:par>
                </p:childTnLst>
              </p:cTn>
              <p:nextCondLst>
                <p:cond evt="onClick" delay="0">
                  <p:tgtEl>
                    <p:spTgt spid="109"/>
                  </p:tgtEl>
                </p:cond>
              </p:nextCondLst>
            </p:seq>
            <p:seq concurrent="1" nextAc="seek">
              <p:cTn id="64" restart="whenNotActive" fill="hold" evtFilter="cancelBubble" nodeType="interactiveSeq">
                <p:stCondLst>
                  <p:cond evt="onClick" delay="0">
                    <p:tgtEl>
                      <p:spTgt spid="110"/>
                    </p:tgtEl>
                  </p:cond>
                </p:stCondLst>
                <p:endSync evt="end" delay="0">
                  <p:rtn val="all"/>
                </p:endSync>
                <p:childTnLst>
                  <p:par>
                    <p:cTn id="65" fill="hold">
                      <p:stCondLst>
                        <p:cond delay="0"/>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11"/>
                                        </p:tgtEl>
                                        <p:attrNameLst>
                                          <p:attrName>style.visibility</p:attrName>
                                        </p:attrNameLst>
                                      </p:cBhvr>
                                      <p:to>
                                        <p:strVal val="visible"/>
                                      </p:to>
                                    </p:set>
                                    <p:animEffect transition="in" filter="fade">
                                      <p:cBhvr>
                                        <p:cTn id="69" dur="500"/>
                                        <p:tgtEl>
                                          <p:spTgt spid="111"/>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500"/>
                                        <p:tgtEl>
                                          <p:spTgt spid="111"/>
                                        </p:tgtEl>
                                      </p:cBhvr>
                                    </p:animEffect>
                                    <p:set>
                                      <p:cBhvr>
                                        <p:cTn id="74" dur="1" fill="hold">
                                          <p:stCondLst>
                                            <p:cond delay="499"/>
                                          </p:stCondLst>
                                        </p:cTn>
                                        <p:tgtEl>
                                          <p:spTgt spid="111"/>
                                        </p:tgtEl>
                                        <p:attrNameLst>
                                          <p:attrName>style.visibility</p:attrName>
                                        </p:attrNameLst>
                                      </p:cBhvr>
                                      <p:to>
                                        <p:strVal val="hidden"/>
                                      </p:to>
                                    </p:set>
                                  </p:childTnLst>
                                </p:cTn>
                              </p:par>
                            </p:childTnLst>
                          </p:cTn>
                        </p:par>
                      </p:childTnLst>
                    </p:cTn>
                  </p:par>
                </p:childTnLst>
              </p:cTn>
              <p:nextCondLst>
                <p:cond evt="onClick" delay="0">
                  <p:tgtEl>
                    <p:spTgt spid="110"/>
                  </p:tgtEl>
                </p:cond>
              </p:nextCondLst>
            </p:seq>
            <p:seq concurrent="1" nextAc="seek">
              <p:cTn id="75" restart="whenNotActive" fill="hold" evtFilter="cancelBubble" nodeType="interactiveSeq">
                <p:stCondLst>
                  <p:cond evt="onClick" delay="0">
                    <p:tgtEl>
                      <p:spTgt spid="104"/>
                    </p:tgtEl>
                  </p:cond>
                </p:stCondLst>
                <p:endSync evt="end" delay="0">
                  <p:rtn val="all"/>
                </p:endSync>
                <p:childTnLst>
                  <p:par>
                    <p:cTn id="76" fill="hold">
                      <p:stCondLst>
                        <p:cond delay="0"/>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112"/>
                                        </p:tgtEl>
                                        <p:attrNameLst>
                                          <p:attrName>style.visibility</p:attrName>
                                        </p:attrNameLst>
                                      </p:cBhvr>
                                      <p:to>
                                        <p:strVal val="visible"/>
                                      </p:to>
                                    </p:set>
                                    <p:animEffect transition="in" filter="fade">
                                      <p:cBhvr>
                                        <p:cTn id="80" dur="500"/>
                                        <p:tgtEl>
                                          <p:spTgt spid="4112"/>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500"/>
                                        <p:tgtEl>
                                          <p:spTgt spid="4112"/>
                                        </p:tgtEl>
                                      </p:cBhvr>
                                    </p:animEffect>
                                    <p:set>
                                      <p:cBhvr>
                                        <p:cTn id="85" dur="1" fill="hold">
                                          <p:stCondLst>
                                            <p:cond delay="499"/>
                                          </p:stCondLst>
                                        </p:cTn>
                                        <p:tgtEl>
                                          <p:spTgt spid="4112"/>
                                        </p:tgtEl>
                                        <p:attrNameLst>
                                          <p:attrName>style.visibility</p:attrName>
                                        </p:attrNameLst>
                                      </p:cBhvr>
                                      <p:to>
                                        <p:strVal val="hidden"/>
                                      </p:to>
                                    </p:set>
                                  </p:childTnLst>
                                </p:cTn>
                              </p:par>
                            </p:childTnLst>
                          </p:cTn>
                        </p:par>
                      </p:childTnLst>
                    </p:cTn>
                  </p:par>
                </p:childTnLst>
              </p:cTn>
              <p:nextCondLst>
                <p:cond evt="onClick" delay="0">
                  <p:tgtEl>
                    <p:spTgt spid="104"/>
                  </p:tgtEl>
                </p:cond>
              </p:nextCondLst>
            </p:seq>
            <p:seq concurrent="1" nextAc="seek">
              <p:cTn id="86" restart="whenNotActive" fill="hold" evtFilter="cancelBubble" nodeType="interactiveSeq">
                <p:stCondLst>
                  <p:cond evt="onClick" delay="0">
                    <p:tgtEl>
                      <p:spTgt spid="37"/>
                    </p:tgtEl>
                  </p:cond>
                </p:stCondLst>
                <p:endSync evt="end" delay="0">
                  <p:rtn val="all"/>
                </p:endSync>
                <p:childTnLst>
                  <p:par>
                    <p:cTn id="87" fill="hold">
                      <p:stCondLst>
                        <p:cond delay="0"/>
                      </p:stCondLst>
                      <p:childTnLst>
                        <p:par>
                          <p:cTn id="88" fill="hold">
                            <p:stCondLst>
                              <p:cond delay="0"/>
                            </p:stCondLst>
                            <p:childTnLst>
                              <p:par>
                                <p:cTn id="89" presetID="10" presetClass="entr" presetSubtype="0" fill="hold" grpId="2" nodeType="click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fade">
                                      <p:cBhvr>
                                        <p:cTn id="91" dur="500"/>
                                        <p:tgtEl>
                                          <p:spTgt spid="38"/>
                                        </p:tgtEl>
                                      </p:cBhvr>
                                    </p:animEffect>
                                  </p:childTnLst>
                                </p:cTn>
                              </p:par>
                              <p:par>
                                <p:cTn id="92" presetID="42" presetClass="path" presetSubtype="0" accel="50000" decel="50000" fill="hold" grpId="0" nodeType="withEffect">
                                  <p:stCondLst>
                                    <p:cond delay="0"/>
                                  </p:stCondLst>
                                  <p:childTnLst>
                                    <p:animMotion origin="layout" path="M 0 0 L 0 0.25 E" pathEditMode="relative" ptsTypes="">
                                      <p:cBhvr>
                                        <p:cTn id="93" dur="1000" fill="hold"/>
                                        <p:tgtEl>
                                          <p:spTgt spid="38"/>
                                        </p:tgtEl>
                                        <p:attrNameLst>
                                          <p:attrName>ppt_x</p:attrName>
                                          <p:attrName>ppt_y</p:attrName>
                                        </p:attrNameLst>
                                      </p:cBhvr>
                                    </p:animMotion>
                                  </p:childTnLst>
                                </p:cTn>
                              </p:par>
                            </p:childTnLst>
                          </p:cTn>
                        </p:par>
                      </p:childTnLst>
                    </p:cTn>
                  </p:par>
                </p:childTnLst>
              </p:cTn>
              <p:nextCondLst>
                <p:cond evt="onClick" delay="0">
                  <p:tgtEl>
                    <p:spTgt spid="37"/>
                  </p:tgtEl>
                </p:cond>
              </p:nextCondLst>
            </p:seq>
            <p:seq concurrent="1" nextAc="seek">
              <p:cTn id="94" restart="whenNotActive" fill="hold" evtFilter="cancelBubble" nodeType="interactiveSeq">
                <p:stCondLst>
                  <p:cond evt="onClick" delay="0">
                    <p:tgtEl>
                      <p:spTgt spid="38"/>
                    </p:tgtEl>
                  </p:cond>
                </p:stCondLst>
                <p:endSync evt="end" delay="0">
                  <p:rtn val="all"/>
                </p:endSync>
                <p:childTnLst>
                  <p:par>
                    <p:cTn id="95" fill="hold">
                      <p:stCondLst>
                        <p:cond delay="0"/>
                      </p:stCondLst>
                      <p:childTnLst>
                        <p:par>
                          <p:cTn id="96" fill="hold">
                            <p:stCondLst>
                              <p:cond delay="0"/>
                            </p:stCondLst>
                            <p:childTnLst>
                              <p:par>
                                <p:cTn id="97" presetID="10" presetClass="exit" presetSubtype="0" fill="hold" grpId="1" nodeType="clickEffect">
                                  <p:stCondLst>
                                    <p:cond delay="0"/>
                                  </p:stCondLst>
                                  <p:childTnLst>
                                    <p:animEffect transition="out" filter="fade">
                                      <p:cBhvr>
                                        <p:cTn id="98" dur="500"/>
                                        <p:tgtEl>
                                          <p:spTgt spid="38"/>
                                        </p:tgtEl>
                                      </p:cBhvr>
                                    </p:animEffect>
                                    <p:set>
                                      <p:cBhvr>
                                        <p:cTn id="99" dur="1" fill="hold">
                                          <p:stCondLst>
                                            <p:cond delay="4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childTnLst>
        </p:cTn>
      </p:par>
    </p:tnLst>
    <p:bldLst>
      <p:bldP spid="4112" grpId="0" animBg="1"/>
      <p:bldP spid="4112" grpId="1" animBg="1"/>
      <p:bldP spid="38" grpId="0" animBg="1"/>
      <p:bldP spid="38" grpId="1" animBg="1"/>
      <p:bldP spid="38"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2">
                    <a:lumMod val="20000"/>
                    <a:lumOff val="80000"/>
                  </a:schemeClr>
                </a:solidFill>
              </a:rPr>
              <a:t>Krachten tekenen</a:t>
            </a:r>
            <a:endParaRPr lang="nl-NL" dirty="0">
              <a:solidFill>
                <a:schemeClr val="tx2">
                  <a:lumMod val="20000"/>
                  <a:lumOff val="80000"/>
                </a:schemeClr>
              </a:solidFill>
            </a:endParaRPr>
          </a:p>
        </p:txBody>
      </p:sp>
      <p:sp>
        <p:nvSpPr>
          <p:cNvPr id="3" name="Tijdelijke aanduiding voor inhoud 2"/>
          <p:cNvSpPr>
            <a:spLocks noGrp="1"/>
          </p:cNvSpPr>
          <p:nvPr>
            <p:ph idx="1"/>
          </p:nvPr>
        </p:nvSpPr>
        <p:spPr>
          <a:xfrm>
            <a:off x="457200" y="1214422"/>
            <a:ext cx="8229600" cy="5143536"/>
          </a:xfrm>
        </p:spPr>
        <p:txBody>
          <a:bodyPr>
            <a:noAutofit/>
          </a:bodyPr>
          <a:lstStyle/>
          <a:p>
            <a:pPr marL="0" indent="0">
              <a:buNone/>
            </a:pPr>
            <a:r>
              <a:rPr lang="nl-NL" sz="2000" dirty="0" smtClean="0">
                <a:solidFill>
                  <a:schemeClr val="tx2">
                    <a:lumMod val="20000"/>
                    <a:lumOff val="80000"/>
                  </a:schemeClr>
                </a:solidFill>
              </a:rPr>
              <a:t>Er werk drie kracht:</a:t>
            </a:r>
            <a:br>
              <a:rPr lang="nl-NL" sz="2000" dirty="0" smtClean="0">
                <a:solidFill>
                  <a:schemeClr val="tx2">
                    <a:lumMod val="20000"/>
                    <a:lumOff val="80000"/>
                  </a:schemeClr>
                </a:solidFill>
              </a:rPr>
            </a:br>
            <a:endParaRPr lang="nl-NL" sz="2000" dirty="0" smtClean="0">
              <a:solidFill>
                <a:schemeClr val="tx2">
                  <a:lumMod val="20000"/>
                  <a:lumOff val="80000"/>
                </a:schemeClr>
              </a:solidFill>
            </a:endParaRPr>
          </a:p>
          <a:p>
            <a:pPr>
              <a:buFont typeface="+mj-lt"/>
              <a:buAutoNum type="arabicPeriod"/>
            </a:pPr>
            <a:r>
              <a:rPr lang="nl-NL" sz="2000" dirty="0" smtClean="0">
                <a:solidFill>
                  <a:srgbClr val="FFFF00"/>
                </a:solidFill>
              </a:rPr>
              <a:t>De zwaartekracht (geel)</a:t>
            </a:r>
            <a:r>
              <a:rPr lang="nl-NL" sz="2000" dirty="0" smtClean="0">
                <a:solidFill>
                  <a:schemeClr val="tx2">
                    <a:lumMod val="20000"/>
                    <a:lumOff val="80000"/>
                  </a:schemeClr>
                </a:solidFill>
              </a:rPr>
              <a:t/>
            </a:r>
            <a:br>
              <a:rPr lang="nl-NL" sz="2000" dirty="0" smtClean="0">
                <a:solidFill>
                  <a:schemeClr val="tx2">
                    <a:lumMod val="20000"/>
                    <a:lumOff val="80000"/>
                  </a:schemeClr>
                </a:solidFill>
              </a:rPr>
            </a:br>
            <a:endParaRPr lang="nl-NL" sz="2000" dirty="0" smtClean="0">
              <a:solidFill>
                <a:schemeClr val="tx2">
                  <a:lumMod val="20000"/>
                  <a:lumOff val="80000"/>
                </a:schemeClr>
              </a:solidFill>
            </a:endParaRPr>
          </a:p>
          <a:p>
            <a:pPr>
              <a:buFont typeface="+mj-lt"/>
              <a:buAutoNum type="arabicPeriod"/>
            </a:pPr>
            <a:r>
              <a:rPr lang="nl-NL" sz="2000" dirty="0" smtClean="0">
                <a:solidFill>
                  <a:srgbClr val="00B050"/>
                </a:solidFill>
              </a:rPr>
              <a:t>Gewicht (groen)</a:t>
            </a:r>
            <a:br>
              <a:rPr lang="nl-NL" sz="2000" dirty="0" smtClean="0">
                <a:solidFill>
                  <a:srgbClr val="00B050"/>
                </a:solidFill>
              </a:rPr>
            </a:br>
            <a:endParaRPr lang="nl-NL" sz="2000" dirty="0" smtClean="0">
              <a:solidFill>
                <a:srgbClr val="00B050"/>
              </a:solidFill>
            </a:endParaRPr>
          </a:p>
          <a:p>
            <a:pPr>
              <a:buFont typeface="+mj-lt"/>
              <a:buAutoNum type="arabicPeriod"/>
            </a:pPr>
            <a:r>
              <a:rPr lang="nl-NL" sz="2000" dirty="0" smtClean="0">
                <a:solidFill>
                  <a:srgbClr val="F363D8"/>
                </a:solidFill>
              </a:rPr>
              <a:t>De opwaartse kracht van de tafel</a:t>
            </a:r>
            <a:r>
              <a:rPr lang="nl-NL" sz="1600" dirty="0" smtClean="0">
                <a:solidFill>
                  <a:srgbClr val="F363D8"/>
                </a:solidFill>
              </a:rPr>
              <a:t>.</a:t>
            </a:r>
            <a:endParaRPr lang="nl-NL" sz="1600" dirty="0">
              <a:solidFill>
                <a:srgbClr val="F363D8"/>
              </a:solidFill>
            </a:endParaRPr>
          </a:p>
        </p:txBody>
      </p:sp>
      <p:sp>
        <p:nvSpPr>
          <p:cNvPr id="5" name="Rechthoek 4"/>
          <p:cNvSpPr/>
          <p:nvPr/>
        </p:nvSpPr>
        <p:spPr>
          <a:xfrm>
            <a:off x="5286380" y="1928802"/>
            <a:ext cx="207170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accent5">
                  <a:lumMod val="20000"/>
                  <a:lumOff val="80000"/>
                </a:schemeClr>
              </a:solidFill>
            </a:endParaRPr>
          </a:p>
        </p:txBody>
      </p:sp>
      <p:sp>
        <p:nvSpPr>
          <p:cNvPr id="6" name="Rechthoek 5"/>
          <p:cNvSpPr/>
          <p:nvPr/>
        </p:nvSpPr>
        <p:spPr>
          <a:xfrm>
            <a:off x="4357686" y="2500306"/>
            <a:ext cx="4000528"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accent5">
                  <a:lumMod val="20000"/>
                  <a:lumOff val="80000"/>
                </a:schemeClr>
              </a:solidFill>
            </a:endParaRPr>
          </a:p>
        </p:txBody>
      </p:sp>
      <p:sp>
        <p:nvSpPr>
          <p:cNvPr id="7" name="Rechthoek 6"/>
          <p:cNvSpPr/>
          <p:nvPr/>
        </p:nvSpPr>
        <p:spPr>
          <a:xfrm>
            <a:off x="4500562" y="2571744"/>
            <a:ext cx="71438"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accent5">
                  <a:lumMod val="20000"/>
                  <a:lumOff val="80000"/>
                </a:schemeClr>
              </a:solidFill>
            </a:endParaRPr>
          </a:p>
        </p:txBody>
      </p:sp>
      <p:sp>
        <p:nvSpPr>
          <p:cNvPr id="8" name="Rechthoek 7"/>
          <p:cNvSpPr/>
          <p:nvPr/>
        </p:nvSpPr>
        <p:spPr>
          <a:xfrm>
            <a:off x="8143900" y="2571744"/>
            <a:ext cx="71438"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accent5">
                  <a:lumMod val="20000"/>
                  <a:lumOff val="80000"/>
                </a:schemeClr>
              </a:solidFill>
            </a:endParaRPr>
          </a:p>
        </p:txBody>
      </p:sp>
      <p:cxnSp>
        <p:nvCxnSpPr>
          <p:cNvPr id="9" name="Rechte verbindingslijn met pijl 8"/>
          <p:cNvCxnSpPr/>
          <p:nvPr/>
        </p:nvCxnSpPr>
        <p:spPr>
          <a:xfrm rot="5400000">
            <a:off x="5644364" y="2856702"/>
            <a:ext cx="1285884" cy="1588"/>
          </a:xfrm>
          <a:prstGeom prst="straightConnector1">
            <a:avLst/>
          </a:prstGeom>
          <a:ln w="57150">
            <a:solidFill>
              <a:srgbClr val="FFFF00"/>
            </a:solidFill>
            <a:tailEnd type="arrow"/>
          </a:ln>
        </p:spPr>
        <p:style>
          <a:lnRef idx="3">
            <a:schemeClr val="accent3"/>
          </a:lnRef>
          <a:fillRef idx="0">
            <a:schemeClr val="accent3"/>
          </a:fillRef>
          <a:effectRef idx="2">
            <a:schemeClr val="accent3"/>
          </a:effectRef>
          <a:fontRef idx="minor">
            <a:schemeClr val="tx1"/>
          </a:fontRef>
        </p:style>
      </p:cxnSp>
      <p:cxnSp>
        <p:nvCxnSpPr>
          <p:cNvPr id="10" name="Rechte verbindingslijn met pijl 9"/>
          <p:cNvCxnSpPr/>
          <p:nvPr/>
        </p:nvCxnSpPr>
        <p:spPr>
          <a:xfrm rot="5400000" flipH="1" flipV="1">
            <a:off x="5715802" y="1856570"/>
            <a:ext cx="1285884" cy="1588"/>
          </a:xfrm>
          <a:prstGeom prst="straightConnector1">
            <a:avLst/>
          </a:prstGeom>
          <a:ln w="57150">
            <a:solidFill>
              <a:srgbClr val="F363D8"/>
            </a:solidFill>
            <a:tailEnd type="arrow"/>
          </a:ln>
        </p:spPr>
        <p:style>
          <a:lnRef idx="2">
            <a:schemeClr val="accent6"/>
          </a:lnRef>
          <a:fillRef idx="0">
            <a:schemeClr val="accent6"/>
          </a:fillRef>
          <a:effectRef idx="1">
            <a:schemeClr val="accent6"/>
          </a:effectRef>
          <a:fontRef idx="minor">
            <a:schemeClr val="tx1"/>
          </a:fontRef>
        </p:style>
      </p:cxnSp>
      <p:cxnSp>
        <p:nvCxnSpPr>
          <p:cNvPr id="11" name="Rechte verbindingslijn 10"/>
          <p:cNvCxnSpPr/>
          <p:nvPr/>
        </p:nvCxnSpPr>
        <p:spPr>
          <a:xfrm flipV="1">
            <a:off x="5286380" y="1928802"/>
            <a:ext cx="2071702" cy="571504"/>
          </a:xfrm>
          <a:prstGeom prst="line">
            <a:avLst/>
          </a:prstGeom>
        </p:spPr>
        <p:style>
          <a:lnRef idx="1">
            <a:schemeClr val="dk1"/>
          </a:lnRef>
          <a:fillRef idx="0">
            <a:schemeClr val="dk1"/>
          </a:fillRef>
          <a:effectRef idx="0">
            <a:schemeClr val="dk1"/>
          </a:effectRef>
          <a:fontRef idx="minor">
            <a:schemeClr val="tx1"/>
          </a:fontRef>
        </p:style>
      </p:cxnSp>
      <p:cxnSp>
        <p:nvCxnSpPr>
          <p:cNvPr id="12" name="Rechte verbindingslijn 11"/>
          <p:cNvCxnSpPr/>
          <p:nvPr/>
        </p:nvCxnSpPr>
        <p:spPr>
          <a:xfrm>
            <a:off x="5286380" y="1928802"/>
            <a:ext cx="2071702" cy="571504"/>
          </a:xfrm>
          <a:prstGeom prst="line">
            <a:avLst/>
          </a:prstGeom>
        </p:spPr>
        <p:style>
          <a:lnRef idx="1">
            <a:schemeClr val="dk1"/>
          </a:lnRef>
          <a:fillRef idx="0">
            <a:schemeClr val="dk1"/>
          </a:fillRef>
          <a:effectRef idx="0">
            <a:schemeClr val="dk1"/>
          </a:effectRef>
          <a:fontRef idx="minor">
            <a:schemeClr val="tx1"/>
          </a:fontRef>
        </p:style>
      </p:cxnSp>
      <p:cxnSp>
        <p:nvCxnSpPr>
          <p:cNvPr id="13" name="Rechte verbindingslijn met pijl 12"/>
          <p:cNvCxnSpPr/>
          <p:nvPr/>
        </p:nvCxnSpPr>
        <p:spPr>
          <a:xfrm rot="5400000">
            <a:off x="5716199" y="3142057"/>
            <a:ext cx="1285090" cy="1588"/>
          </a:xfrm>
          <a:prstGeom prst="straightConnector1">
            <a:avLst/>
          </a:prstGeom>
          <a:ln w="57150">
            <a:solidFill>
              <a:srgbClr val="00B050"/>
            </a:solidFill>
            <a:tailEnd type="arrow"/>
          </a:ln>
        </p:spPr>
        <p:style>
          <a:lnRef idx="1">
            <a:schemeClr val="accent2"/>
          </a:lnRef>
          <a:fillRef idx="0">
            <a:schemeClr val="accent2"/>
          </a:fillRef>
          <a:effectRef idx="0">
            <a:schemeClr val="accent2"/>
          </a:effectRef>
          <a:fontRef idx="minor">
            <a:schemeClr val="tx1"/>
          </a:fontRef>
        </p:style>
      </p:cxnSp>
      <p:pic>
        <p:nvPicPr>
          <p:cNvPr id="14"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4"/>
          <p:cNvSpPr txBox="1">
            <a:spLocks noChangeArrowheads="1"/>
          </p:cNvSpPr>
          <p:nvPr/>
        </p:nvSpPr>
        <p:spPr bwMode="auto">
          <a:xfrm>
            <a:off x="13712"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Vector</a:t>
            </a:r>
            <a:endParaRPr lang="nl-NL" sz="1000" b="1" i="1" dirty="0">
              <a:solidFill>
                <a:schemeClr val="bg1"/>
              </a:solidFill>
            </a:endParaRPr>
          </a:p>
        </p:txBody>
      </p:sp>
      <p:pic>
        <p:nvPicPr>
          <p:cNvPr id="16"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2">
                    <a:lumMod val="20000"/>
                    <a:lumOff val="80000"/>
                  </a:schemeClr>
                </a:solidFill>
              </a:rPr>
              <a:t>Krachten tekenen</a:t>
            </a:r>
            <a:endParaRPr lang="nl-NL" dirty="0">
              <a:solidFill>
                <a:schemeClr val="tx2">
                  <a:lumMod val="20000"/>
                  <a:lumOff val="80000"/>
                </a:schemeClr>
              </a:solidFill>
            </a:endParaRPr>
          </a:p>
        </p:txBody>
      </p:sp>
      <p:pic>
        <p:nvPicPr>
          <p:cNvPr id="14" name="Rectangle 3"/>
          <p:cNvPicPr>
            <a:picLocks noChangeAspect="1"/>
          </p:cNvPicPr>
          <p:nvPr/>
        </p:nvPicPr>
        <p:blipFill>
          <a:blip r:embed="rId2">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4"/>
          <p:cNvSpPr txBox="1">
            <a:spLocks noChangeArrowheads="1"/>
          </p:cNvSpPr>
          <p:nvPr/>
        </p:nvSpPr>
        <p:spPr bwMode="auto">
          <a:xfrm>
            <a:off x="13712"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Vector</a:t>
            </a:r>
            <a:endParaRPr lang="nl-NL" sz="1000" b="1" i="1" dirty="0">
              <a:solidFill>
                <a:schemeClr val="bg1"/>
              </a:solidFill>
            </a:endParaRPr>
          </a:p>
        </p:txBody>
      </p:sp>
      <p:pic>
        <p:nvPicPr>
          <p:cNvPr id="16" name="Rectangle 3"/>
          <p:cNvPicPr>
            <a:picLocks noChangeAspect="1"/>
          </p:cNvPicPr>
          <p:nvPr/>
        </p:nvPicPr>
        <p:blipFill>
          <a:blip r:embed="rId2">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0687" y="1608398"/>
            <a:ext cx="4985529" cy="3901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8" name="Rechte verbindingslijn met pijl 17"/>
          <p:cNvCxnSpPr/>
          <p:nvPr/>
        </p:nvCxnSpPr>
        <p:spPr>
          <a:xfrm flipV="1">
            <a:off x="2915816" y="3609496"/>
            <a:ext cx="0" cy="1628088"/>
          </a:xfrm>
          <a:prstGeom prst="straightConnector1">
            <a:avLst/>
          </a:prstGeom>
          <a:ln w="76200">
            <a:tailEnd type="arrow"/>
          </a:ln>
        </p:spPr>
        <p:style>
          <a:lnRef idx="3">
            <a:schemeClr val="accent2"/>
          </a:lnRef>
          <a:fillRef idx="0">
            <a:schemeClr val="accent2"/>
          </a:fillRef>
          <a:effectRef idx="2">
            <a:schemeClr val="accent2"/>
          </a:effectRef>
          <a:fontRef idx="minor">
            <a:schemeClr val="tx1"/>
          </a:fontRef>
        </p:style>
      </p:cxnSp>
      <p:cxnSp>
        <p:nvCxnSpPr>
          <p:cNvPr id="20" name="Rechte verbindingslijn met pijl 19"/>
          <p:cNvCxnSpPr/>
          <p:nvPr/>
        </p:nvCxnSpPr>
        <p:spPr>
          <a:xfrm>
            <a:off x="3491880" y="4797152"/>
            <a:ext cx="1728192" cy="0"/>
          </a:xfrm>
          <a:prstGeom prst="straightConnector1">
            <a:avLst/>
          </a:prstGeom>
          <a:ln w="76200">
            <a:tailEnd type="arrow"/>
          </a:ln>
        </p:spPr>
        <p:style>
          <a:lnRef idx="3">
            <a:schemeClr val="accent1"/>
          </a:lnRef>
          <a:fillRef idx="0">
            <a:schemeClr val="accent1"/>
          </a:fillRef>
          <a:effectRef idx="2">
            <a:schemeClr val="accent1"/>
          </a:effectRef>
          <a:fontRef idx="minor">
            <a:schemeClr val="tx1"/>
          </a:fontRef>
        </p:style>
      </p:cxnSp>
      <p:cxnSp>
        <p:nvCxnSpPr>
          <p:cNvPr id="21" name="Rechte verbindingslijn met pijl 20"/>
          <p:cNvCxnSpPr/>
          <p:nvPr/>
        </p:nvCxnSpPr>
        <p:spPr>
          <a:xfrm flipH="1">
            <a:off x="1226723" y="5186410"/>
            <a:ext cx="1689929" cy="0"/>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p:cxnSp>
        <p:nvCxnSpPr>
          <p:cNvPr id="22" name="Rechte verbindingslijn met pijl 21"/>
          <p:cNvCxnSpPr/>
          <p:nvPr/>
        </p:nvCxnSpPr>
        <p:spPr>
          <a:xfrm>
            <a:off x="3493056" y="4629595"/>
            <a:ext cx="0" cy="1525740"/>
          </a:xfrm>
          <a:prstGeom prst="straightConnector1">
            <a:avLst/>
          </a:prstGeom>
          <a:ln w="76200">
            <a:tailEnd type="arrow"/>
          </a:ln>
        </p:spPr>
        <p:style>
          <a:lnRef idx="3">
            <a:schemeClr val="accent3"/>
          </a:lnRef>
          <a:fillRef idx="0">
            <a:schemeClr val="accent3"/>
          </a:fillRef>
          <a:effectRef idx="2">
            <a:schemeClr val="accent3"/>
          </a:effectRef>
          <a:fontRef idx="minor">
            <a:schemeClr val="tx1"/>
          </a:fontRef>
        </p:style>
      </p:cxnSp>
      <mc:AlternateContent xmlns:mc="http://schemas.openxmlformats.org/markup-compatibility/2006" xmlns:a14="http://schemas.microsoft.com/office/drawing/2010/main">
        <mc:Choice Requires="a14">
          <p:sp>
            <p:nvSpPr>
              <p:cNvPr id="26" name="Tekstvak 25"/>
              <p:cNvSpPr txBox="1"/>
              <p:nvPr/>
            </p:nvSpPr>
            <p:spPr>
              <a:xfrm>
                <a:off x="793213" y="5186410"/>
                <a:ext cx="784253"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nl-NL" sz="3600" i="1" smtClean="0">
                              <a:solidFill>
                                <a:schemeClr val="tx2">
                                  <a:lumMod val="20000"/>
                                  <a:lumOff val="80000"/>
                                </a:schemeClr>
                              </a:solidFill>
                              <a:latin typeface="Cambria Math"/>
                            </a:rPr>
                          </m:ctrlPr>
                        </m:sSubPr>
                        <m:e>
                          <m:r>
                            <a:rPr lang="en-US" sz="3600" b="0" i="1" smtClean="0">
                              <a:solidFill>
                                <a:schemeClr val="tx2">
                                  <a:lumMod val="20000"/>
                                  <a:lumOff val="80000"/>
                                </a:schemeClr>
                              </a:solidFill>
                              <a:latin typeface="Cambria Math"/>
                            </a:rPr>
                            <m:t>𝐹</m:t>
                          </m:r>
                        </m:e>
                        <m:sub>
                          <m:r>
                            <a:rPr lang="en-US" sz="3600" b="0" i="1" smtClean="0">
                              <a:solidFill>
                                <a:schemeClr val="tx2">
                                  <a:lumMod val="20000"/>
                                  <a:lumOff val="80000"/>
                                </a:schemeClr>
                              </a:solidFill>
                              <a:latin typeface="Cambria Math"/>
                            </a:rPr>
                            <m:t>𝑤</m:t>
                          </m:r>
                        </m:sub>
                      </m:sSub>
                    </m:oMath>
                  </m:oMathPara>
                </a14:m>
                <a:endParaRPr lang="nl-NL" sz="3600" dirty="0">
                  <a:solidFill>
                    <a:schemeClr val="tx2">
                      <a:lumMod val="20000"/>
                      <a:lumOff val="80000"/>
                    </a:schemeClr>
                  </a:solidFill>
                </a:endParaRPr>
              </a:p>
            </p:txBody>
          </p:sp>
        </mc:Choice>
        <mc:Fallback xmlns="">
          <p:sp>
            <p:nvSpPr>
              <p:cNvPr id="26" name="Tekstvak 25"/>
              <p:cNvSpPr txBox="1">
                <a:spLocks noRot="1" noChangeAspect="1" noMove="1" noResize="1" noEditPoints="1" noAdjustHandles="1" noChangeArrowheads="1" noChangeShapeType="1" noTextEdit="1"/>
              </p:cNvSpPr>
              <p:nvPr/>
            </p:nvSpPr>
            <p:spPr>
              <a:xfrm>
                <a:off x="793213" y="5186410"/>
                <a:ext cx="784253" cy="646331"/>
              </a:xfrm>
              <a:prstGeom prst="rect">
                <a:avLst/>
              </a:prstGeom>
              <a:blipFill rotWithShape="1">
                <a:blip r:embed="rId4"/>
                <a:stretch>
                  <a:fillRect/>
                </a:stretch>
              </a:blipFill>
            </p:spPr>
            <p:txBody>
              <a:bodyPr/>
              <a:lstStyle/>
              <a:p>
                <a:r>
                  <a:rPr lang="nl-NL">
                    <a:noFill/>
                  </a:rPr>
                  <a:t> </a:t>
                </a:r>
              </a:p>
            </p:txBody>
          </p:sp>
        </mc:Fallback>
      </mc:AlternateContent>
      <mc:AlternateContent xmlns:mc="http://schemas.openxmlformats.org/markup-compatibility/2006" xmlns:a14="http://schemas.microsoft.com/office/drawing/2010/main">
        <mc:Choice Requires="a14">
          <p:sp>
            <p:nvSpPr>
              <p:cNvPr id="28" name="Tijdelijke aanduiding voor inhoud 27"/>
              <p:cNvSpPr txBox="1">
                <a:spLocks noGrp="1"/>
              </p:cNvSpPr>
              <p:nvPr>
                <p:ph idx="1"/>
              </p:nvPr>
            </p:nvSpPr>
            <p:spPr>
              <a:xfrm>
                <a:off x="3658342" y="5626114"/>
                <a:ext cx="685316" cy="646331"/>
              </a:xfrm>
              <a:prstGeom prst="rect">
                <a:avLst/>
              </a:prstGeom>
              <a:noFill/>
            </p:spPr>
            <p:txBody>
              <a:bodyPr wrap="none" rtlCol="0">
                <a:spAutoFit/>
              </a:bodyPr>
              <a:lstStyle/>
              <a:p>
                <a:pPr marL="0" indent="0">
                  <a:buNone/>
                </a:pPr>
                <a14:m>
                  <m:oMathPara xmlns:m="http://schemas.openxmlformats.org/officeDocument/2006/math">
                    <m:oMathParaPr>
                      <m:jc m:val="centerGroup"/>
                    </m:oMathParaPr>
                    <m:oMath xmlns:m="http://schemas.openxmlformats.org/officeDocument/2006/math">
                      <m:sSub>
                        <m:sSubPr>
                          <m:ctrlPr>
                            <a:rPr lang="nl-NL" sz="3600" i="1" smtClean="0">
                              <a:solidFill>
                                <a:schemeClr val="tx2">
                                  <a:lumMod val="20000"/>
                                  <a:lumOff val="80000"/>
                                </a:schemeClr>
                              </a:solidFill>
                              <a:latin typeface="Cambria Math"/>
                            </a:rPr>
                          </m:ctrlPr>
                        </m:sSubPr>
                        <m:e>
                          <m:r>
                            <a:rPr lang="en-US" sz="3600" b="0" i="1" smtClean="0">
                              <a:solidFill>
                                <a:schemeClr val="tx2">
                                  <a:lumMod val="20000"/>
                                  <a:lumOff val="80000"/>
                                </a:schemeClr>
                              </a:solidFill>
                              <a:latin typeface="Cambria Math"/>
                            </a:rPr>
                            <m:t>𝐹</m:t>
                          </m:r>
                        </m:e>
                        <m:sub>
                          <m:r>
                            <a:rPr lang="en-US" sz="3600" b="0" i="1" smtClean="0">
                              <a:solidFill>
                                <a:schemeClr val="tx2">
                                  <a:lumMod val="20000"/>
                                  <a:lumOff val="80000"/>
                                </a:schemeClr>
                              </a:solidFill>
                              <a:latin typeface="Cambria Math"/>
                            </a:rPr>
                            <m:t>𝑧</m:t>
                          </m:r>
                        </m:sub>
                      </m:sSub>
                    </m:oMath>
                  </m:oMathPara>
                </a14:m>
                <a:endParaRPr lang="nl-NL" sz="3600" dirty="0">
                  <a:solidFill>
                    <a:schemeClr val="tx2">
                      <a:lumMod val="20000"/>
                      <a:lumOff val="80000"/>
                    </a:schemeClr>
                  </a:solidFill>
                </a:endParaRPr>
              </a:p>
            </p:txBody>
          </p:sp>
        </mc:Choice>
        <mc:Fallback xmlns="">
          <p:sp>
            <p:nvSpPr>
              <p:cNvPr id="28" name="Tijdelijke aanduiding voor inhoud 27"/>
              <p:cNvSpPr txBox="1">
                <a:spLocks noGrp="1" noRot="1" noChangeAspect="1" noMove="1" noResize="1" noEditPoints="1" noAdjustHandles="1" noChangeArrowheads="1" noChangeShapeType="1" noTextEdit="1"/>
              </p:cNvSpPr>
              <p:nvPr>
                <p:ph idx="1"/>
              </p:nvPr>
            </p:nvSpPr>
            <p:spPr>
              <a:xfrm>
                <a:off x="3658342" y="5626114"/>
                <a:ext cx="685316" cy="646331"/>
              </a:xfrm>
              <a:prstGeom prst="rect">
                <a:avLst/>
              </a:prstGeom>
              <a:blipFill rotWithShape="1">
                <a:blip r:embed="rId5"/>
                <a:stretch>
                  <a:fillRect/>
                </a:stretch>
              </a:blipFill>
            </p:spPr>
            <p:txBody>
              <a:bodyPr/>
              <a:lstStyle/>
              <a:p>
                <a:r>
                  <a:rPr lang="nl-NL">
                    <a:noFill/>
                  </a:rPr>
                  <a:t> </a:t>
                </a:r>
              </a:p>
            </p:txBody>
          </p:sp>
        </mc:Fallback>
      </mc:AlternateContent>
      <mc:AlternateContent xmlns:mc="http://schemas.openxmlformats.org/markup-compatibility/2006" xmlns:a14="http://schemas.microsoft.com/office/drawing/2010/main">
        <mc:Choice Requires="a14">
          <p:sp>
            <p:nvSpPr>
              <p:cNvPr id="29" name="Tekstvak 28"/>
              <p:cNvSpPr txBox="1"/>
              <p:nvPr/>
            </p:nvSpPr>
            <p:spPr>
              <a:xfrm>
                <a:off x="4251613" y="3758301"/>
                <a:ext cx="1404808" cy="6890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nl-NL" sz="3600" i="1" smtClean="0">
                              <a:solidFill>
                                <a:schemeClr val="tx2">
                                  <a:lumMod val="75000"/>
                                </a:schemeClr>
                              </a:solidFill>
                              <a:latin typeface="Cambria Math"/>
                            </a:rPr>
                          </m:ctrlPr>
                        </m:sSubPr>
                        <m:e>
                          <m:r>
                            <a:rPr lang="en-US" sz="3600" b="0" i="1" smtClean="0">
                              <a:solidFill>
                                <a:schemeClr val="tx2">
                                  <a:lumMod val="75000"/>
                                </a:schemeClr>
                              </a:solidFill>
                              <a:latin typeface="Cambria Math"/>
                            </a:rPr>
                            <m:t>𝐹</m:t>
                          </m:r>
                        </m:e>
                        <m:sub>
                          <m:r>
                            <a:rPr lang="en-US" sz="3600" b="0" i="1" smtClean="0">
                              <a:solidFill>
                                <a:schemeClr val="tx2">
                                  <a:lumMod val="75000"/>
                                </a:schemeClr>
                              </a:solidFill>
                              <a:latin typeface="Cambria Math"/>
                            </a:rPr>
                            <m:t>𝑠𝑝𝑖𝑒𝑟</m:t>
                          </m:r>
                        </m:sub>
                      </m:sSub>
                    </m:oMath>
                  </m:oMathPara>
                </a14:m>
                <a:endParaRPr lang="nl-NL" sz="3600" dirty="0">
                  <a:solidFill>
                    <a:schemeClr val="tx2">
                      <a:lumMod val="75000"/>
                    </a:schemeClr>
                  </a:solidFill>
                </a:endParaRPr>
              </a:p>
            </p:txBody>
          </p:sp>
        </mc:Choice>
        <mc:Fallback xmlns="">
          <p:sp>
            <p:nvSpPr>
              <p:cNvPr id="29" name="Tekstvak 28"/>
              <p:cNvSpPr txBox="1">
                <a:spLocks noRot="1" noChangeAspect="1" noMove="1" noResize="1" noEditPoints="1" noAdjustHandles="1" noChangeArrowheads="1" noChangeShapeType="1" noTextEdit="1"/>
              </p:cNvSpPr>
              <p:nvPr/>
            </p:nvSpPr>
            <p:spPr>
              <a:xfrm>
                <a:off x="4251613" y="3758301"/>
                <a:ext cx="1404808" cy="689099"/>
              </a:xfrm>
              <a:prstGeom prst="rect">
                <a:avLst/>
              </a:prstGeom>
              <a:blipFill rotWithShape="1">
                <a:blip r:embed="rId6"/>
                <a:stretch>
                  <a:fillRect/>
                </a:stretch>
              </a:blipFill>
            </p:spPr>
            <p:txBody>
              <a:bodyPr/>
              <a:lstStyle/>
              <a:p>
                <a:r>
                  <a:rPr lang="nl-NL">
                    <a:noFill/>
                  </a:rPr>
                  <a:t> </a:t>
                </a:r>
              </a:p>
            </p:txBody>
          </p:sp>
        </mc:Fallback>
      </mc:AlternateContent>
      <mc:AlternateContent xmlns:mc="http://schemas.openxmlformats.org/markup-compatibility/2006" xmlns:a14="http://schemas.microsoft.com/office/drawing/2010/main">
        <mc:Choice Requires="a14">
          <p:sp>
            <p:nvSpPr>
              <p:cNvPr id="30" name="Tekstvak 29"/>
              <p:cNvSpPr txBox="1"/>
              <p:nvPr/>
            </p:nvSpPr>
            <p:spPr>
              <a:xfrm>
                <a:off x="1928461" y="2633494"/>
                <a:ext cx="1564595" cy="69140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nl-NL" sz="3600" i="1" smtClean="0">
                              <a:solidFill>
                                <a:schemeClr val="tx2">
                                  <a:lumMod val="75000"/>
                                </a:schemeClr>
                              </a:solidFill>
                              <a:latin typeface="Cambria Math"/>
                            </a:rPr>
                          </m:ctrlPr>
                        </m:sSubPr>
                        <m:e>
                          <m:r>
                            <a:rPr lang="en-US" sz="3600" b="0" i="1" smtClean="0">
                              <a:solidFill>
                                <a:schemeClr val="tx2">
                                  <a:lumMod val="75000"/>
                                </a:schemeClr>
                              </a:solidFill>
                              <a:latin typeface="Cambria Math"/>
                            </a:rPr>
                            <m:t>𝐹</m:t>
                          </m:r>
                        </m:e>
                        <m:sub>
                          <m:r>
                            <a:rPr lang="en-US" sz="3600" b="0" i="1" smtClean="0">
                              <a:solidFill>
                                <a:schemeClr val="tx2">
                                  <a:lumMod val="75000"/>
                                </a:schemeClr>
                              </a:solidFill>
                              <a:latin typeface="Cambria Math"/>
                            </a:rPr>
                            <m:t>𝑔𝑟𝑜𝑛𝑑</m:t>
                          </m:r>
                        </m:sub>
                      </m:sSub>
                    </m:oMath>
                  </m:oMathPara>
                </a14:m>
                <a:endParaRPr lang="nl-NL" sz="3600" dirty="0">
                  <a:solidFill>
                    <a:schemeClr val="tx2">
                      <a:lumMod val="75000"/>
                    </a:schemeClr>
                  </a:solidFill>
                </a:endParaRPr>
              </a:p>
            </p:txBody>
          </p:sp>
        </mc:Choice>
        <mc:Fallback xmlns="">
          <p:sp>
            <p:nvSpPr>
              <p:cNvPr id="30" name="Tekstvak 29"/>
              <p:cNvSpPr txBox="1">
                <a:spLocks noRot="1" noChangeAspect="1" noMove="1" noResize="1" noEditPoints="1" noAdjustHandles="1" noChangeArrowheads="1" noChangeShapeType="1" noTextEdit="1"/>
              </p:cNvSpPr>
              <p:nvPr/>
            </p:nvSpPr>
            <p:spPr>
              <a:xfrm>
                <a:off x="1928461" y="2633494"/>
                <a:ext cx="1564595" cy="691408"/>
              </a:xfrm>
              <a:prstGeom prst="rect">
                <a:avLst/>
              </a:prstGeom>
              <a:blipFill rotWithShape="1">
                <a:blip r:embed="rId7"/>
                <a:stretch>
                  <a:fillRect/>
                </a:stretch>
              </a:blipFill>
            </p:spPr>
            <p:txBody>
              <a:bodyPr/>
              <a:lstStyle/>
              <a:p>
                <a:r>
                  <a:rPr lang="nl-NL">
                    <a:noFill/>
                  </a:rPr>
                  <a:t> </a:t>
                </a:r>
              </a:p>
            </p:txBody>
          </p:sp>
        </mc:Fallback>
      </mc:AlternateContent>
      <p:cxnSp>
        <p:nvCxnSpPr>
          <p:cNvPr id="31" name="Rechte verbindingslijn met pijl 30"/>
          <p:cNvCxnSpPr/>
          <p:nvPr/>
        </p:nvCxnSpPr>
        <p:spPr>
          <a:xfrm flipH="1">
            <a:off x="685722" y="2348880"/>
            <a:ext cx="1689929" cy="0"/>
          </a:xfrm>
          <a:prstGeom prst="straightConnector1">
            <a:avLst/>
          </a:prstGeom>
          <a:ln w="76200">
            <a:tailEnd type="arrow"/>
          </a:ln>
        </p:spPr>
        <p:style>
          <a:lnRef idx="3">
            <a:schemeClr val="accent5"/>
          </a:lnRef>
          <a:fillRef idx="0">
            <a:schemeClr val="accent5"/>
          </a:fillRef>
          <a:effectRef idx="2">
            <a:schemeClr val="accent5"/>
          </a:effectRef>
          <a:fontRef idx="minor">
            <a:schemeClr val="tx1"/>
          </a:fontRef>
        </p:style>
      </p:cxnSp>
      <mc:AlternateContent xmlns:mc="http://schemas.openxmlformats.org/markup-compatibility/2006" xmlns:a14="http://schemas.microsoft.com/office/drawing/2010/main">
        <mc:Choice Requires="a14">
          <p:sp>
            <p:nvSpPr>
              <p:cNvPr id="32" name="Tekstvak 31"/>
              <p:cNvSpPr txBox="1"/>
              <p:nvPr/>
            </p:nvSpPr>
            <p:spPr>
              <a:xfrm>
                <a:off x="176726" y="1412776"/>
                <a:ext cx="1379160" cy="6463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nl-NL" sz="3600" i="1" smtClean="0">
                              <a:solidFill>
                                <a:schemeClr val="tx2">
                                  <a:lumMod val="20000"/>
                                  <a:lumOff val="80000"/>
                                </a:schemeClr>
                              </a:solidFill>
                              <a:latin typeface="Cambria Math"/>
                            </a:rPr>
                          </m:ctrlPr>
                        </m:sSubPr>
                        <m:e>
                          <m:r>
                            <a:rPr lang="en-US" sz="3600" b="0" i="1" smtClean="0">
                              <a:solidFill>
                                <a:schemeClr val="tx2">
                                  <a:lumMod val="20000"/>
                                  <a:lumOff val="80000"/>
                                </a:schemeClr>
                              </a:solidFill>
                              <a:latin typeface="Cambria Math"/>
                            </a:rPr>
                            <m:t>𝐹</m:t>
                          </m:r>
                        </m:e>
                        <m:sub>
                          <m:r>
                            <a:rPr lang="en-US" sz="3600" b="0" i="1" smtClean="0">
                              <a:solidFill>
                                <a:schemeClr val="tx2">
                                  <a:lumMod val="20000"/>
                                  <a:lumOff val="80000"/>
                                </a:schemeClr>
                              </a:solidFill>
                              <a:latin typeface="Cambria Math"/>
                            </a:rPr>
                            <m:t>𝑤𝑖𝑛𝑑</m:t>
                          </m:r>
                        </m:sub>
                      </m:sSub>
                    </m:oMath>
                  </m:oMathPara>
                </a14:m>
                <a:endParaRPr lang="nl-NL" sz="3600" dirty="0">
                  <a:solidFill>
                    <a:schemeClr val="tx2">
                      <a:lumMod val="20000"/>
                      <a:lumOff val="80000"/>
                    </a:schemeClr>
                  </a:solidFill>
                </a:endParaRPr>
              </a:p>
            </p:txBody>
          </p:sp>
        </mc:Choice>
        <mc:Fallback xmlns="">
          <p:sp>
            <p:nvSpPr>
              <p:cNvPr id="32" name="Tekstvak 31"/>
              <p:cNvSpPr txBox="1">
                <a:spLocks noRot="1" noChangeAspect="1" noMove="1" noResize="1" noEditPoints="1" noAdjustHandles="1" noChangeArrowheads="1" noChangeShapeType="1" noTextEdit="1"/>
              </p:cNvSpPr>
              <p:nvPr/>
            </p:nvSpPr>
            <p:spPr>
              <a:xfrm>
                <a:off x="176726" y="1412776"/>
                <a:ext cx="1379160" cy="646331"/>
              </a:xfrm>
              <a:prstGeom prst="rect">
                <a:avLst/>
              </a:prstGeom>
              <a:blipFill rotWithShape="1">
                <a:blip r:embed="rId8"/>
                <a:stretch>
                  <a:fillRect/>
                </a:stretch>
              </a:blipFill>
            </p:spPr>
            <p:txBody>
              <a:bodyPr/>
              <a:lstStyle/>
              <a:p>
                <a:r>
                  <a:rPr lang="nl-NL">
                    <a:noFill/>
                  </a:rPr>
                  <a:t> </a:t>
                </a:r>
              </a:p>
            </p:txBody>
          </p:sp>
        </mc:Fallback>
      </mc:AlternateContent>
    </p:spTree>
    <p:extLst>
      <p:ext uri="{BB962C8B-B14F-4D97-AF65-F5344CB8AC3E}">
        <p14:creationId xmlns:p14="http://schemas.microsoft.com/office/powerpoint/2010/main" val="681620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0912" y="620688"/>
            <a:ext cx="8229600" cy="1143000"/>
          </a:xfrm>
        </p:spPr>
        <p:txBody>
          <a:bodyPr>
            <a:normAutofit fontScale="90000"/>
          </a:bodyPr>
          <a:lstStyle/>
          <a:p>
            <a:r>
              <a:rPr lang="nl-NL" b="1" u="sng" dirty="0" smtClean="0">
                <a:solidFill>
                  <a:schemeClr val="tx2">
                    <a:lumMod val="20000"/>
                    <a:lumOff val="80000"/>
                  </a:schemeClr>
                </a:solidFill>
              </a:rPr>
              <a:t>Berekenen voor krachten onder een rechte hoek: Pythagoras:</a:t>
            </a:r>
            <a:r>
              <a:rPr lang="nl-NL" dirty="0" smtClean="0">
                <a:solidFill>
                  <a:schemeClr val="tx2">
                    <a:lumMod val="20000"/>
                    <a:lumOff val="80000"/>
                  </a:schemeClr>
                </a:solidFill>
              </a:rPr>
              <a:t/>
            </a:r>
            <a:br>
              <a:rPr lang="nl-NL" dirty="0" smtClean="0">
                <a:solidFill>
                  <a:schemeClr val="tx2">
                    <a:lumMod val="20000"/>
                    <a:lumOff val="80000"/>
                  </a:schemeClr>
                </a:solidFill>
              </a:rPr>
            </a:br>
            <a:endParaRPr lang="nl-NL" dirty="0">
              <a:solidFill>
                <a:schemeClr val="tx2">
                  <a:lumMod val="20000"/>
                  <a:lumOff val="80000"/>
                </a:schemeClr>
              </a:solidFill>
            </a:endParaRPr>
          </a:p>
        </p:txBody>
      </p:sp>
      <p:pic>
        <p:nvPicPr>
          <p:cNvPr id="5" name="Tijdelijke aanduiding voor inhoud 4" descr="http://www.wetenschapsforum.nl/moderator/krachtvectoren/k25.png"/>
          <p:cNvPicPr>
            <a:picLocks noGrp="1"/>
          </p:cNvPicPr>
          <p:nvPr>
            <p:ph idx="1"/>
          </p:nvPr>
        </p:nvPicPr>
        <p:blipFill>
          <a:blip r:embed="rId2" cstate="print"/>
          <a:srcRect/>
          <a:stretch>
            <a:fillRect/>
          </a:stretch>
        </p:blipFill>
        <p:spPr bwMode="auto">
          <a:xfrm>
            <a:off x="1000100" y="1643050"/>
            <a:ext cx="6236196" cy="2001974"/>
          </a:xfrm>
          <a:prstGeom prst="rect">
            <a:avLst/>
          </a:prstGeom>
          <a:noFill/>
          <a:ln w="9525">
            <a:noFill/>
            <a:miter lim="800000"/>
            <a:headEnd/>
            <a:tailEnd/>
          </a:ln>
        </p:spPr>
      </p:pic>
      <p:pic>
        <p:nvPicPr>
          <p:cNvPr id="6"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4"/>
          <p:cNvSpPr txBox="1">
            <a:spLocks noChangeArrowheads="1"/>
          </p:cNvSpPr>
          <p:nvPr/>
        </p:nvSpPr>
        <p:spPr bwMode="auto">
          <a:xfrm>
            <a:off x="13712"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Vector</a:t>
            </a:r>
            <a:endParaRPr lang="nl-NL" sz="1000" b="1" i="1" dirty="0">
              <a:solidFill>
                <a:schemeClr val="bg1"/>
              </a:solidFill>
            </a:endParaRPr>
          </a:p>
        </p:txBody>
      </p:sp>
      <p:pic>
        <p:nvPicPr>
          <p:cNvPr id="8"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Tekstvak 2"/>
              <p:cNvSpPr txBox="1"/>
              <p:nvPr/>
            </p:nvSpPr>
            <p:spPr>
              <a:xfrm>
                <a:off x="1475656" y="3752919"/>
                <a:ext cx="4752528" cy="2458750"/>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bSup>
                        <m:sSubSupPr>
                          <m:ctrlPr>
                            <a:rPr lang="nl-NL" sz="3200" i="1" smtClean="0">
                              <a:solidFill>
                                <a:schemeClr val="tx2">
                                  <a:lumMod val="20000"/>
                                  <a:lumOff val="80000"/>
                                </a:schemeClr>
                              </a:solidFill>
                              <a:latin typeface="Cambria Math"/>
                            </a:rPr>
                          </m:ctrlPr>
                        </m:sSubSupPr>
                        <m:e>
                          <m:sSubSup>
                            <m:sSubSupPr>
                              <m:ctrlPr>
                                <a:rPr lang="nl-NL" sz="3200" i="1">
                                  <a:solidFill>
                                    <a:schemeClr val="tx2">
                                      <a:lumMod val="20000"/>
                                      <a:lumOff val="80000"/>
                                    </a:schemeClr>
                                  </a:solidFill>
                                  <a:latin typeface="Cambria Math"/>
                                </a:rPr>
                              </m:ctrlPr>
                            </m:sSubSupPr>
                            <m:e>
                              <m:r>
                                <a:rPr lang="en-US" sz="3200" i="1">
                                  <a:solidFill>
                                    <a:schemeClr val="tx2">
                                      <a:lumMod val="20000"/>
                                      <a:lumOff val="80000"/>
                                    </a:schemeClr>
                                  </a:solidFill>
                                  <a:latin typeface="Cambria Math"/>
                                </a:rPr>
                                <m:t>𝐹</m:t>
                              </m:r>
                            </m:e>
                            <m:sub>
                              <m:r>
                                <a:rPr lang="en-US" sz="3200" i="1">
                                  <a:solidFill>
                                    <a:schemeClr val="tx2">
                                      <a:lumMod val="20000"/>
                                      <a:lumOff val="80000"/>
                                    </a:schemeClr>
                                  </a:solidFill>
                                  <a:latin typeface="Cambria Math"/>
                                </a:rPr>
                                <m:t>𝑟𝑒𝑠</m:t>
                              </m:r>
                              <m:r>
                                <a:rPr lang="en-US" sz="3200" i="1">
                                  <a:solidFill>
                                    <a:schemeClr val="tx2">
                                      <a:lumMod val="20000"/>
                                      <a:lumOff val="80000"/>
                                    </a:schemeClr>
                                  </a:solidFill>
                                  <a:latin typeface="Cambria Math"/>
                                </a:rPr>
                                <m:t> </m:t>
                              </m:r>
                            </m:sub>
                            <m:sup>
                              <m:r>
                                <a:rPr lang="en-US" sz="3200" i="1">
                                  <a:solidFill>
                                    <a:schemeClr val="tx2">
                                      <a:lumMod val="20000"/>
                                      <a:lumOff val="80000"/>
                                    </a:schemeClr>
                                  </a:solidFill>
                                  <a:latin typeface="Cambria Math"/>
                                </a:rPr>
                                <m:t>2</m:t>
                              </m:r>
                            </m:sup>
                          </m:sSubSup>
                          <m:r>
                            <a:rPr lang="en-US" sz="3200" b="0" i="1" smtClean="0">
                              <a:solidFill>
                                <a:schemeClr val="tx2">
                                  <a:lumMod val="20000"/>
                                  <a:lumOff val="80000"/>
                                </a:schemeClr>
                              </a:solidFill>
                              <a:latin typeface="Cambria Math"/>
                            </a:rPr>
                            <m:t>=</m:t>
                          </m:r>
                          <m:r>
                            <a:rPr lang="en-US" sz="3200" b="0" i="1" smtClean="0">
                              <a:solidFill>
                                <a:schemeClr val="tx2">
                                  <a:lumMod val="20000"/>
                                  <a:lumOff val="80000"/>
                                </a:schemeClr>
                              </a:solidFill>
                              <a:latin typeface="Cambria Math"/>
                            </a:rPr>
                            <m:t>𝐹</m:t>
                          </m:r>
                        </m:e>
                        <m:sub>
                          <m:r>
                            <a:rPr lang="en-US" sz="3200" b="0" i="1" smtClean="0">
                              <a:solidFill>
                                <a:schemeClr val="tx2">
                                  <a:lumMod val="20000"/>
                                  <a:lumOff val="80000"/>
                                </a:schemeClr>
                              </a:solidFill>
                              <a:latin typeface="Cambria Math"/>
                            </a:rPr>
                            <m:t>1</m:t>
                          </m:r>
                        </m:sub>
                        <m:sup>
                          <m:r>
                            <a:rPr lang="en-US" sz="3200" b="0" i="1" smtClean="0">
                              <a:solidFill>
                                <a:schemeClr val="tx2">
                                  <a:lumMod val="20000"/>
                                  <a:lumOff val="80000"/>
                                </a:schemeClr>
                              </a:solidFill>
                              <a:latin typeface="Cambria Math"/>
                            </a:rPr>
                            <m:t>2</m:t>
                          </m:r>
                        </m:sup>
                      </m:sSubSup>
                      <m:r>
                        <a:rPr lang="en-US" sz="3200" b="0" i="1" smtClean="0">
                          <a:solidFill>
                            <a:schemeClr val="tx2">
                              <a:lumMod val="20000"/>
                              <a:lumOff val="80000"/>
                            </a:schemeClr>
                          </a:solidFill>
                          <a:latin typeface="Cambria Math"/>
                        </a:rPr>
                        <m:t>+ </m:t>
                      </m:r>
                      <m:sSubSup>
                        <m:sSubSupPr>
                          <m:ctrlPr>
                            <a:rPr lang="nl-NL" sz="3200" i="1">
                              <a:solidFill>
                                <a:schemeClr val="tx2">
                                  <a:lumMod val="20000"/>
                                  <a:lumOff val="80000"/>
                                </a:schemeClr>
                              </a:solidFill>
                              <a:latin typeface="Cambria Math"/>
                            </a:rPr>
                          </m:ctrlPr>
                        </m:sSubSupPr>
                        <m:e>
                          <m:r>
                            <a:rPr lang="en-US" sz="3200" i="1">
                              <a:solidFill>
                                <a:schemeClr val="tx2">
                                  <a:lumMod val="20000"/>
                                  <a:lumOff val="80000"/>
                                </a:schemeClr>
                              </a:solidFill>
                              <a:latin typeface="Cambria Math"/>
                            </a:rPr>
                            <m:t>𝐹</m:t>
                          </m:r>
                        </m:e>
                        <m:sub>
                          <m:r>
                            <a:rPr lang="en-US" sz="3200" b="0" i="1" smtClean="0">
                              <a:solidFill>
                                <a:schemeClr val="tx2">
                                  <a:lumMod val="20000"/>
                                  <a:lumOff val="80000"/>
                                </a:schemeClr>
                              </a:solidFill>
                              <a:latin typeface="Cambria Math"/>
                            </a:rPr>
                            <m:t>2</m:t>
                          </m:r>
                        </m:sub>
                        <m:sup>
                          <m:r>
                            <a:rPr lang="en-US" sz="3200" i="1">
                              <a:solidFill>
                                <a:schemeClr val="tx2">
                                  <a:lumMod val="20000"/>
                                  <a:lumOff val="80000"/>
                                </a:schemeClr>
                              </a:solidFill>
                              <a:latin typeface="Cambria Math"/>
                            </a:rPr>
                            <m:t>2</m:t>
                          </m:r>
                        </m:sup>
                      </m:sSubSup>
                    </m:oMath>
                  </m:oMathPara>
                </a14:m>
                <a:endParaRPr lang="en-US" sz="3200" dirty="0" smtClean="0">
                  <a:solidFill>
                    <a:schemeClr val="tx2">
                      <a:lumMod val="20000"/>
                      <a:lumOff val="80000"/>
                    </a:schemeClr>
                  </a:solidFill>
                </a:endParaRPr>
              </a:p>
              <a:p>
                <a:endParaRPr lang="nl-NL" sz="1100" dirty="0" smtClean="0">
                  <a:solidFill>
                    <a:schemeClr val="tx2">
                      <a:lumMod val="20000"/>
                      <a:lumOff val="80000"/>
                    </a:schemeClr>
                  </a:solidFill>
                </a:endParaRPr>
              </a:p>
              <a:p>
                <a:pPr/>
                <a14:m>
                  <m:oMathPara xmlns:m="http://schemas.openxmlformats.org/officeDocument/2006/math">
                    <m:oMathParaPr>
                      <m:jc m:val="left"/>
                    </m:oMathParaPr>
                    <m:oMath xmlns:m="http://schemas.openxmlformats.org/officeDocument/2006/math">
                      <m:sSubSup>
                        <m:sSubSupPr>
                          <m:ctrlPr>
                            <a:rPr lang="nl-NL" sz="3200" i="1">
                              <a:solidFill>
                                <a:schemeClr val="tx2">
                                  <a:lumMod val="20000"/>
                                  <a:lumOff val="80000"/>
                                </a:schemeClr>
                              </a:solidFill>
                              <a:latin typeface="Cambria Math"/>
                            </a:rPr>
                          </m:ctrlPr>
                        </m:sSubSupPr>
                        <m:e>
                          <m:sSubSup>
                            <m:sSubSupPr>
                              <m:ctrlPr>
                                <a:rPr lang="nl-NL" sz="3200" i="1">
                                  <a:solidFill>
                                    <a:schemeClr val="tx2">
                                      <a:lumMod val="20000"/>
                                      <a:lumOff val="80000"/>
                                    </a:schemeClr>
                                  </a:solidFill>
                                  <a:latin typeface="Cambria Math"/>
                                </a:rPr>
                              </m:ctrlPr>
                            </m:sSubSupPr>
                            <m:e>
                              <m:r>
                                <a:rPr lang="en-US" sz="3200" i="1">
                                  <a:solidFill>
                                    <a:schemeClr val="tx2">
                                      <a:lumMod val="20000"/>
                                      <a:lumOff val="80000"/>
                                    </a:schemeClr>
                                  </a:solidFill>
                                  <a:latin typeface="Cambria Math"/>
                                </a:rPr>
                                <m:t>𝐹</m:t>
                              </m:r>
                            </m:e>
                            <m:sub>
                              <m:r>
                                <a:rPr lang="en-US" sz="3200" i="1">
                                  <a:solidFill>
                                    <a:schemeClr val="tx2">
                                      <a:lumMod val="20000"/>
                                      <a:lumOff val="80000"/>
                                    </a:schemeClr>
                                  </a:solidFill>
                                  <a:latin typeface="Cambria Math"/>
                                </a:rPr>
                                <m:t>𝑟𝑒𝑠</m:t>
                              </m:r>
                              <m:r>
                                <a:rPr lang="en-US" sz="3200" i="1">
                                  <a:solidFill>
                                    <a:schemeClr val="tx2">
                                      <a:lumMod val="20000"/>
                                      <a:lumOff val="80000"/>
                                    </a:schemeClr>
                                  </a:solidFill>
                                  <a:latin typeface="Cambria Math"/>
                                </a:rPr>
                                <m:t> </m:t>
                              </m:r>
                            </m:sub>
                            <m:sup>
                              <m:r>
                                <a:rPr lang="en-US" sz="3200" i="1">
                                  <a:solidFill>
                                    <a:schemeClr val="tx2">
                                      <a:lumMod val="20000"/>
                                      <a:lumOff val="80000"/>
                                    </a:schemeClr>
                                  </a:solidFill>
                                  <a:latin typeface="Cambria Math"/>
                                </a:rPr>
                                <m:t>2</m:t>
                              </m:r>
                            </m:sup>
                          </m:sSubSup>
                          <m:r>
                            <a:rPr lang="en-US" sz="3200" b="0" i="1" smtClean="0">
                              <a:solidFill>
                                <a:schemeClr val="tx2">
                                  <a:lumMod val="20000"/>
                                  <a:lumOff val="80000"/>
                                </a:schemeClr>
                              </a:solidFill>
                              <a:latin typeface="Cambria Math"/>
                            </a:rPr>
                            <m:t>=30</m:t>
                          </m:r>
                          <m:r>
                            <a:rPr lang="en-US" sz="3200" b="0" i="1" smtClean="0">
                              <a:solidFill>
                                <a:schemeClr val="tx2">
                                  <a:lumMod val="20000"/>
                                  <a:lumOff val="80000"/>
                                </a:schemeClr>
                              </a:solidFill>
                              <a:latin typeface="Cambria Math"/>
                            </a:rPr>
                            <m:t>𝑁</m:t>
                          </m:r>
                        </m:e>
                        <m:sub/>
                        <m:sup>
                          <m:r>
                            <a:rPr lang="en-US" sz="3200" i="1">
                              <a:solidFill>
                                <a:schemeClr val="tx2">
                                  <a:lumMod val="20000"/>
                                  <a:lumOff val="80000"/>
                                </a:schemeClr>
                              </a:solidFill>
                              <a:latin typeface="Cambria Math"/>
                            </a:rPr>
                            <m:t>2</m:t>
                          </m:r>
                        </m:sup>
                      </m:sSubSup>
                      <m:r>
                        <a:rPr lang="en-US" sz="3200" i="1">
                          <a:solidFill>
                            <a:schemeClr val="tx2">
                              <a:lumMod val="20000"/>
                              <a:lumOff val="80000"/>
                            </a:schemeClr>
                          </a:solidFill>
                          <a:latin typeface="Cambria Math"/>
                        </a:rPr>
                        <m:t>+ </m:t>
                      </m:r>
                      <m:sSubSup>
                        <m:sSubSupPr>
                          <m:ctrlPr>
                            <a:rPr lang="nl-NL" sz="3200" i="1" smtClean="0">
                              <a:solidFill>
                                <a:schemeClr val="tx2">
                                  <a:lumMod val="20000"/>
                                  <a:lumOff val="80000"/>
                                </a:schemeClr>
                              </a:solidFill>
                              <a:latin typeface="Cambria Math"/>
                            </a:rPr>
                          </m:ctrlPr>
                        </m:sSubSupPr>
                        <m:e>
                          <m:r>
                            <a:rPr lang="en-US" sz="3200" b="0" i="1" smtClean="0">
                              <a:solidFill>
                                <a:schemeClr val="tx2">
                                  <a:lumMod val="20000"/>
                                  <a:lumOff val="80000"/>
                                </a:schemeClr>
                              </a:solidFill>
                              <a:latin typeface="Cambria Math"/>
                            </a:rPr>
                            <m:t>40</m:t>
                          </m:r>
                          <m:r>
                            <a:rPr lang="en-US" sz="3200" b="0" i="1" smtClean="0">
                              <a:solidFill>
                                <a:schemeClr val="tx2">
                                  <a:lumMod val="20000"/>
                                  <a:lumOff val="80000"/>
                                </a:schemeClr>
                              </a:solidFill>
                              <a:latin typeface="Cambria Math"/>
                            </a:rPr>
                            <m:t>𝑁</m:t>
                          </m:r>
                        </m:e>
                        <m:sub/>
                        <m:sup>
                          <m:r>
                            <a:rPr lang="en-US" sz="3200" i="1">
                              <a:solidFill>
                                <a:schemeClr val="tx2">
                                  <a:lumMod val="20000"/>
                                  <a:lumOff val="80000"/>
                                </a:schemeClr>
                              </a:solidFill>
                              <a:latin typeface="Cambria Math"/>
                            </a:rPr>
                            <m:t>2</m:t>
                          </m:r>
                        </m:sup>
                      </m:sSubSup>
                    </m:oMath>
                  </m:oMathPara>
                </a14:m>
                <a:endParaRPr lang="en-US" sz="3200" dirty="0" smtClean="0">
                  <a:solidFill>
                    <a:schemeClr val="tx2">
                      <a:lumMod val="20000"/>
                      <a:lumOff val="80000"/>
                    </a:schemeClr>
                  </a:solidFill>
                </a:endParaRPr>
              </a:p>
              <a:p>
                <a:endParaRPr lang="nl-NL" sz="1100" dirty="0" smtClean="0">
                  <a:solidFill>
                    <a:schemeClr val="tx2">
                      <a:lumMod val="20000"/>
                      <a:lumOff val="80000"/>
                    </a:schemeClr>
                  </a:solidFill>
                </a:endParaRPr>
              </a:p>
              <a:p>
                <a14:m>
                  <m:oMath xmlns:m="http://schemas.openxmlformats.org/officeDocument/2006/math">
                    <m:sSubSup>
                      <m:sSubSupPr>
                        <m:ctrlPr>
                          <a:rPr lang="nl-NL" sz="3200" i="1">
                            <a:solidFill>
                              <a:schemeClr val="tx2">
                                <a:lumMod val="20000"/>
                                <a:lumOff val="80000"/>
                              </a:schemeClr>
                            </a:solidFill>
                            <a:latin typeface="Cambria Math"/>
                          </a:rPr>
                        </m:ctrlPr>
                      </m:sSubSupPr>
                      <m:e>
                        <m:r>
                          <a:rPr lang="en-US" sz="3200" i="1">
                            <a:solidFill>
                              <a:schemeClr val="tx2">
                                <a:lumMod val="20000"/>
                                <a:lumOff val="80000"/>
                              </a:schemeClr>
                            </a:solidFill>
                            <a:latin typeface="Cambria Math"/>
                          </a:rPr>
                          <m:t>𝐹</m:t>
                        </m:r>
                      </m:e>
                      <m:sub>
                        <m:r>
                          <a:rPr lang="en-US" sz="3200" i="1">
                            <a:solidFill>
                              <a:schemeClr val="tx2">
                                <a:lumMod val="20000"/>
                                <a:lumOff val="80000"/>
                              </a:schemeClr>
                            </a:solidFill>
                            <a:latin typeface="Cambria Math"/>
                          </a:rPr>
                          <m:t>𝑟𝑒𝑠</m:t>
                        </m:r>
                      </m:sub>
                      <m:sup/>
                    </m:sSubSup>
                    <m:r>
                      <a:rPr lang="en-US" sz="3200" b="0" i="1" smtClean="0">
                        <a:solidFill>
                          <a:schemeClr val="tx2">
                            <a:lumMod val="20000"/>
                            <a:lumOff val="80000"/>
                          </a:schemeClr>
                        </a:solidFill>
                        <a:latin typeface="Cambria Math"/>
                      </a:rPr>
                      <m:t>= </m:t>
                    </m:r>
                    <m:rad>
                      <m:radPr>
                        <m:degHide m:val="on"/>
                        <m:ctrlPr>
                          <a:rPr lang="en-US" sz="3200" b="0" i="1" smtClean="0">
                            <a:solidFill>
                              <a:schemeClr val="tx2">
                                <a:lumMod val="20000"/>
                                <a:lumOff val="80000"/>
                              </a:schemeClr>
                            </a:solidFill>
                            <a:latin typeface="Cambria Math"/>
                          </a:rPr>
                        </m:ctrlPr>
                      </m:radPr>
                      <m:deg/>
                      <m:e>
                        <m:r>
                          <a:rPr lang="en-US" sz="3200" b="0" i="1" smtClean="0">
                            <a:solidFill>
                              <a:schemeClr val="tx2">
                                <a:lumMod val="20000"/>
                                <a:lumOff val="80000"/>
                              </a:schemeClr>
                            </a:solidFill>
                            <a:latin typeface="Cambria Math"/>
                          </a:rPr>
                          <m:t>2500</m:t>
                        </m:r>
                      </m:e>
                    </m:rad>
                  </m:oMath>
                </a14:m>
                <a:r>
                  <a:rPr lang="nl-NL" sz="3200" dirty="0" smtClean="0">
                    <a:solidFill>
                      <a:schemeClr val="tx2">
                        <a:lumMod val="20000"/>
                        <a:lumOff val="80000"/>
                      </a:schemeClr>
                    </a:solidFill>
                  </a:rPr>
                  <a:t> = 50N</a:t>
                </a:r>
              </a:p>
              <a:p>
                <a:endParaRPr lang="nl-NL" sz="3200" dirty="0">
                  <a:solidFill>
                    <a:schemeClr val="tx2">
                      <a:lumMod val="20000"/>
                      <a:lumOff val="80000"/>
                    </a:schemeClr>
                  </a:solidFill>
                </a:endParaRPr>
              </a:p>
            </p:txBody>
          </p:sp>
        </mc:Choice>
        <mc:Fallback xmlns="">
          <p:sp>
            <p:nvSpPr>
              <p:cNvPr id="3" name="Tekstvak 2"/>
              <p:cNvSpPr txBox="1">
                <a:spLocks noRot="1" noChangeAspect="1" noMove="1" noResize="1" noEditPoints="1" noAdjustHandles="1" noChangeArrowheads="1" noChangeShapeType="1" noTextEdit="1"/>
              </p:cNvSpPr>
              <p:nvPr/>
            </p:nvSpPr>
            <p:spPr>
              <a:xfrm>
                <a:off x="1475656" y="3752919"/>
                <a:ext cx="4752528" cy="2458750"/>
              </a:xfrm>
              <a:prstGeom prst="rect">
                <a:avLst/>
              </a:prstGeom>
              <a:blipFill rotWithShape="1">
                <a:blip r:embed="rId4"/>
                <a:stretch>
                  <a:fillRect/>
                </a:stretch>
              </a:blipFill>
            </p:spPr>
            <p:txBody>
              <a:bodyPr/>
              <a:lstStyle/>
              <a:p>
                <a:r>
                  <a:rPr lang="nl-NL">
                    <a:noFill/>
                  </a:rPr>
                  <a:t> </a:t>
                </a:r>
              </a:p>
            </p:txBody>
          </p:sp>
        </mc:Fallback>
      </mc:AlternateContent>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0912" y="428625"/>
            <a:ext cx="8229600" cy="1143000"/>
          </a:xfrm>
        </p:spPr>
        <p:txBody>
          <a:bodyPr>
            <a:normAutofit fontScale="90000"/>
          </a:bodyPr>
          <a:lstStyle/>
          <a:p>
            <a:r>
              <a:rPr lang="nl-NL" b="1" u="sng" dirty="0" smtClean="0">
                <a:solidFill>
                  <a:schemeClr val="tx2">
                    <a:lumMod val="20000"/>
                    <a:lumOff val="80000"/>
                  </a:schemeClr>
                </a:solidFill>
              </a:rPr>
              <a:t>Krachten hebben een grootte en richting</a:t>
            </a:r>
            <a:endParaRPr lang="nl-NL" dirty="0">
              <a:solidFill>
                <a:schemeClr val="tx2">
                  <a:lumMod val="20000"/>
                  <a:lumOff val="80000"/>
                </a:schemeClr>
              </a:solidFill>
            </a:endParaRPr>
          </a:p>
        </p:txBody>
      </p:sp>
      <p:sp>
        <p:nvSpPr>
          <p:cNvPr id="3" name="Tijdelijke aanduiding voor inhoud 2"/>
          <p:cNvSpPr>
            <a:spLocks noGrp="1"/>
          </p:cNvSpPr>
          <p:nvPr>
            <p:ph idx="1"/>
          </p:nvPr>
        </p:nvSpPr>
        <p:spPr/>
        <p:txBody>
          <a:bodyPr>
            <a:noAutofit/>
          </a:bodyPr>
          <a:lstStyle/>
          <a:p>
            <a:pPr marL="0" indent="0">
              <a:buNone/>
            </a:pPr>
            <a:r>
              <a:rPr lang="nl-NL" sz="2400" dirty="0" smtClean="0">
                <a:solidFill>
                  <a:schemeClr val="accent6">
                    <a:lumMod val="60000"/>
                    <a:lumOff val="40000"/>
                  </a:schemeClr>
                </a:solidFill>
              </a:rPr>
              <a:t>Een </a:t>
            </a:r>
            <a:r>
              <a:rPr lang="nl-NL" sz="2400" dirty="0">
                <a:solidFill>
                  <a:schemeClr val="accent6">
                    <a:lumMod val="60000"/>
                    <a:lumOff val="40000"/>
                  </a:schemeClr>
                </a:solidFill>
              </a:rPr>
              <a:t>kracht</a:t>
            </a:r>
            <a:r>
              <a:rPr lang="nl-NL" sz="2400" dirty="0">
                <a:solidFill>
                  <a:schemeClr val="tx2">
                    <a:lumMod val="20000"/>
                    <a:lumOff val="80000"/>
                  </a:schemeClr>
                </a:solidFill>
              </a:rPr>
              <a:t> </a:t>
            </a:r>
            <a:r>
              <a:rPr lang="nl-NL" sz="2400" dirty="0" smtClean="0">
                <a:solidFill>
                  <a:schemeClr val="tx2">
                    <a:lumMod val="20000"/>
                    <a:lumOff val="80000"/>
                  </a:schemeClr>
                </a:solidFill>
              </a:rPr>
              <a:t>heeft </a:t>
            </a:r>
            <a:r>
              <a:rPr lang="nl-NL" sz="2400" dirty="0">
                <a:solidFill>
                  <a:schemeClr val="tx2">
                    <a:lumMod val="20000"/>
                    <a:lumOff val="80000"/>
                  </a:schemeClr>
                </a:solidFill>
              </a:rPr>
              <a:t>een invloed op een voorwerp, </a:t>
            </a:r>
            <a:endParaRPr lang="nl-NL" sz="2400" dirty="0" smtClean="0">
              <a:solidFill>
                <a:schemeClr val="tx2">
                  <a:lumMod val="20000"/>
                  <a:lumOff val="80000"/>
                </a:schemeClr>
              </a:solidFill>
            </a:endParaRPr>
          </a:p>
          <a:p>
            <a:pPr marL="0" indent="0">
              <a:buNone/>
            </a:pPr>
            <a:r>
              <a:rPr lang="nl-NL" sz="2400" dirty="0" smtClean="0">
                <a:solidFill>
                  <a:schemeClr val="tx2">
                    <a:lumMod val="20000"/>
                    <a:lumOff val="80000"/>
                  </a:schemeClr>
                </a:solidFill>
              </a:rPr>
              <a:t>Deze kan:</a:t>
            </a:r>
          </a:p>
          <a:p>
            <a:pPr marL="457200" indent="-457200">
              <a:buFont typeface="+mj-lt"/>
              <a:buAutoNum type="arabicPeriod"/>
            </a:pPr>
            <a:r>
              <a:rPr lang="nl-NL" sz="2400" dirty="0" smtClean="0">
                <a:solidFill>
                  <a:schemeClr val="tx2">
                    <a:lumMod val="20000"/>
                    <a:lumOff val="80000"/>
                  </a:schemeClr>
                </a:solidFill>
              </a:rPr>
              <a:t>Veranderen van </a:t>
            </a:r>
            <a:r>
              <a:rPr lang="nl-NL" sz="2400" dirty="0" smtClean="0">
                <a:solidFill>
                  <a:srgbClr val="FFFF00"/>
                </a:solidFill>
              </a:rPr>
              <a:t>snelheid</a:t>
            </a:r>
            <a:r>
              <a:rPr lang="nl-NL" sz="2400" dirty="0" smtClean="0">
                <a:solidFill>
                  <a:schemeClr val="tx2">
                    <a:lumMod val="20000"/>
                    <a:lumOff val="80000"/>
                  </a:schemeClr>
                </a:solidFill>
              </a:rPr>
              <a:t> (versnellen / vertragen).</a:t>
            </a:r>
          </a:p>
          <a:p>
            <a:pPr marL="457200" indent="-457200">
              <a:buFont typeface="+mj-lt"/>
              <a:buAutoNum type="arabicPeriod"/>
            </a:pPr>
            <a:r>
              <a:rPr lang="nl-NL" sz="2400" dirty="0" smtClean="0">
                <a:solidFill>
                  <a:schemeClr val="tx2">
                    <a:lumMod val="20000"/>
                    <a:lumOff val="80000"/>
                  </a:schemeClr>
                </a:solidFill>
              </a:rPr>
              <a:t>Verandering van </a:t>
            </a:r>
            <a:r>
              <a:rPr lang="nl-NL" sz="2400" dirty="0" smtClean="0">
                <a:solidFill>
                  <a:srgbClr val="FFFF00"/>
                </a:solidFill>
              </a:rPr>
              <a:t>richting</a:t>
            </a:r>
            <a:r>
              <a:rPr lang="nl-NL" sz="2400" dirty="0" smtClean="0">
                <a:solidFill>
                  <a:schemeClr val="tx2">
                    <a:lumMod val="20000"/>
                    <a:lumOff val="80000"/>
                  </a:schemeClr>
                </a:solidFill>
              </a:rPr>
              <a:t>.</a:t>
            </a:r>
          </a:p>
          <a:p>
            <a:pPr marL="457200" indent="-457200">
              <a:buFont typeface="+mj-lt"/>
              <a:buAutoNum type="arabicPeriod"/>
            </a:pPr>
            <a:r>
              <a:rPr lang="nl-NL" sz="2400" dirty="0" smtClean="0">
                <a:solidFill>
                  <a:schemeClr val="tx2">
                    <a:lumMod val="20000"/>
                    <a:lumOff val="80000"/>
                  </a:schemeClr>
                </a:solidFill>
              </a:rPr>
              <a:t>Verandering van </a:t>
            </a:r>
            <a:r>
              <a:rPr lang="nl-NL" sz="2400" dirty="0" smtClean="0">
                <a:solidFill>
                  <a:srgbClr val="FFFF00"/>
                </a:solidFill>
              </a:rPr>
              <a:t>vorm.</a:t>
            </a:r>
          </a:p>
          <a:p>
            <a:pPr marL="457200" indent="-457200">
              <a:buFont typeface="+mj-lt"/>
              <a:buAutoNum type="arabicPeriod"/>
            </a:pPr>
            <a:r>
              <a:rPr lang="nl-NL" sz="2400" dirty="0" smtClean="0">
                <a:solidFill>
                  <a:schemeClr val="tx2">
                    <a:lumMod val="20000"/>
                    <a:lumOff val="80000"/>
                  </a:schemeClr>
                </a:solidFill>
              </a:rPr>
              <a:t>Het voorwerp op zijn plaats.</a:t>
            </a:r>
            <a:r>
              <a:rPr lang="nl-NL" sz="2400" dirty="0">
                <a:solidFill>
                  <a:schemeClr val="tx2">
                    <a:lumMod val="20000"/>
                    <a:lumOff val="80000"/>
                  </a:schemeClr>
                </a:solidFill>
              </a:rPr>
              <a:t/>
            </a:r>
            <a:br>
              <a:rPr lang="nl-NL" sz="2400" dirty="0">
                <a:solidFill>
                  <a:schemeClr val="tx2">
                    <a:lumMod val="20000"/>
                    <a:lumOff val="80000"/>
                  </a:schemeClr>
                </a:solidFill>
              </a:rPr>
            </a:br>
            <a:endParaRPr lang="nl-NL" sz="2400" dirty="0" smtClean="0">
              <a:solidFill>
                <a:schemeClr val="tx2">
                  <a:lumMod val="20000"/>
                  <a:lumOff val="80000"/>
                </a:schemeClr>
              </a:solidFill>
            </a:endParaRPr>
          </a:p>
          <a:p>
            <a:endParaRPr lang="nl-NL" sz="2400" i="1" dirty="0">
              <a:solidFill>
                <a:schemeClr val="tx2">
                  <a:lumMod val="20000"/>
                  <a:lumOff val="80000"/>
                </a:schemeClr>
              </a:solidFill>
            </a:endParaRPr>
          </a:p>
          <a:p>
            <a:endParaRPr lang="nl-NL" sz="2400" i="1" dirty="0" smtClean="0">
              <a:solidFill>
                <a:schemeClr val="tx2">
                  <a:lumMod val="20000"/>
                  <a:lumOff val="80000"/>
                </a:schemeClr>
              </a:solidFill>
            </a:endParaRPr>
          </a:p>
          <a:p>
            <a:endParaRPr lang="nl-NL" sz="2400" i="1" dirty="0">
              <a:solidFill>
                <a:schemeClr val="tx2">
                  <a:lumMod val="20000"/>
                  <a:lumOff val="80000"/>
                </a:schemeClr>
              </a:solidFill>
            </a:endParaRPr>
          </a:p>
          <a:p>
            <a:pPr>
              <a:buNone/>
            </a:pPr>
            <a:r>
              <a:rPr lang="nl-NL" sz="2400" i="1" dirty="0" smtClean="0">
                <a:solidFill>
                  <a:schemeClr val="tx2">
                    <a:lumMod val="20000"/>
                    <a:lumOff val="80000"/>
                  </a:schemeClr>
                </a:solidFill>
              </a:rPr>
              <a:t>(</a:t>
            </a:r>
            <a:r>
              <a:rPr lang="nl-NL" sz="2400" i="1" dirty="0">
                <a:solidFill>
                  <a:schemeClr val="tx2">
                    <a:lumMod val="20000"/>
                    <a:lumOff val="80000"/>
                  </a:schemeClr>
                </a:solidFill>
              </a:rPr>
              <a:t>Afb.1)</a:t>
            </a:r>
            <a:r>
              <a:rPr lang="nl-NL" sz="2400" dirty="0">
                <a:solidFill>
                  <a:schemeClr val="tx2">
                    <a:lumMod val="20000"/>
                    <a:lumOff val="80000"/>
                  </a:schemeClr>
                </a:solidFill>
              </a:rPr>
              <a:t>..............een kracht heeft een </a:t>
            </a:r>
            <a:r>
              <a:rPr lang="nl-NL" sz="2400" i="1" dirty="0">
                <a:solidFill>
                  <a:schemeClr val="tx2">
                    <a:lumMod val="20000"/>
                    <a:lumOff val="80000"/>
                  </a:schemeClr>
                </a:solidFill>
              </a:rPr>
              <a:t>GROOTTE</a:t>
            </a:r>
            <a:r>
              <a:rPr lang="nl-NL" sz="2400" dirty="0">
                <a:solidFill>
                  <a:schemeClr val="tx2">
                    <a:lumMod val="20000"/>
                    <a:lumOff val="80000"/>
                  </a:schemeClr>
                </a:solidFill>
              </a:rPr>
              <a:t>..............</a:t>
            </a:r>
            <a:br>
              <a:rPr lang="nl-NL" sz="2400" dirty="0">
                <a:solidFill>
                  <a:schemeClr val="tx2">
                    <a:lumMod val="20000"/>
                    <a:lumOff val="80000"/>
                  </a:schemeClr>
                </a:solidFill>
              </a:rPr>
            </a:br>
            <a:r>
              <a:rPr lang="nl-NL" sz="2400" dirty="0">
                <a:solidFill>
                  <a:schemeClr val="tx2">
                    <a:lumMod val="20000"/>
                    <a:lumOff val="80000"/>
                  </a:schemeClr>
                </a:solidFill>
              </a:rPr>
              <a:t/>
            </a:r>
            <a:br>
              <a:rPr lang="nl-NL" sz="2400" dirty="0">
                <a:solidFill>
                  <a:schemeClr val="tx2">
                    <a:lumMod val="20000"/>
                    <a:lumOff val="80000"/>
                  </a:schemeClr>
                </a:solidFill>
              </a:rPr>
            </a:br>
            <a:r>
              <a:rPr lang="nl-NL" sz="2400" dirty="0">
                <a:solidFill>
                  <a:schemeClr val="tx2">
                    <a:lumMod val="20000"/>
                    <a:lumOff val="80000"/>
                  </a:schemeClr>
                </a:solidFill>
              </a:rPr>
              <a:t/>
            </a:r>
            <a:br>
              <a:rPr lang="nl-NL" sz="2400" dirty="0">
                <a:solidFill>
                  <a:schemeClr val="tx2">
                    <a:lumMod val="20000"/>
                    <a:lumOff val="80000"/>
                  </a:schemeClr>
                </a:solidFill>
              </a:rPr>
            </a:br>
            <a:endParaRPr lang="nl-NL" sz="2400" dirty="0">
              <a:solidFill>
                <a:schemeClr val="tx2">
                  <a:lumMod val="20000"/>
                  <a:lumOff val="80000"/>
                </a:schemeClr>
              </a:solidFill>
            </a:endParaRPr>
          </a:p>
        </p:txBody>
      </p:sp>
      <p:pic>
        <p:nvPicPr>
          <p:cNvPr id="4" name="Afbeelding 3" descr="http://www.wetenschapsforum.nl/moderator/krachtvectoren/k1.png"/>
          <p:cNvPicPr/>
          <p:nvPr/>
        </p:nvPicPr>
        <p:blipFill>
          <a:blip r:embed="rId2" cstate="print"/>
          <a:srcRect/>
          <a:stretch>
            <a:fillRect/>
          </a:stretch>
        </p:blipFill>
        <p:spPr bwMode="auto">
          <a:xfrm>
            <a:off x="2571736" y="4286256"/>
            <a:ext cx="3714776" cy="1714512"/>
          </a:xfrm>
          <a:prstGeom prst="rect">
            <a:avLst/>
          </a:prstGeom>
          <a:noFill/>
          <a:ln w="9525">
            <a:noFill/>
            <a:miter lim="800000"/>
            <a:headEnd/>
            <a:tailEnd/>
          </a:ln>
        </p:spPr>
      </p:pic>
      <p:pic>
        <p:nvPicPr>
          <p:cNvPr id="5"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4"/>
          <p:cNvSpPr txBox="1">
            <a:spLocks noChangeArrowheads="1"/>
          </p:cNvSpPr>
          <p:nvPr/>
        </p:nvSpPr>
        <p:spPr bwMode="auto">
          <a:xfrm>
            <a:off x="13712"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Vector</a:t>
            </a:r>
            <a:endParaRPr lang="nl-NL" sz="1000" b="1" i="1" dirty="0">
              <a:solidFill>
                <a:schemeClr val="bg1"/>
              </a:solidFill>
            </a:endParaRPr>
          </a:p>
        </p:txBody>
      </p:sp>
      <p:pic>
        <p:nvPicPr>
          <p:cNvPr id="7"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2">
                    <a:lumMod val="20000"/>
                    <a:lumOff val="80000"/>
                  </a:schemeClr>
                </a:solidFill>
              </a:rPr>
              <a:t>Vector</a:t>
            </a:r>
            <a:endParaRPr lang="nl-NL" dirty="0">
              <a:solidFill>
                <a:schemeClr val="tx2">
                  <a:lumMod val="20000"/>
                  <a:lumOff val="80000"/>
                </a:schemeClr>
              </a:solidFill>
            </a:endParaRPr>
          </a:p>
        </p:txBody>
      </p:sp>
      <p:sp>
        <p:nvSpPr>
          <p:cNvPr id="3" name="Tijdelijke aanduiding voor inhoud 2"/>
          <p:cNvSpPr>
            <a:spLocks noGrp="1"/>
          </p:cNvSpPr>
          <p:nvPr>
            <p:ph idx="1"/>
          </p:nvPr>
        </p:nvSpPr>
        <p:spPr>
          <a:xfrm>
            <a:off x="323528" y="1474805"/>
            <a:ext cx="8229600" cy="4525963"/>
          </a:xfrm>
        </p:spPr>
        <p:txBody>
          <a:bodyPr>
            <a:normAutofit/>
          </a:bodyPr>
          <a:lstStyle/>
          <a:p>
            <a:r>
              <a:rPr lang="nl-NL" dirty="0" smtClean="0">
                <a:solidFill>
                  <a:schemeClr val="tx2">
                    <a:lumMod val="20000"/>
                    <a:lumOff val="80000"/>
                  </a:schemeClr>
                </a:solidFill>
              </a:rPr>
              <a:t>Een kracht stellen we voor door een vector.</a:t>
            </a:r>
          </a:p>
          <a:p>
            <a:r>
              <a:rPr lang="nl-NL" dirty="0" smtClean="0">
                <a:solidFill>
                  <a:schemeClr val="accent5">
                    <a:lumMod val="40000"/>
                    <a:lumOff val="60000"/>
                  </a:schemeClr>
                </a:solidFill>
              </a:rPr>
              <a:t>Een vector heeft een:</a:t>
            </a:r>
          </a:p>
          <a:p>
            <a:pPr lvl="1"/>
            <a:r>
              <a:rPr lang="nl-NL" dirty="0" smtClean="0">
                <a:solidFill>
                  <a:srgbClr val="FFFF00"/>
                </a:solidFill>
              </a:rPr>
              <a:t>Aangrijpingspunt</a:t>
            </a:r>
          </a:p>
          <a:p>
            <a:pPr lvl="1"/>
            <a:r>
              <a:rPr lang="nl-NL" dirty="0" smtClean="0">
                <a:solidFill>
                  <a:srgbClr val="FFFF00"/>
                </a:solidFill>
              </a:rPr>
              <a:t>Richting</a:t>
            </a:r>
          </a:p>
          <a:p>
            <a:pPr lvl="1"/>
            <a:r>
              <a:rPr lang="nl-NL" dirty="0" smtClean="0">
                <a:solidFill>
                  <a:srgbClr val="FFFF00"/>
                </a:solidFill>
              </a:rPr>
              <a:t>Grootte</a:t>
            </a:r>
            <a:r>
              <a:rPr lang="nl-NL" dirty="0" smtClean="0">
                <a:solidFill>
                  <a:schemeClr val="accent5">
                    <a:lumMod val="40000"/>
                    <a:lumOff val="60000"/>
                  </a:schemeClr>
                </a:solidFill>
              </a:rPr>
              <a:t/>
            </a:r>
            <a:br>
              <a:rPr lang="nl-NL" dirty="0" smtClean="0">
                <a:solidFill>
                  <a:schemeClr val="accent5">
                    <a:lumMod val="40000"/>
                    <a:lumOff val="60000"/>
                  </a:schemeClr>
                </a:solidFill>
              </a:rPr>
            </a:br>
            <a:endParaRPr lang="nl-NL" dirty="0">
              <a:solidFill>
                <a:schemeClr val="tx2">
                  <a:lumMod val="20000"/>
                  <a:lumOff val="80000"/>
                </a:schemeClr>
              </a:solidFill>
            </a:endParaRPr>
          </a:p>
        </p:txBody>
      </p:sp>
      <p:pic>
        <p:nvPicPr>
          <p:cNvPr id="9" name="Afbeelding 8" descr="http://www.wetenschapsforum.nl/moderator/krachtvectoren/k4.png"/>
          <p:cNvPicPr/>
          <p:nvPr/>
        </p:nvPicPr>
        <p:blipFill>
          <a:blip r:embed="rId2" cstate="print"/>
          <a:srcRect/>
          <a:stretch>
            <a:fillRect/>
          </a:stretch>
        </p:blipFill>
        <p:spPr bwMode="auto">
          <a:xfrm>
            <a:off x="4929190" y="2071678"/>
            <a:ext cx="3643338" cy="1785950"/>
          </a:xfrm>
          <a:prstGeom prst="rect">
            <a:avLst/>
          </a:prstGeom>
          <a:noFill/>
          <a:ln w="9525">
            <a:noFill/>
            <a:miter lim="800000"/>
            <a:headEnd/>
            <a:tailEnd/>
          </a:ln>
        </p:spPr>
      </p:pic>
      <p:pic>
        <p:nvPicPr>
          <p:cNvPr id="10"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4"/>
          <p:cNvSpPr txBox="1">
            <a:spLocks noChangeArrowheads="1"/>
          </p:cNvSpPr>
          <p:nvPr/>
        </p:nvSpPr>
        <p:spPr bwMode="auto">
          <a:xfrm>
            <a:off x="13712"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Vector</a:t>
            </a:r>
            <a:endParaRPr lang="nl-NL" sz="1000" b="1" i="1" dirty="0">
              <a:solidFill>
                <a:schemeClr val="bg1"/>
              </a:solidFill>
            </a:endParaRPr>
          </a:p>
        </p:txBody>
      </p:sp>
      <p:pic>
        <p:nvPicPr>
          <p:cNvPr id="12"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2">
                    <a:lumMod val="20000"/>
                    <a:lumOff val="80000"/>
                  </a:schemeClr>
                </a:solidFill>
              </a:rPr>
              <a:t>Vector</a:t>
            </a:r>
            <a:endParaRPr lang="nl-NL" dirty="0">
              <a:solidFill>
                <a:schemeClr val="tx2">
                  <a:lumMod val="20000"/>
                  <a:lumOff val="80000"/>
                </a:schemeClr>
              </a:solidFill>
            </a:endParaRPr>
          </a:p>
        </p:txBody>
      </p:sp>
      <p:sp>
        <p:nvSpPr>
          <p:cNvPr id="3" name="Tijdelijke aanduiding voor inhoud 2"/>
          <p:cNvSpPr>
            <a:spLocks noGrp="1"/>
          </p:cNvSpPr>
          <p:nvPr>
            <p:ph idx="1"/>
          </p:nvPr>
        </p:nvSpPr>
        <p:spPr/>
        <p:txBody>
          <a:bodyPr>
            <a:normAutofit/>
          </a:bodyPr>
          <a:lstStyle/>
          <a:p>
            <a:r>
              <a:rPr lang="nl-NL" dirty="0" smtClean="0">
                <a:solidFill>
                  <a:schemeClr val="tx2">
                    <a:lumMod val="20000"/>
                    <a:lumOff val="80000"/>
                  </a:schemeClr>
                </a:solidFill>
              </a:rPr>
              <a:t>Een vector tekenen we schaal, dit noemen we een krachtschaal.    </a:t>
            </a:r>
          </a:p>
          <a:p>
            <a:endParaRPr lang="nl-NL" dirty="0" smtClean="0">
              <a:solidFill>
                <a:schemeClr val="tx2">
                  <a:lumMod val="20000"/>
                  <a:lumOff val="80000"/>
                </a:schemeClr>
              </a:solidFill>
            </a:endParaRPr>
          </a:p>
          <a:p>
            <a:pPr>
              <a:buNone/>
            </a:pPr>
            <a:r>
              <a:rPr lang="nl-NL" dirty="0" smtClean="0">
                <a:solidFill>
                  <a:schemeClr val="accent5">
                    <a:lumMod val="40000"/>
                    <a:lumOff val="60000"/>
                  </a:schemeClr>
                </a:solidFill>
              </a:rPr>
              <a:t>                       1 cm       …. N</a:t>
            </a:r>
            <a:endParaRPr lang="nl-NL" sz="4400" dirty="0" smtClean="0">
              <a:solidFill>
                <a:schemeClr val="accent5">
                  <a:lumMod val="40000"/>
                  <a:lumOff val="60000"/>
                </a:schemeClr>
              </a:solidFill>
            </a:endParaRPr>
          </a:p>
          <a:p>
            <a:endParaRPr lang="nl-NL" dirty="0" smtClean="0">
              <a:solidFill>
                <a:schemeClr val="tx2">
                  <a:lumMod val="20000"/>
                  <a:lumOff val="80000"/>
                </a:schemeClr>
              </a:solidFill>
            </a:endParaRPr>
          </a:p>
        </p:txBody>
      </p:sp>
      <p:pic>
        <p:nvPicPr>
          <p:cNvPr id="5"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608462" y="3313931"/>
            <a:ext cx="342900" cy="619125"/>
          </a:xfrm>
          <a:prstGeom prst="rect">
            <a:avLst/>
          </a:prstGeom>
          <a:noFill/>
        </p:spPr>
      </p:pic>
      <p:cxnSp>
        <p:nvCxnSpPr>
          <p:cNvPr id="6" name="Rechte verbindingslijn met pijl 5"/>
          <p:cNvCxnSpPr/>
          <p:nvPr/>
        </p:nvCxnSpPr>
        <p:spPr>
          <a:xfrm>
            <a:off x="2196840" y="4653136"/>
            <a:ext cx="2928958" cy="0"/>
          </a:xfrm>
          <a:prstGeom prst="straightConnector1">
            <a:avLst/>
          </a:prstGeom>
          <a:ln w="76200">
            <a:tailEnd type="arrow"/>
          </a:ln>
        </p:spPr>
        <p:style>
          <a:lnRef idx="2">
            <a:schemeClr val="accent5"/>
          </a:lnRef>
          <a:fillRef idx="0">
            <a:schemeClr val="accent5"/>
          </a:fillRef>
          <a:effectRef idx="1">
            <a:schemeClr val="accent5"/>
          </a:effectRef>
          <a:fontRef idx="minor">
            <a:schemeClr val="tx1"/>
          </a:fontRef>
        </p:style>
      </p:cxnSp>
      <p:sp>
        <p:nvSpPr>
          <p:cNvPr id="7" name="Ovaal 6"/>
          <p:cNvSpPr/>
          <p:nvPr/>
        </p:nvSpPr>
        <p:spPr>
          <a:xfrm>
            <a:off x="2005930" y="4510260"/>
            <a:ext cx="285752"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accent5">
                  <a:lumMod val="40000"/>
                  <a:lumOff val="60000"/>
                </a:schemeClr>
              </a:solidFill>
            </a:endParaRPr>
          </a:p>
        </p:txBody>
      </p:sp>
      <p:pic>
        <p:nvPicPr>
          <p:cNvPr id="10"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4"/>
          <p:cNvSpPr txBox="1">
            <a:spLocks noChangeArrowheads="1"/>
          </p:cNvSpPr>
          <p:nvPr/>
        </p:nvSpPr>
        <p:spPr bwMode="auto">
          <a:xfrm>
            <a:off x="13712"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Vector</a:t>
            </a:r>
            <a:endParaRPr lang="nl-NL" sz="1000" b="1" i="1" dirty="0">
              <a:solidFill>
                <a:schemeClr val="bg1"/>
              </a:solidFill>
            </a:endParaRPr>
          </a:p>
        </p:txBody>
      </p:sp>
      <p:pic>
        <p:nvPicPr>
          <p:cNvPr id="12"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083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Rechte verbindingslijn 19"/>
          <p:cNvCxnSpPr/>
          <p:nvPr/>
        </p:nvCxnSpPr>
        <p:spPr>
          <a:xfrm>
            <a:off x="0" y="1062028"/>
            <a:ext cx="914400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 name="Rechthoek 1"/>
          <p:cNvSpPr/>
          <p:nvPr/>
        </p:nvSpPr>
        <p:spPr>
          <a:xfrm>
            <a:off x="107504" y="692696"/>
            <a:ext cx="8928992" cy="369332"/>
          </a:xfrm>
          <a:prstGeom prst="rect">
            <a:avLst/>
          </a:prstGeom>
        </p:spPr>
        <p:txBody>
          <a:bodyPr wrap="square">
            <a:spAutoFit/>
          </a:bodyPr>
          <a:lstStyle/>
          <a:p>
            <a:pPr algn="ctr"/>
            <a:r>
              <a:rPr lang="nl-NL" dirty="0" smtClean="0">
                <a:solidFill>
                  <a:schemeClr val="bg1"/>
                </a:solidFill>
                <a:latin typeface="Verdana" pitchFamily="34" charset="0"/>
                <a:ea typeface="Verdana" pitchFamily="34" charset="0"/>
                <a:cs typeface="Verdana" pitchFamily="34" charset="0"/>
              </a:rPr>
              <a:t>Verhouding tussen de getekende lengte en de grootte</a:t>
            </a:r>
          </a:p>
        </p:txBody>
      </p:sp>
      <p:sp>
        <p:nvSpPr>
          <p:cNvPr id="5" name="Rechthoek 4"/>
          <p:cNvSpPr/>
          <p:nvPr/>
        </p:nvSpPr>
        <p:spPr>
          <a:xfrm>
            <a:off x="107504" y="332656"/>
            <a:ext cx="8928992" cy="369332"/>
          </a:xfrm>
          <a:prstGeom prst="rect">
            <a:avLst/>
          </a:prstGeom>
        </p:spPr>
        <p:txBody>
          <a:bodyPr wrap="square">
            <a:spAutoFit/>
          </a:bodyPr>
          <a:lstStyle/>
          <a:p>
            <a:pPr algn="ctr"/>
            <a:r>
              <a:rPr lang="nl-NL" b="1" u="sng" dirty="0" smtClean="0">
                <a:solidFill>
                  <a:schemeClr val="bg1"/>
                </a:solidFill>
                <a:latin typeface="Verdana" pitchFamily="34" charset="0"/>
                <a:ea typeface="Verdana" pitchFamily="34" charset="0"/>
                <a:cs typeface="Verdana" pitchFamily="34" charset="0"/>
              </a:rPr>
              <a:t>Krachtenschaa</a:t>
            </a:r>
            <a:r>
              <a:rPr lang="nl-NL" b="1" u="sng" dirty="0">
                <a:solidFill>
                  <a:schemeClr val="bg1"/>
                </a:solidFill>
                <a:latin typeface="Verdana" pitchFamily="34" charset="0"/>
                <a:ea typeface="Verdana" pitchFamily="34" charset="0"/>
                <a:cs typeface="Verdana" pitchFamily="34" charset="0"/>
              </a:rPr>
              <a:t>l</a:t>
            </a:r>
          </a:p>
        </p:txBody>
      </p:sp>
      <p:grpSp>
        <p:nvGrpSpPr>
          <p:cNvPr id="10" name="Groep 9"/>
          <p:cNvGrpSpPr/>
          <p:nvPr/>
        </p:nvGrpSpPr>
        <p:grpSpPr>
          <a:xfrm>
            <a:off x="3352800" y="1700808"/>
            <a:ext cx="2438400" cy="3672355"/>
            <a:chOff x="755576" y="2348933"/>
            <a:chExt cx="2438400" cy="3672355"/>
          </a:xfrm>
        </p:grpSpPr>
        <p:pic>
          <p:nvPicPr>
            <p:cNvPr id="1026" name="Picture 2" descr="http://www.csc.villanova.edu/~mdamian/graphics/notes/GLTextures/bmpdata/crate.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2348933"/>
              <a:ext cx="2438400" cy="2438400"/>
            </a:xfrm>
            <a:prstGeom prst="rect">
              <a:avLst/>
            </a:prstGeom>
            <a:noFill/>
            <a:ln>
              <a:solidFill>
                <a:schemeClr val="bg1">
                  <a:lumMod val="50000"/>
                </a:schemeClr>
              </a:solidFill>
            </a:ln>
            <a:extLst>
              <a:ext uri="{909E8E84-426E-40DD-AFC4-6F175D3DCCD1}">
                <a14:hiddenFill xmlns:a14="http://schemas.microsoft.com/office/drawing/2010/main">
                  <a:solidFill>
                    <a:srgbClr val="FFFFFF"/>
                  </a:solidFill>
                </a14:hiddenFill>
              </a:ext>
            </a:extLst>
          </p:spPr>
        </p:pic>
        <p:cxnSp>
          <p:nvCxnSpPr>
            <p:cNvPr id="4" name="Rechte verbindingslijn met pijl 3"/>
            <p:cNvCxnSpPr/>
            <p:nvPr/>
          </p:nvCxnSpPr>
          <p:spPr>
            <a:xfrm>
              <a:off x="1974776" y="3568134"/>
              <a:ext cx="0" cy="2453154"/>
            </a:xfrm>
            <a:prstGeom prst="straightConnector1">
              <a:avLst/>
            </a:prstGeom>
            <a:ln w="76200">
              <a:solidFill>
                <a:schemeClr val="bg1"/>
              </a:solidFill>
              <a:headEnd type="oval"/>
              <a:tailEnd type="arrow"/>
            </a:ln>
          </p:spPr>
          <p:style>
            <a:lnRef idx="1">
              <a:schemeClr val="accent1"/>
            </a:lnRef>
            <a:fillRef idx="0">
              <a:schemeClr val="accent1"/>
            </a:fillRef>
            <a:effectRef idx="0">
              <a:schemeClr val="accent1"/>
            </a:effectRef>
            <a:fontRef idx="minor">
              <a:schemeClr val="tx1"/>
            </a:fontRef>
          </p:style>
        </p:cxnSp>
      </p:grpSp>
      <p:sp>
        <p:nvSpPr>
          <p:cNvPr id="13" name="Rechthoek 12"/>
          <p:cNvSpPr/>
          <p:nvPr/>
        </p:nvSpPr>
        <p:spPr>
          <a:xfrm>
            <a:off x="197921" y="2068754"/>
            <a:ext cx="2933919" cy="1754326"/>
          </a:xfrm>
          <a:prstGeom prst="rect">
            <a:avLst/>
          </a:prstGeom>
        </p:spPr>
        <p:txBody>
          <a:bodyPr wrap="square">
            <a:spAutoFit/>
          </a:bodyPr>
          <a:lstStyle/>
          <a:p>
            <a:r>
              <a:rPr lang="nl-NL" dirty="0" smtClean="0">
                <a:solidFill>
                  <a:schemeClr val="bg1"/>
                </a:solidFill>
                <a:latin typeface="Verdana" pitchFamily="34" charset="0"/>
                <a:ea typeface="Verdana" pitchFamily="34" charset="0"/>
                <a:cs typeface="Verdana" pitchFamily="34" charset="0"/>
              </a:rPr>
              <a:t>De lengte van de pijl die de zwaartekracht uitbeeld is 12 cm.</a:t>
            </a:r>
          </a:p>
          <a:p>
            <a:endParaRPr lang="nl-NL" dirty="0">
              <a:solidFill>
                <a:schemeClr val="bg1"/>
              </a:solidFill>
              <a:latin typeface="Verdana" pitchFamily="34" charset="0"/>
              <a:ea typeface="Verdana" pitchFamily="34" charset="0"/>
              <a:cs typeface="Verdana" pitchFamily="34" charset="0"/>
            </a:endParaRPr>
          </a:p>
          <a:p>
            <a:r>
              <a:rPr lang="nl-NL" dirty="0" smtClean="0">
                <a:solidFill>
                  <a:schemeClr val="bg1"/>
                </a:solidFill>
                <a:latin typeface="Verdana" pitchFamily="34" charset="0"/>
                <a:ea typeface="Verdana" pitchFamily="34" charset="0"/>
                <a:cs typeface="Verdana" pitchFamily="34" charset="0"/>
              </a:rPr>
              <a:t>De kracht is dan 4 x 12 = 48 N</a:t>
            </a:r>
          </a:p>
        </p:txBody>
      </p:sp>
      <p:sp>
        <p:nvSpPr>
          <p:cNvPr id="14" name="Rechteraccolade 13"/>
          <p:cNvSpPr/>
          <p:nvPr/>
        </p:nvSpPr>
        <p:spPr>
          <a:xfrm>
            <a:off x="4853549" y="2920008"/>
            <a:ext cx="360040" cy="2453155"/>
          </a:xfrm>
          <a:prstGeom prst="righ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15" name="Rechthoek 14"/>
          <p:cNvSpPr/>
          <p:nvPr/>
        </p:nvSpPr>
        <p:spPr>
          <a:xfrm>
            <a:off x="6012160" y="1700808"/>
            <a:ext cx="2933919" cy="369332"/>
          </a:xfrm>
          <a:prstGeom prst="rect">
            <a:avLst/>
          </a:prstGeom>
        </p:spPr>
        <p:txBody>
          <a:bodyPr wrap="square">
            <a:spAutoFit/>
          </a:bodyPr>
          <a:lstStyle/>
          <a:p>
            <a:r>
              <a:rPr lang="nl-NL" dirty="0" smtClean="0">
                <a:solidFill>
                  <a:schemeClr val="bg1"/>
                </a:solidFill>
                <a:latin typeface="Verdana" pitchFamily="34" charset="0"/>
                <a:ea typeface="Verdana" pitchFamily="34" charset="0"/>
                <a:cs typeface="Verdana" pitchFamily="34" charset="0"/>
              </a:rPr>
              <a:t>1cm </a:t>
            </a:r>
            <a:r>
              <a:rPr lang="nl-NL" dirty="0" smtClean="0">
                <a:solidFill>
                  <a:schemeClr val="bg1"/>
                </a:solidFill>
                <a:latin typeface="MS Reference Sans Serif" pitchFamily="34" charset="0"/>
                <a:ea typeface="Verdana" pitchFamily="34" charset="0"/>
                <a:cs typeface="Verdana" pitchFamily="34" charset="0"/>
              </a:rPr>
              <a:t>≙</a:t>
            </a:r>
            <a:r>
              <a:rPr lang="nl-NL" dirty="0" smtClean="0">
                <a:solidFill>
                  <a:schemeClr val="bg1"/>
                </a:solidFill>
                <a:latin typeface="Verdana" pitchFamily="34" charset="0"/>
                <a:ea typeface="Verdana" pitchFamily="34" charset="0"/>
                <a:cs typeface="Verdana" pitchFamily="34" charset="0"/>
              </a:rPr>
              <a:t> 4N</a:t>
            </a:r>
          </a:p>
        </p:txBody>
      </p:sp>
      <p:sp>
        <p:nvSpPr>
          <p:cNvPr id="16" name="Rechthoek 15"/>
          <p:cNvSpPr/>
          <p:nvPr/>
        </p:nvSpPr>
        <p:spPr>
          <a:xfrm>
            <a:off x="5364088" y="3954542"/>
            <a:ext cx="2933919" cy="369332"/>
          </a:xfrm>
          <a:prstGeom prst="rect">
            <a:avLst/>
          </a:prstGeom>
        </p:spPr>
        <p:txBody>
          <a:bodyPr wrap="square">
            <a:spAutoFit/>
          </a:bodyPr>
          <a:lstStyle/>
          <a:p>
            <a:r>
              <a:rPr lang="nl-NL" dirty="0" smtClean="0">
                <a:solidFill>
                  <a:schemeClr val="bg1"/>
                </a:solidFill>
                <a:latin typeface="Verdana" pitchFamily="34" charset="0"/>
                <a:ea typeface="Verdana" pitchFamily="34" charset="0"/>
                <a:cs typeface="Verdana" pitchFamily="34" charset="0"/>
              </a:rPr>
              <a:t>12 cm</a:t>
            </a:r>
          </a:p>
        </p:txBody>
      </p:sp>
      <p:sp>
        <p:nvSpPr>
          <p:cNvPr id="12" name="Titel 11"/>
          <p:cNvSpPr>
            <a:spLocks noGrp="1"/>
          </p:cNvSpPr>
          <p:nvPr>
            <p:ph type="ctrTitle"/>
          </p:nvPr>
        </p:nvSpPr>
        <p:spPr>
          <a:xfrm>
            <a:off x="685800" y="6858000"/>
            <a:ext cx="7772400" cy="1470025"/>
          </a:xfrm>
        </p:spPr>
        <p:txBody>
          <a:bodyPr/>
          <a:lstStyle/>
          <a:p>
            <a:r>
              <a:rPr lang="nl-NL" dirty="0" smtClean="0"/>
              <a:t>Krachtenschaal</a:t>
            </a:r>
            <a:endParaRPr lang="nl-NL" dirty="0"/>
          </a:p>
        </p:txBody>
      </p:sp>
      <p:sp>
        <p:nvSpPr>
          <p:cNvPr id="17" name="Rechthoek 16"/>
          <p:cNvSpPr/>
          <p:nvPr/>
        </p:nvSpPr>
        <p:spPr>
          <a:xfrm>
            <a:off x="4047245" y="5161259"/>
            <a:ext cx="536052" cy="461665"/>
          </a:xfrm>
          <a:prstGeom prst="rect">
            <a:avLst/>
          </a:prstGeom>
        </p:spPr>
        <p:txBody>
          <a:bodyPr wrap="square">
            <a:spAutoFit/>
          </a:bodyPr>
          <a:lstStyle/>
          <a:p>
            <a:r>
              <a:rPr lang="nl-NL" sz="2400" dirty="0" err="1" smtClean="0">
                <a:solidFill>
                  <a:schemeClr val="bg1"/>
                </a:solidFill>
                <a:latin typeface="Verdana" pitchFamily="34" charset="0"/>
                <a:ea typeface="Verdana" pitchFamily="34" charset="0"/>
                <a:cs typeface="Verdana" pitchFamily="34" charset="0"/>
              </a:rPr>
              <a:t>F</a:t>
            </a:r>
            <a:r>
              <a:rPr lang="nl-NL" sz="2400" baseline="-25000" dirty="0" err="1" smtClean="0">
                <a:solidFill>
                  <a:schemeClr val="bg1"/>
                </a:solidFill>
                <a:latin typeface="Verdana" pitchFamily="34" charset="0"/>
                <a:ea typeface="Verdana" pitchFamily="34" charset="0"/>
                <a:cs typeface="Verdana" pitchFamily="34" charset="0"/>
              </a:rPr>
              <a:t>z</a:t>
            </a:r>
            <a:endParaRPr lang="nl-NL" sz="2400" dirty="0" smtClean="0">
              <a:solidFill>
                <a:schemeClr val="bg1"/>
              </a:solidFill>
              <a:latin typeface="Verdana" pitchFamily="34" charset="0"/>
              <a:ea typeface="Verdana" pitchFamily="34" charset="0"/>
              <a:cs typeface="Verdana" pitchFamily="34" charset="0"/>
            </a:endParaRPr>
          </a:p>
        </p:txBody>
      </p:sp>
      <p:sp>
        <p:nvSpPr>
          <p:cNvPr id="21" name="Afgeronde rechthoek 20"/>
          <p:cNvSpPr/>
          <p:nvPr/>
        </p:nvSpPr>
        <p:spPr>
          <a:xfrm>
            <a:off x="107504" y="332656"/>
            <a:ext cx="216024"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22" name="Afgeronde rechthoek 21"/>
          <p:cNvSpPr/>
          <p:nvPr/>
        </p:nvSpPr>
        <p:spPr>
          <a:xfrm>
            <a:off x="12341" y="-1035496"/>
            <a:ext cx="9144000" cy="1008112"/>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nl-NL" sz="1400" dirty="0">
                <a:solidFill>
                  <a:schemeClr val="tx1"/>
                </a:solidFill>
              </a:rPr>
              <a:t>De lengte van een getekende kracht geeft de grootte aan. Bij  de tekening hoort dan wel een krachtenschaal die aangeeft hoeveel kracht elke lengte voorstelt. Bijvoorbeeld 1cm staat gelijk aan 10N.  Je schrijft dit in het kort zo op:      1cm ≙ 10N</a:t>
            </a:r>
          </a:p>
          <a:p>
            <a:endParaRPr lang="nl-NL" sz="1400" dirty="0">
              <a:solidFill>
                <a:schemeClr val="tx1"/>
              </a:solidFill>
            </a:endParaRPr>
          </a:p>
        </p:txBody>
      </p:sp>
    </p:spTree>
    <p:extLst>
      <p:ext uri="{BB962C8B-B14F-4D97-AF65-F5344CB8AC3E}">
        <p14:creationId xmlns:p14="http://schemas.microsoft.com/office/powerpoint/2010/main" val="1056000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1"/>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42" presetClass="path" presetSubtype="0" accel="50000" decel="50000" fill="hold" grpId="0" nodeType="withEffect">
                                  <p:stCondLst>
                                    <p:cond delay="0"/>
                                  </p:stCondLst>
                                  <p:childTnLst>
                                    <p:animMotion origin="layout" path="M 0 0 L 0 0.25 E" pathEditMode="relative" ptsTypes="">
                                      <p:cBhvr>
                                        <p:cTn id="9" dur="1000" fill="hold"/>
                                        <p:tgtEl>
                                          <p:spTgt spid="22"/>
                                        </p:tgtEl>
                                        <p:attrNameLst>
                                          <p:attrName>ppt_x</p:attrName>
                                          <p:attrName>ppt_y</p:attrName>
                                        </p:attrNameLst>
                                      </p:cBhvr>
                                    </p:animMotion>
                                  </p:childTnLst>
                                </p:cTn>
                              </p:par>
                            </p:childTnLst>
                          </p:cTn>
                        </p:par>
                      </p:childTnLst>
                    </p:cTn>
                  </p:par>
                </p:childTnLst>
              </p:cTn>
              <p:nextCondLst>
                <p:cond evt="onClick" delay="0">
                  <p:tgtEl>
                    <p:spTgt spid="21"/>
                  </p:tgtEl>
                </p:cond>
              </p:nextCondLst>
            </p:seq>
            <p:seq concurrent="1" nextAc="seek">
              <p:cTn id="10" restart="whenNotActive" fill="hold" evtFilter="cancelBubble" nodeType="interactiveSeq">
                <p:stCondLst>
                  <p:cond evt="onClick" delay="0">
                    <p:tgtEl>
                      <p:spTgt spid="22"/>
                    </p:tgtEl>
                  </p:cond>
                </p:stCondLst>
                <p:endSync evt="end" delay="0">
                  <p:rtn val="all"/>
                </p:endSync>
                <p:childTnLst>
                  <p:par>
                    <p:cTn id="11" fill="hold">
                      <p:stCondLst>
                        <p:cond delay="0"/>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2"/>
                                        </p:tgtEl>
                                      </p:cBhvr>
                                    </p:animEffect>
                                    <p:set>
                                      <p:cBhvr>
                                        <p:cTn id="15"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childTnLst>
        </p:cTn>
      </p:par>
    </p:tnLst>
    <p:bldLst>
      <p:bldP spid="22" grpId="0" animBg="1"/>
      <p:bldP spid="22" grpId="1" animBg="1"/>
      <p:bldP spid="22"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07504" y="692696"/>
            <a:ext cx="8928992" cy="369332"/>
          </a:xfrm>
          <a:prstGeom prst="rect">
            <a:avLst/>
          </a:prstGeom>
        </p:spPr>
        <p:txBody>
          <a:bodyPr wrap="square">
            <a:spAutoFit/>
          </a:bodyPr>
          <a:lstStyle/>
          <a:p>
            <a:pPr algn="ctr"/>
            <a:r>
              <a:rPr lang="nl-NL" dirty="0" smtClean="0">
                <a:solidFill>
                  <a:schemeClr val="bg1"/>
                </a:solidFill>
                <a:latin typeface="Verdana" pitchFamily="34" charset="0"/>
                <a:ea typeface="Verdana" pitchFamily="34" charset="0"/>
                <a:cs typeface="Verdana" pitchFamily="34" charset="0"/>
              </a:rPr>
              <a:t>De plaats waar de kracht werkt</a:t>
            </a:r>
          </a:p>
        </p:txBody>
      </p:sp>
      <p:sp>
        <p:nvSpPr>
          <p:cNvPr id="5" name="Rechthoek 4"/>
          <p:cNvSpPr/>
          <p:nvPr/>
        </p:nvSpPr>
        <p:spPr>
          <a:xfrm>
            <a:off x="107504" y="332656"/>
            <a:ext cx="8928992" cy="369332"/>
          </a:xfrm>
          <a:prstGeom prst="rect">
            <a:avLst/>
          </a:prstGeom>
        </p:spPr>
        <p:txBody>
          <a:bodyPr wrap="square">
            <a:spAutoFit/>
          </a:bodyPr>
          <a:lstStyle/>
          <a:p>
            <a:pPr algn="ctr"/>
            <a:r>
              <a:rPr lang="nl-NL" b="1" u="sng" dirty="0" smtClean="0">
                <a:solidFill>
                  <a:schemeClr val="bg1"/>
                </a:solidFill>
                <a:latin typeface="Verdana" pitchFamily="34" charset="0"/>
                <a:ea typeface="Verdana" pitchFamily="34" charset="0"/>
                <a:cs typeface="Verdana" pitchFamily="34" charset="0"/>
              </a:rPr>
              <a:t>Aangrijpingspunt</a:t>
            </a:r>
            <a:endParaRPr lang="nl-NL" b="1" u="sng" dirty="0">
              <a:solidFill>
                <a:schemeClr val="bg1"/>
              </a:solidFill>
              <a:latin typeface="Verdana" pitchFamily="34" charset="0"/>
              <a:ea typeface="Verdana" pitchFamily="34" charset="0"/>
              <a:cs typeface="Verdana" pitchFamily="34" charset="0"/>
            </a:endParaRPr>
          </a:p>
        </p:txBody>
      </p:sp>
      <p:grpSp>
        <p:nvGrpSpPr>
          <p:cNvPr id="11" name="Groep 10"/>
          <p:cNvGrpSpPr/>
          <p:nvPr/>
        </p:nvGrpSpPr>
        <p:grpSpPr>
          <a:xfrm>
            <a:off x="611560" y="2887370"/>
            <a:ext cx="2356290" cy="1765766"/>
            <a:chOff x="0" y="0"/>
            <a:chExt cx="1961322" cy="1258957"/>
          </a:xfrm>
        </p:grpSpPr>
        <p:pic>
          <p:nvPicPr>
            <p:cNvPr id="12" name="Afbeelding 1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961322" cy="1258957"/>
            </a:xfrm>
            <a:prstGeom prst="rect">
              <a:avLst/>
            </a:prstGeom>
          </p:spPr>
        </p:pic>
        <p:cxnSp>
          <p:nvCxnSpPr>
            <p:cNvPr id="17" name="Rechte verbindingslijn met pijl 16"/>
            <p:cNvCxnSpPr/>
            <p:nvPr/>
          </p:nvCxnSpPr>
          <p:spPr>
            <a:xfrm>
              <a:off x="1007165" y="516835"/>
              <a:ext cx="648970" cy="0"/>
            </a:xfrm>
            <a:prstGeom prst="straightConnector1">
              <a:avLst/>
            </a:prstGeom>
            <a:ln w="3810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7" name="Titel 6"/>
          <p:cNvSpPr>
            <a:spLocks noGrp="1"/>
          </p:cNvSpPr>
          <p:nvPr>
            <p:ph type="ctrTitle"/>
          </p:nvPr>
        </p:nvSpPr>
        <p:spPr>
          <a:xfrm>
            <a:off x="685800" y="6927527"/>
            <a:ext cx="7772400" cy="1470025"/>
          </a:xfrm>
        </p:spPr>
        <p:txBody>
          <a:bodyPr/>
          <a:lstStyle/>
          <a:p>
            <a:r>
              <a:rPr lang="nl-NL" dirty="0" smtClean="0"/>
              <a:t>Aangrijpingspunt</a:t>
            </a:r>
            <a:endParaRPr lang="nl-NL" dirty="0"/>
          </a:p>
        </p:txBody>
      </p:sp>
      <p:grpSp>
        <p:nvGrpSpPr>
          <p:cNvPr id="3" name="Groep 2"/>
          <p:cNvGrpSpPr/>
          <p:nvPr/>
        </p:nvGrpSpPr>
        <p:grpSpPr>
          <a:xfrm>
            <a:off x="5004048" y="2680456"/>
            <a:ext cx="1219200" cy="2116696"/>
            <a:chOff x="4355976" y="3230790"/>
            <a:chExt cx="1219200" cy="2116696"/>
          </a:xfrm>
        </p:grpSpPr>
        <p:grpSp>
          <p:nvGrpSpPr>
            <p:cNvPr id="10" name="Groep 9"/>
            <p:cNvGrpSpPr/>
            <p:nvPr/>
          </p:nvGrpSpPr>
          <p:grpSpPr>
            <a:xfrm>
              <a:off x="4355976" y="3230790"/>
              <a:ext cx="1219200" cy="1872155"/>
              <a:chOff x="755576" y="2348933"/>
              <a:chExt cx="2438400" cy="3672355"/>
            </a:xfrm>
          </p:grpSpPr>
          <p:pic>
            <p:nvPicPr>
              <p:cNvPr id="1026" name="Picture 2" descr="http://www.csc.villanova.edu/~mdamian/graphics/notes/GLTextures/bmpdata/crate.bmp"/>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55576" y="2348933"/>
                <a:ext cx="2438400" cy="2438400"/>
              </a:xfrm>
              <a:prstGeom prst="rect">
                <a:avLst/>
              </a:prstGeom>
              <a:noFill/>
              <a:ln>
                <a:solidFill>
                  <a:schemeClr val="bg1">
                    <a:lumMod val="50000"/>
                  </a:schemeClr>
                </a:solidFill>
              </a:ln>
              <a:extLst>
                <a:ext uri="{909E8E84-426E-40DD-AFC4-6F175D3DCCD1}">
                  <a14:hiddenFill xmlns:a14="http://schemas.microsoft.com/office/drawing/2010/main">
                    <a:solidFill>
                      <a:srgbClr val="FFFFFF"/>
                    </a:solidFill>
                  </a14:hiddenFill>
                </a:ext>
              </a:extLst>
            </p:spPr>
          </p:pic>
          <p:cxnSp>
            <p:nvCxnSpPr>
              <p:cNvPr id="4" name="Rechte verbindingslijn met pijl 3"/>
              <p:cNvCxnSpPr/>
              <p:nvPr/>
            </p:nvCxnSpPr>
            <p:spPr>
              <a:xfrm>
                <a:off x="1974776" y="3568134"/>
                <a:ext cx="0" cy="2453154"/>
              </a:xfrm>
              <a:prstGeom prst="straightConnector1">
                <a:avLst/>
              </a:prstGeom>
              <a:ln w="38100">
                <a:solidFill>
                  <a:schemeClr val="bg1"/>
                </a:solidFill>
                <a:headEnd type="oval"/>
                <a:tailEnd type="arrow"/>
              </a:ln>
            </p:spPr>
            <p:style>
              <a:lnRef idx="1">
                <a:schemeClr val="accent1"/>
              </a:lnRef>
              <a:fillRef idx="0">
                <a:schemeClr val="accent1"/>
              </a:fillRef>
              <a:effectRef idx="0">
                <a:schemeClr val="accent1"/>
              </a:effectRef>
              <a:fontRef idx="minor">
                <a:schemeClr val="tx1"/>
              </a:fontRef>
            </p:style>
          </p:cxnSp>
        </p:grpSp>
        <p:sp>
          <p:nvSpPr>
            <p:cNvPr id="16" name="Rechthoek 15"/>
            <p:cNvSpPr/>
            <p:nvPr/>
          </p:nvSpPr>
          <p:spPr>
            <a:xfrm>
              <a:off x="4967459" y="4885821"/>
              <a:ext cx="536052" cy="461665"/>
            </a:xfrm>
            <a:prstGeom prst="rect">
              <a:avLst/>
            </a:prstGeom>
          </p:spPr>
          <p:txBody>
            <a:bodyPr wrap="square">
              <a:spAutoFit/>
            </a:bodyPr>
            <a:lstStyle/>
            <a:p>
              <a:r>
                <a:rPr lang="nl-NL" sz="2400" dirty="0" err="1" smtClean="0">
                  <a:solidFill>
                    <a:schemeClr val="bg1"/>
                  </a:solidFill>
                  <a:latin typeface="Verdana" pitchFamily="34" charset="0"/>
                  <a:ea typeface="Verdana" pitchFamily="34" charset="0"/>
                  <a:cs typeface="Verdana" pitchFamily="34" charset="0"/>
                </a:rPr>
                <a:t>F</a:t>
              </a:r>
              <a:r>
                <a:rPr lang="nl-NL" sz="2400" baseline="-25000" dirty="0" err="1" smtClean="0">
                  <a:solidFill>
                    <a:schemeClr val="bg1"/>
                  </a:solidFill>
                  <a:latin typeface="Verdana" pitchFamily="34" charset="0"/>
                  <a:ea typeface="Verdana" pitchFamily="34" charset="0"/>
                  <a:cs typeface="Verdana" pitchFamily="34" charset="0"/>
                </a:rPr>
                <a:t>z</a:t>
              </a:r>
              <a:endParaRPr lang="nl-NL" sz="2400" dirty="0" smtClean="0">
                <a:solidFill>
                  <a:schemeClr val="bg1"/>
                </a:solidFill>
                <a:latin typeface="Verdana" pitchFamily="34" charset="0"/>
                <a:ea typeface="Verdana" pitchFamily="34" charset="0"/>
                <a:cs typeface="Verdana" pitchFamily="34" charset="0"/>
              </a:endParaRPr>
            </a:p>
          </p:txBody>
        </p:sp>
      </p:grpSp>
      <p:grpSp>
        <p:nvGrpSpPr>
          <p:cNvPr id="8" name="Groep 7"/>
          <p:cNvGrpSpPr/>
          <p:nvPr/>
        </p:nvGrpSpPr>
        <p:grpSpPr>
          <a:xfrm>
            <a:off x="6853136" y="2739233"/>
            <a:ext cx="1905000" cy="1656509"/>
            <a:chOff x="6231569" y="3356992"/>
            <a:chExt cx="1905000" cy="1656509"/>
          </a:xfrm>
        </p:grpSpPr>
        <p:grpSp>
          <p:nvGrpSpPr>
            <p:cNvPr id="6" name="Groep 5"/>
            <p:cNvGrpSpPr/>
            <p:nvPr/>
          </p:nvGrpSpPr>
          <p:grpSpPr>
            <a:xfrm>
              <a:off x="6231569" y="3356992"/>
              <a:ext cx="1905000" cy="1387655"/>
              <a:chOff x="6130235" y="3917036"/>
              <a:chExt cx="1905000" cy="1387655"/>
            </a:xfrm>
          </p:grpSpPr>
          <p:pic>
            <p:nvPicPr>
              <p:cNvPr id="2058" name="Picture 10" descr="http://www.jobsministrysouthwest.com/images/tool_clipart_hammer_2.gif"/>
              <p:cNvPicPr>
                <a:picLocks noChangeAspect="1" noChangeArrowheads="1"/>
              </p:cNvPicPr>
              <p:nvPr/>
            </p:nvPicPr>
            <p:blipFill>
              <a:blip r:embed="rId5"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7812507">
                <a:off x="6434663" y="3612608"/>
                <a:ext cx="1296144" cy="1905000"/>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Rechte verbindingslijn met pijl 19"/>
              <p:cNvCxnSpPr/>
              <p:nvPr/>
            </p:nvCxnSpPr>
            <p:spPr>
              <a:xfrm>
                <a:off x="6873435" y="4437112"/>
                <a:ext cx="0" cy="867579"/>
              </a:xfrm>
              <a:prstGeom prst="straightConnector1">
                <a:avLst/>
              </a:prstGeom>
              <a:ln w="38100">
                <a:solidFill>
                  <a:schemeClr val="bg1"/>
                </a:solidFill>
                <a:headEnd type="oval"/>
                <a:tailEnd type="arrow"/>
              </a:ln>
              <a:effectLst/>
            </p:spPr>
            <p:style>
              <a:lnRef idx="1">
                <a:schemeClr val="accent1"/>
              </a:lnRef>
              <a:fillRef idx="0">
                <a:schemeClr val="accent1"/>
              </a:fillRef>
              <a:effectRef idx="0">
                <a:schemeClr val="accent1"/>
              </a:effectRef>
              <a:fontRef idx="minor">
                <a:schemeClr val="tx1"/>
              </a:fontRef>
            </p:style>
          </p:cxnSp>
        </p:grpSp>
        <p:sp>
          <p:nvSpPr>
            <p:cNvPr id="21" name="Rechthoek 20"/>
            <p:cNvSpPr/>
            <p:nvPr/>
          </p:nvSpPr>
          <p:spPr>
            <a:xfrm>
              <a:off x="7110130" y="4551836"/>
              <a:ext cx="536052" cy="461665"/>
            </a:xfrm>
            <a:prstGeom prst="rect">
              <a:avLst/>
            </a:prstGeom>
          </p:spPr>
          <p:txBody>
            <a:bodyPr wrap="square">
              <a:spAutoFit/>
            </a:bodyPr>
            <a:lstStyle/>
            <a:p>
              <a:r>
                <a:rPr lang="nl-NL" sz="2400" dirty="0" err="1" smtClean="0">
                  <a:solidFill>
                    <a:schemeClr val="bg1"/>
                  </a:solidFill>
                  <a:latin typeface="Verdana" pitchFamily="34" charset="0"/>
                  <a:ea typeface="Verdana" pitchFamily="34" charset="0"/>
                  <a:cs typeface="Verdana" pitchFamily="34" charset="0"/>
                </a:rPr>
                <a:t>F</a:t>
              </a:r>
              <a:r>
                <a:rPr lang="nl-NL" sz="2400" baseline="-25000" dirty="0" err="1" smtClean="0">
                  <a:solidFill>
                    <a:schemeClr val="bg1"/>
                  </a:solidFill>
                  <a:latin typeface="Verdana" pitchFamily="34" charset="0"/>
                  <a:ea typeface="Verdana" pitchFamily="34" charset="0"/>
                  <a:cs typeface="Verdana" pitchFamily="34" charset="0"/>
                </a:rPr>
                <a:t>z</a:t>
              </a:r>
              <a:endParaRPr lang="nl-NL" sz="2400" dirty="0" smtClean="0">
                <a:solidFill>
                  <a:schemeClr val="bg1"/>
                </a:solidFill>
                <a:latin typeface="Verdana" pitchFamily="34" charset="0"/>
                <a:ea typeface="Verdana" pitchFamily="34" charset="0"/>
                <a:cs typeface="Verdana" pitchFamily="34" charset="0"/>
              </a:endParaRPr>
            </a:p>
          </p:txBody>
        </p:sp>
      </p:grpSp>
      <p:cxnSp>
        <p:nvCxnSpPr>
          <p:cNvPr id="24" name="Rechte verbindingslijn 23"/>
          <p:cNvCxnSpPr/>
          <p:nvPr/>
        </p:nvCxnSpPr>
        <p:spPr>
          <a:xfrm>
            <a:off x="0" y="1062028"/>
            <a:ext cx="914400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8" name="Rechthoek 27"/>
          <p:cNvSpPr/>
          <p:nvPr/>
        </p:nvSpPr>
        <p:spPr>
          <a:xfrm>
            <a:off x="0" y="1484784"/>
            <a:ext cx="4572000" cy="615553"/>
          </a:xfrm>
          <a:prstGeom prst="rect">
            <a:avLst/>
          </a:prstGeom>
        </p:spPr>
        <p:txBody>
          <a:bodyPr wrap="square">
            <a:spAutoFit/>
          </a:bodyPr>
          <a:lstStyle/>
          <a:p>
            <a:pPr algn="ctr"/>
            <a:r>
              <a:rPr lang="nl-NL" dirty="0" smtClean="0">
                <a:solidFill>
                  <a:schemeClr val="bg1"/>
                </a:solidFill>
                <a:latin typeface="Verdana" pitchFamily="34" charset="0"/>
                <a:ea typeface="Verdana" pitchFamily="34" charset="0"/>
                <a:cs typeface="Verdana" pitchFamily="34" charset="0"/>
              </a:rPr>
              <a:t>Bij twee voorwerpen</a:t>
            </a:r>
          </a:p>
          <a:p>
            <a:pPr algn="ctr"/>
            <a:r>
              <a:rPr lang="nl-NL" sz="1600" i="1" dirty="0" smtClean="0">
                <a:solidFill>
                  <a:schemeClr val="bg1"/>
                </a:solidFill>
                <a:latin typeface="Verdana" pitchFamily="34" charset="0"/>
                <a:ea typeface="Verdana" pitchFamily="34" charset="0"/>
                <a:cs typeface="Verdana" pitchFamily="34" charset="0"/>
              </a:rPr>
              <a:t>Op het grensvlak</a:t>
            </a:r>
          </a:p>
        </p:txBody>
      </p:sp>
      <p:sp>
        <p:nvSpPr>
          <p:cNvPr id="29" name="Rechthoek 28"/>
          <p:cNvSpPr/>
          <p:nvPr/>
        </p:nvSpPr>
        <p:spPr>
          <a:xfrm>
            <a:off x="4572000" y="1484784"/>
            <a:ext cx="4572000" cy="615553"/>
          </a:xfrm>
          <a:prstGeom prst="rect">
            <a:avLst/>
          </a:prstGeom>
        </p:spPr>
        <p:txBody>
          <a:bodyPr wrap="square">
            <a:spAutoFit/>
          </a:bodyPr>
          <a:lstStyle/>
          <a:p>
            <a:pPr algn="ctr"/>
            <a:r>
              <a:rPr lang="nl-NL" dirty="0" smtClean="0">
                <a:solidFill>
                  <a:schemeClr val="bg1"/>
                </a:solidFill>
                <a:latin typeface="Verdana" pitchFamily="34" charset="0"/>
                <a:ea typeface="Verdana" pitchFamily="34" charset="0"/>
                <a:cs typeface="Verdana" pitchFamily="34" charset="0"/>
              </a:rPr>
              <a:t>Bij zwaartekracht</a:t>
            </a:r>
          </a:p>
          <a:p>
            <a:pPr algn="ctr"/>
            <a:r>
              <a:rPr lang="nl-NL" sz="1600" i="1" dirty="0" smtClean="0">
                <a:solidFill>
                  <a:schemeClr val="bg1"/>
                </a:solidFill>
                <a:latin typeface="Verdana" pitchFamily="34" charset="0"/>
                <a:ea typeface="Verdana" pitchFamily="34" charset="0"/>
                <a:cs typeface="Verdana" pitchFamily="34" charset="0"/>
              </a:rPr>
              <a:t>In het zwaartepunt</a:t>
            </a:r>
          </a:p>
        </p:txBody>
      </p:sp>
      <p:sp>
        <p:nvSpPr>
          <p:cNvPr id="27" name="Rechthoek 26"/>
          <p:cNvSpPr/>
          <p:nvPr/>
        </p:nvSpPr>
        <p:spPr>
          <a:xfrm>
            <a:off x="2159193" y="3543399"/>
            <a:ext cx="1116663" cy="461665"/>
          </a:xfrm>
          <a:prstGeom prst="rect">
            <a:avLst/>
          </a:prstGeom>
        </p:spPr>
        <p:txBody>
          <a:bodyPr wrap="square">
            <a:spAutoFit/>
          </a:bodyPr>
          <a:lstStyle/>
          <a:p>
            <a:r>
              <a:rPr lang="nl-NL" sz="2400" dirty="0" err="1" smtClean="0">
                <a:latin typeface="Verdana" pitchFamily="34" charset="0"/>
                <a:ea typeface="Verdana" pitchFamily="34" charset="0"/>
                <a:cs typeface="Verdana" pitchFamily="34" charset="0"/>
              </a:rPr>
              <a:t>F</a:t>
            </a:r>
            <a:r>
              <a:rPr lang="nl-NL" sz="2400" baseline="-25000" dirty="0" err="1" smtClean="0">
                <a:latin typeface="Verdana" pitchFamily="34" charset="0"/>
                <a:ea typeface="Verdana" pitchFamily="34" charset="0"/>
                <a:cs typeface="Verdana" pitchFamily="34" charset="0"/>
              </a:rPr>
              <a:t>duw</a:t>
            </a:r>
            <a:endParaRPr lang="nl-NL" sz="2400" baseline="-25000" dirty="0" smtClean="0">
              <a:latin typeface="Verdana" pitchFamily="34" charset="0"/>
              <a:ea typeface="Verdana" pitchFamily="34" charset="0"/>
              <a:cs typeface="Verdana" pitchFamily="34" charset="0"/>
            </a:endParaRPr>
          </a:p>
        </p:txBody>
      </p:sp>
      <p:sp>
        <p:nvSpPr>
          <p:cNvPr id="34" name="Afgeronde rechthoek 33"/>
          <p:cNvSpPr/>
          <p:nvPr/>
        </p:nvSpPr>
        <p:spPr>
          <a:xfrm>
            <a:off x="107504" y="332656"/>
            <a:ext cx="216024"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35" name="Afgeronde rechthoek 34"/>
          <p:cNvSpPr/>
          <p:nvPr/>
        </p:nvSpPr>
        <p:spPr>
          <a:xfrm>
            <a:off x="12341" y="-1035496"/>
            <a:ext cx="9144000" cy="1008112"/>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nl-NL" sz="1400" dirty="0">
                <a:solidFill>
                  <a:schemeClr val="tx1"/>
                </a:solidFill>
              </a:rPr>
              <a:t>Een pijl heeft altijd een punt. Als je een kracht tekent zit aan de andere kant van de pijl een bolletje. Dat bolletje geeft aan waar de kracht precies op werkt. Dit noem je het aangrijpingspunt.</a:t>
            </a:r>
          </a:p>
          <a:p>
            <a:endParaRPr lang="nl-NL" sz="1400" dirty="0">
              <a:solidFill>
                <a:schemeClr val="tx1"/>
              </a:solidFill>
            </a:endParaRPr>
          </a:p>
        </p:txBody>
      </p:sp>
      <p:sp>
        <p:nvSpPr>
          <p:cNvPr id="36" name="Afgeronde rechthoek 35"/>
          <p:cNvSpPr/>
          <p:nvPr/>
        </p:nvSpPr>
        <p:spPr>
          <a:xfrm>
            <a:off x="3635896" y="1698917"/>
            <a:ext cx="201852"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37" name="Afgeronde rechthoek 36"/>
          <p:cNvSpPr/>
          <p:nvPr/>
        </p:nvSpPr>
        <p:spPr>
          <a:xfrm>
            <a:off x="-2871728" y="4869160"/>
            <a:ext cx="2808312" cy="1214795"/>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lang="nl-NL" sz="1400" dirty="0">
                <a:solidFill>
                  <a:schemeClr val="tx1"/>
                </a:solidFill>
              </a:rPr>
              <a:t>In de tekening hierboven zie je de kracht die uitgeoefend wordt op een kast. De kracht werkt op de plek waar de hand de kast raakt. Daar teken je een punt. </a:t>
            </a:r>
          </a:p>
        </p:txBody>
      </p:sp>
      <p:sp>
        <p:nvSpPr>
          <p:cNvPr id="38" name="Afgeronde rechthoek 37"/>
          <p:cNvSpPr/>
          <p:nvPr/>
        </p:nvSpPr>
        <p:spPr>
          <a:xfrm>
            <a:off x="7996069" y="1686852"/>
            <a:ext cx="201852"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39" name="Afgeronde rechthoek 38"/>
          <p:cNvSpPr/>
          <p:nvPr/>
        </p:nvSpPr>
        <p:spPr>
          <a:xfrm>
            <a:off x="9176152" y="4581128"/>
            <a:ext cx="2808312" cy="2109907"/>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lang="nl-NL" sz="1400" dirty="0">
                <a:solidFill>
                  <a:schemeClr val="tx1"/>
                </a:solidFill>
              </a:rPr>
              <a:t>Het aangrijpingspunt van de zwaartekracht zit op het punt waar een voorwerp in evenwicht is. Dit is vaak moeilijk in te schatten. Bij de kist is de beste schatting in het midden. Bij de hamer kan je inschatten dat het meer richting de kop ligt omdat de kop veel zwaarder is dan het handvat.</a:t>
            </a:r>
          </a:p>
        </p:txBody>
      </p:sp>
    </p:spTree>
    <p:extLst>
      <p:ext uri="{BB962C8B-B14F-4D97-AF65-F5344CB8AC3E}">
        <p14:creationId xmlns:p14="http://schemas.microsoft.com/office/powerpoint/2010/main" val="2728876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par>
                                <p:cTn id="8" presetID="42" presetClass="path" presetSubtype="0" accel="50000" decel="50000" fill="hold" grpId="0" nodeType="withEffect">
                                  <p:stCondLst>
                                    <p:cond delay="0"/>
                                  </p:stCondLst>
                                  <p:childTnLst>
                                    <p:animMotion origin="layout" path="M 0 0 L 0 0.25 E" pathEditMode="relative" ptsTypes="">
                                      <p:cBhvr>
                                        <p:cTn id="9" dur="1000" fill="hold"/>
                                        <p:tgtEl>
                                          <p:spTgt spid="35"/>
                                        </p:tgtEl>
                                        <p:attrNameLst>
                                          <p:attrName>ppt_x</p:attrName>
                                          <p:attrName>ppt_y</p:attrName>
                                        </p:attrNameLst>
                                      </p:cBhvr>
                                    </p:animMotion>
                                  </p:childTnLst>
                                </p:cTn>
                              </p:par>
                            </p:childTnLst>
                          </p:cTn>
                        </p:par>
                      </p:childTnLst>
                    </p:cTn>
                  </p:par>
                </p:childTnLst>
              </p:cTn>
              <p:nextCondLst>
                <p:cond evt="onClick" delay="0">
                  <p:tgtEl>
                    <p:spTgt spid="34"/>
                  </p:tgtEl>
                </p:cond>
              </p:nextCondLst>
            </p:seq>
            <p:seq concurrent="1" nextAc="seek">
              <p:cTn id="10" restart="whenNotActive" fill="hold" evtFilter="cancelBubble" nodeType="interactiveSeq">
                <p:stCondLst>
                  <p:cond evt="onClick" delay="0">
                    <p:tgtEl>
                      <p:spTgt spid="35"/>
                    </p:tgtEl>
                  </p:cond>
                </p:stCondLst>
                <p:endSync evt="end" delay="0">
                  <p:rtn val="all"/>
                </p:endSync>
                <p:childTnLst>
                  <p:par>
                    <p:cTn id="11" fill="hold">
                      <p:stCondLst>
                        <p:cond delay="0"/>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35"/>
                                        </p:tgtEl>
                                      </p:cBhvr>
                                    </p:animEffect>
                                    <p:set>
                                      <p:cBhvr>
                                        <p:cTn id="15" dur="1" fill="hold">
                                          <p:stCondLst>
                                            <p:cond delay="499"/>
                                          </p:stCondLst>
                                        </p:cTn>
                                        <p:tgtEl>
                                          <p:spTgt spid="35"/>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16" restart="whenNotActive" fill="hold" evtFilter="cancelBubble" nodeType="interactiveSeq">
                <p:stCondLst>
                  <p:cond evt="onClick" delay="0">
                    <p:tgtEl>
                      <p:spTgt spid="36"/>
                    </p:tgtEl>
                  </p:cond>
                </p:stCondLst>
                <p:endSync evt="end" delay="0">
                  <p:rtn val="all"/>
                </p:endSync>
                <p:childTnLst>
                  <p:par>
                    <p:cTn id="17" fill="hold">
                      <p:stCondLst>
                        <p:cond delay="0"/>
                      </p:stCondLst>
                      <p:childTnLst>
                        <p:par>
                          <p:cTn id="18" fill="hold">
                            <p:stCondLst>
                              <p:cond delay="0"/>
                            </p:stCondLst>
                            <p:childTnLst>
                              <p:par>
                                <p:cTn id="19" presetID="10" presetClass="entr" presetSubtype="0" fill="hold" grpId="2" nodeType="click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par>
                                <p:cTn id="22" presetID="42" presetClass="path" presetSubtype="0" accel="50000" decel="50000" fill="hold" grpId="0" nodeType="withEffect">
                                  <p:stCondLst>
                                    <p:cond delay="0"/>
                                  </p:stCondLst>
                                  <p:childTnLst>
                                    <p:animMotion origin="layout" path="M -3.33333E-6 3.7037E-7 L 0.40052 -0.0044 " pathEditMode="relative" rAng="0" ptsTypes="AA">
                                      <p:cBhvr>
                                        <p:cTn id="23" dur="1000" fill="hold"/>
                                        <p:tgtEl>
                                          <p:spTgt spid="37"/>
                                        </p:tgtEl>
                                        <p:attrNameLst>
                                          <p:attrName>ppt_x</p:attrName>
                                          <p:attrName>ppt_y</p:attrName>
                                        </p:attrNameLst>
                                      </p:cBhvr>
                                      <p:rCtr x="20017" y="-231"/>
                                    </p:animMotion>
                                  </p:childTnLst>
                                </p:cTn>
                              </p:par>
                            </p:childTnLst>
                          </p:cTn>
                        </p:par>
                      </p:childTnLst>
                    </p:cTn>
                  </p:par>
                </p:childTnLst>
              </p:cTn>
              <p:nextCondLst>
                <p:cond evt="onClick" delay="0">
                  <p:tgtEl>
                    <p:spTgt spid="36"/>
                  </p:tgtEl>
                </p:cond>
              </p:nextCondLst>
            </p:seq>
            <p:seq concurrent="1" nextAc="seek">
              <p:cTn id="24" restart="whenNotActive" fill="hold" evtFilter="cancelBubble" nodeType="interactiveSeq">
                <p:stCondLst>
                  <p:cond evt="onClick" delay="0">
                    <p:tgtEl>
                      <p:spTgt spid="37"/>
                    </p:tgtEl>
                  </p:cond>
                </p:stCondLst>
                <p:endSync evt="end" delay="0">
                  <p:rtn val="all"/>
                </p:endSync>
                <p:childTnLst>
                  <p:par>
                    <p:cTn id="25" fill="hold">
                      <p:stCondLst>
                        <p:cond delay="0"/>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37"/>
                                        </p:tgtEl>
                                      </p:cBhvr>
                                    </p:animEffect>
                                    <p:set>
                                      <p:cBhvr>
                                        <p:cTn id="29" dur="1" fill="hold">
                                          <p:stCondLst>
                                            <p:cond delay="499"/>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30" restart="whenNotActive" fill="hold" evtFilter="cancelBubble" nodeType="interactiveSeq">
                <p:stCondLst>
                  <p:cond evt="onClick" delay="0">
                    <p:tgtEl>
                      <p:spTgt spid="38"/>
                    </p:tgtEl>
                  </p:cond>
                </p:stCondLst>
                <p:endSync evt="end" delay="0">
                  <p:rtn val="all"/>
                </p:endSync>
                <p:childTnLst>
                  <p:par>
                    <p:cTn id="31" fill="hold">
                      <p:stCondLst>
                        <p:cond delay="0"/>
                      </p:stCondLst>
                      <p:childTnLst>
                        <p:par>
                          <p:cTn id="32" fill="hold">
                            <p:stCondLst>
                              <p:cond delay="0"/>
                            </p:stCondLst>
                            <p:childTnLst>
                              <p:par>
                                <p:cTn id="33" presetID="10" presetClass="entr" presetSubtype="0" fill="hold" grpId="2"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500"/>
                                        <p:tgtEl>
                                          <p:spTgt spid="39"/>
                                        </p:tgtEl>
                                      </p:cBhvr>
                                    </p:animEffect>
                                  </p:childTnLst>
                                </p:cTn>
                              </p:par>
                              <p:par>
                                <p:cTn id="36" presetID="42" presetClass="path" presetSubtype="0" accel="50000" decel="50000" fill="hold" grpId="0" nodeType="withEffect">
                                  <p:stCondLst>
                                    <p:cond delay="0"/>
                                  </p:stCondLst>
                                  <p:childTnLst>
                                    <p:animMotion origin="layout" path="M -4.44444E-6 7.40741E-7 L -0.40486 0.0037 " pathEditMode="relative" rAng="0" ptsTypes="AA">
                                      <p:cBhvr>
                                        <p:cTn id="37" dur="1000" fill="hold"/>
                                        <p:tgtEl>
                                          <p:spTgt spid="39"/>
                                        </p:tgtEl>
                                        <p:attrNameLst>
                                          <p:attrName>ppt_x</p:attrName>
                                          <p:attrName>ppt_y</p:attrName>
                                        </p:attrNameLst>
                                      </p:cBhvr>
                                      <p:rCtr x="-20243" y="185"/>
                                    </p:animMotion>
                                  </p:childTnLst>
                                </p:cTn>
                              </p:par>
                            </p:childTnLst>
                          </p:cTn>
                        </p:par>
                      </p:childTnLst>
                    </p:cTn>
                  </p:par>
                </p:childTnLst>
              </p:cTn>
              <p:nextCondLst>
                <p:cond evt="onClick" delay="0">
                  <p:tgtEl>
                    <p:spTgt spid="38"/>
                  </p:tgtEl>
                </p:cond>
              </p:nextCondLst>
            </p:seq>
            <p:seq concurrent="1" nextAc="seek">
              <p:cTn id="38" restart="whenNotActive" fill="hold" evtFilter="cancelBubble" nodeType="interactiveSeq">
                <p:stCondLst>
                  <p:cond evt="onClick" delay="0">
                    <p:tgtEl>
                      <p:spTgt spid="39"/>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39"/>
                                        </p:tgtEl>
                                      </p:cBhvr>
                                    </p:animEffect>
                                    <p:set>
                                      <p:cBhvr>
                                        <p:cTn id="43" dur="1" fill="hold">
                                          <p:stCondLst>
                                            <p:cond delay="499"/>
                                          </p:stCondLst>
                                        </p:cTn>
                                        <p:tgtEl>
                                          <p:spTgt spid="39"/>
                                        </p:tgtEl>
                                        <p:attrNameLst>
                                          <p:attrName>style.visibility</p:attrName>
                                        </p:attrNameLst>
                                      </p:cBhvr>
                                      <p:to>
                                        <p:strVal val="hidden"/>
                                      </p:to>
                                    </p:set>
                                  </p:childTnLst>
                                </p:cTn>
                              </p:par>
                            </p:childTnLst>
                          </p:cTn>
                        </p:par>
                      </p:childTnLst>
                    </p:cTn>
                  </p:par>
                </p:childTnLst>
              </p:cTn>
              <p:nextCondLst>
                <p:cond evt="onClick" delay="0">
                  <p:tgtEl>
                    <p:spTgt spid="39"/>
                  </p:tgtEl>
                </p:cond>
              </p:nextCondLst>
            </p:seq>
          </p:childTnLst>
        </p:cTn>
      </p:par>
    </p:tnLst>
    <p:bldLst>
      <p:bldP spid="35" grpId="0" animBg="1"/>
      <p:bldP spid="35" grpId="1" animBg="1"/>
      <p:bldP spid="35" grpId="2" animBg="1"/>
      <p:bldP spid="37" grpId="0" animBg="1"/>
      <p:bldP spid="37" grpId="1" animBg="1"/>
      <p:bldP spid="37" grpId="2" animBg="1"/>
      <p:bldP spid="39" grpId="0" animBg="1"/>
      <p:bldP spid="39" grpId="1" animBg="1"/>
      <p:bldP spid="39"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2">
                    <a:lumMod val="20000"/>
                    <a:lumOff val="80000"/>
                  </a:schemeClr>
                </a:solidFill>
              </a:rPr>
              <a:t>Resultante / som-kracht</a:t>
            </a:r>
            <a:endParaRPr lang="nl-NL" dirty="0">
              <a:solidFill>
                <a:schemeClr val="tx2">
                  <a:lumMod val="20000"/>
                  <a:lumOff val="80000"/>
                </a:schemeClr>
              </a:solidFill>
            </a:endParaRPr>
          </a:p>
        </p:txBody>
      </p:sp>
      <p:sp>
        <p:nvSpPr>
          <p:cNvPr id="3" name="Tijdelijke aanduiding voor inhoud 2"/>
          <p:cNvSpPr>
            <a:spLocks noGrp="1"/>
          </p:cNvSpPr>
          <p:nvPr>
            <p:ph idx="1"/>
          </p:nvPr>
        </p:nvSpPr>
        <p:spPr>
          <a:xfrm>
            <a:off x="179512" y="1214422"/>
            <a:ext cx="8964488" cy="5286412"/>
          </a:xfrm>
        </p:spPr>
        <p:txBody>
          <a:bodyPr>
            <a:normAutofit/>
          </a:bodyPr>
          <a:lstStyle/>
          <a:p>
            <a:pPr marL="0" indent="0">
              <a:buNone/>
            </a:pPr>
            <a:endParaRPr lang="nl-NL" dirty="0" smtClean="0">
              <a:solidFill>
                <a:schemeClr val="tx2">
                  <a:lumMod val="20000"/>
                  <a:lumOff val="80000"/>
                </a:schemeClr>
              </a:solidFill>
            </a:endParaRPr>
          </a:p>
          <a:p>
            <a:pPr marL="0" indent="0">
              <a:buNone/>
            </a:pPr>
            <a:r>
              <a:rPr lang="nl-NL" dirty="0" smtClean="0">
                <a:solidFill>
                  <a:schemeClr val="tx2">
                    <a:lumMod val="20000"/>
                    <a:lumOff val="80000"/>
                  </a:schemeClr>
                </a:solidFill>
              </a:rPr>
              <a:t>De Resultante kracht is de som van de krachten.</a:t>
            </a:r>
          </a:p>
          <a:p>
            <a:pPr marL="0" indent="0">
              <a:buNone/>
            </a:pPr>
            <a:r>
              <a:rPr lang="nl-NL" dirty="0" smtClean="0">
                <a:solidFill>
                  <a:schemeClr val="tx2">
                    <a:lumMod val="20000"/>
                    <a:lumOff val="80000"/>
                  </a:schemeClr>
                </a:solidFill>
              </a:rPr>
              <a:t>(Het resultaat)</a:t>
            </a:r>
          </a:p>
          <a:p>
            <a:pPr marL="0" indent="0">
              <a:buNone/>
            </a:pPr>
            <a:endParaRPr lang="nl-NL" dirty="0" smtClean="0">
              <a:solidFill>
                <a:schemeClr val="tx2">
                  <a:lumMod val="20000"/>
                  <a:lumOff val="80000"/>
                </a:schemeClr>
              </a:solidFill>
            </a:endParaRPr>
          </a:p>
          <a:p>
            <a:pPr marL="0" indent="0">
              <a:buNone/>
            </a:pPr>
            <a:r>
              <a:rPr lang="nl-NL" sz="2800" dirty="0" smtClean="0">
                <a:solidFill>
                  <a:schemeClr val="tx2">
                    <a:lumMod val="20000"/>
                    <a:lumOff val="80000"/>
                  </a:schemeClr>
                </a:solidFill>
              </a:rPr>
              <a:t>Schematisch tekenen we dat zó:</a:t>
            </a:r>
          </a:p>
          <a:p>
            <a:pPr marL="0" indent="0">
              <a:buNone/>
            </a:pPr>
            <a:endParaRPr lang="nl-NL" dirty="0" smtClean="0">
              <a:solidFill>
                <a:schemeClr val="tx2">
                  <a:lumMod val="20000"/>
                  <a:lumOff val="80000"/>
                </a:schemeClr>
              </a:solidFill>
            </a:endParaRPr>
          </a:p>
          <a:p>
            <a:pPr marL="0" indent="0">
              <a:buNone/>
            </a:pPr>
            <a:endParaRPr lang="nl-NL" dirty="0" smtClean="0">
              <a:solidFill>
                <a:schemeClr val="tx2">
                  <a:lumMod val="20000"/>
                  <a:lumOff val="80000"/>
                </a:schemeClr>
              </a:solidFill>
            </a:endParaRPr>
          </a:p>
          <a:p>
            <a:pPr marL="0" indent="0">
              <a:buNone/>
            </a:pPr>
            <a:endParaRPr lang="nl-NL" sz="2800" dirty="0" smtClean="0">
              <a:solidFill>
                <a:schemeClr val="tx2">
                  <a:lumMod val="20000"/>
                  <a:lumOff val="80000"/>
                </a:schemeClr>
              </a:solidFill>
            </a:endParaRPr>
          </a:p>
          <a:p>
            <a:pPr marL="0" indent="0">
              <a:buNone/>
            </a:pPr>
            <a:r>
              <a:rPr lang="nl-NL" sz="2800" dirty="0" smtClean="0">
                <a:solidFill>
                  <a:schemeClr val="tx2">
                    <a:lumMod val="20000"/>
                    <a:lumOff val="80000"/>
                  </a:schemeClr>
                </a:solidFill>
              </a:rPr>
              <a:t>Krachten mag je optellen met de kop staart methode.</a:t>
            </a:r>
          </a:p>
        </p:txBody>
      </p:sp>
      <p:pic>
        <p:nvPicPr>
          <p:cNvPr id="6" name="Afbeelding 5" descr="http://www.wetenschapsforum.nl/moderator/krachtvectoren/k6.png"/>
          <p:cNvPicPr/>
          <p:nvPr/>
        </p:nvPicPr>
        <p:blipFill>
          <a:blip r:embed="rId2" cstate="print"/>
          <a:srcRect/>
          <a:stretch>
            <a:fillRect/>
          </a:stretch>
        </p:blipFill>
        <p:spPr bwMode="auto">
          <a:xfrm>
            <a:off x="1285852" y="4214818"/>
            <a:ext cx="3214710" cy="785818"/>
          </a:xfrm>
          <a:prstGeom prst="rect">
            <a:avLst/>
          </a:prstGeom>
          <a:noFill/>
          <a:ln w="9525">
            <a:noFill/>
            <a:miter lim="800000"/>
            <a:headEnd/>
            <a:tailEnd/>
          </a:ln>
        </p:spPr>
      </p:pic>
      <p:cxnSp>
        <p:nvCxnSpPr>
          <p:cNvPr id="8" name="Rechte verbindingslijn met pijl 7"/>
          <p:cNvCxnSpPr/>
          <p:nvPr/>
        </p:nvCxnSpPr>
        <p:spPr>
          <a:xfrm>
            <a:off x="2955943" y="5301208"/>
            <a:ext cx="107157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Rechte verbindingslijn met pijl 9"/>
          <p:cNvCxnSpPr/>
          <p:nvPr/>
        </p:nvCxnSpPr>
        <p:spPr>
          <a:xfrm rot="10800000">
            <a:off x="2955943" y="5158332"/>
            <a:ext cx="107157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pic>
        <p:nvPicPr>
          <p:cNvPr id="9" name="Rectangle 3"/>
          <p:cNvPicPr>
            <a:picLocks noChangeAspect="1"/>
          </p:cNvPicPr>
          <p:nvPr/>
        </p:nvPicPr>
        <p:blipFill>
          <a:blip r:embed="rId3">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4"/>
          <p:cNvSpPr txBox="1">
            <a:spLocks noChangeArrowheads="1"/>
          </p:cNvSpPr>
          <p:nvPr/>
        </p:nvSpPr>
        <p:spPr bwMode="auto">
          <a:xfrm>
            <a:off x="13712"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Vector</a:t>
            </a:r>
            <a:endParaRPr lang="nl-NL" sz="1000" b="1" i="1" dirty="0">
              <a:solidFill>
                <a:schemeClr val="bg1"/>
              </a:solidFill>
            </a:endParaRPr>
          </a:p>
        </p:txBody>
      </p:sp>
      <p:pic>
        <p:nvPicPr>
          <p:cNvPr id="12" name="Rectangle 3"/>
          <p:cNvPicPr>
            <a:picLocks noChangeAspect="1"/>
          </p:cNvPicPr>
          <p:nvPr/>
        </p:nvPicPr>
        <p:blipFill>
          <a:blip r:embed="rId3">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http://www.911review.com/errors/wtc/imgs/pull_it.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273445" y="2492896"/>
            <a:ext cx="3870555" cy="2966284"/>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cxnSp>
        <p:nvCxnSpPr>
          <p:cNvPr id="14" name="Rechte verbindingslijn met pijl 13"/>
          <p:cNvCxnSpPr/>
          <p:nvPr/>
        </p:nvCxnSpPr>
        <p:spPr>
          <a:xfrm>
            <a:off x="7181702" y="3521592"/>
            <a:ext cx="978890" cy="216024"/>
          </a:xfrm>
          <a:prstGeom prst="straightConnector1">
            <a:avLst/>
          </a:prstGeom>
          <a:ln w="19050">
            <a:solidFill>
              <a:srgbClr val="92D050"/>
            </a:solidFill>
            <a:headEnd type="oval"/>
            <a:tailEnd type="arrow"/>
          </a:ln>
          <a:effectLst>
            <a:glow rad="63500">
              <a:schemeClr val="tx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5" name="Rechte verbindingslijn met pijl 14"/>
          <p:cNvCxnSpPr/>
          <p:nvPr/>
        </p:nvCxnSpPr>
        <p:spPr>
          <a:xfrm flipH="1" flipV="1">
            <a:off x="6173590" y="3305568"/>
            <a:ext cx="1008112" cy="216024"/>
          </a:xfrm>
          <a:prstGeom prst="straightConnector1">
            <a:avLst/>
          </a:prstGeom>
          <a:ln w="19050">
            <a:solidFill>
              <a:srgbClr val="00B0F0"/>
            </a:solidFill>
            <a:headEnd type="oval"/>
            <a:tailEnd type="arrow"/>
          </a:ln>
          <a:effectLst>
            <a:glow rad="63500">
              <a:schemeClr val="tx1">
                <a:alpha val="40000"/>
              </a:schemeClr>
            </a:glow>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Rechthoek 15"/>
          <p:cNvSpPr/>
          <p:nvPr/>
        </p:nvSpPr>
        <p:spPr>
          <a:xfrm>
            <a:off x="6329726" y="2931000"/>
            <a:ext cx="851976" cy="369332"/>
          </a:xfrm>
          <a:prstGeom prst="rect">
            <a:avLst/>
          </a:prstGeom>
        </p:spPr>
        <p:txBody>
          <a:bodyPr wrap="square">
            <a:spAutoFit/>
          </a:bodyPr>
          <a:lstStyle/>
          <a:p>
            <a:r>
              <a:rPr lang="nl-NL" b="1" dirty="0" err="1" smtClean="0">
                <a:solidFill>
                  <a:srgbClr val="00B0F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a:t>
            </a:r>
            <a:r>
              <a:rPr lang="nl-NL" b="1" baseline="-25000" dirty="0" err="1" smtClean="0">
                <a:solidFill>
                  <a:srgbClr val="00B0F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span</a:t>
            </a:r>
            <a:endParaRPr lang="nl-NL" b="1" dirty="0">
              <a:solidFill>
                <a:srgbClr val="00B0F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17" name="Rechthoek 16"/>
          <p:cNvSpPr/>
          <p:nvPr/>
        </p:nvSpPr>
        <p:spPr>
          <a:xfrm>
            <a:off x="7671147" y="3268123"/>
            <a:ext cx="851976" cy="369332"/>
          </a:xfrm>
          <a:prstGeom prst="rect">
            <a:avLst/>
          </a:prstGeom>
        </p:spPr>
        <p:txBody>
          <a:bodyPr wrap="square">
            <a:spAutoFit/>
          </a:bodyPr>
          <a:lstStyle/>
          <a:p>
            <a:r>
              <a:rPr lang="nl-NL" b="1" dirty="0" err="1" smtClean="0">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a:t>
            </a:r>
            <a:r>
              <a:rPr lang="nl-NL" b="1" baseline="-25000" dirty="0" err="1" smtClean="0">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spier</a:t>
            </a:r>
            <a:endParaRPr lang="nl-NL" b="1" dirty="0">
              <a:solidFill>
                <a:srgbClr val="92D05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par>
                                <p:cTn id="21" presetID="5" presetClass="entr" presetSubtype="1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checkerboard(across)">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checkerboard(across)">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07504" y="692696"/>
            <a:ext cx="8928992" cy="369332"/>
          </a:xfrm>
          <a:prstGeom prst="rect">
            <a:avLst/>
          </a:prstGeom>
        </p:spPr>
        <p:txBody>
          <a:bodyPr wrap="square">
            <a:spAutoFit/>
          </a:bodyPr>
          <a:lstStyle/>
          <a:p>
            <a:pPr algn="ctr"/>
            <a:r>
              <a:rPr lang="nl-NL" dirty="0" smtClean="0">
                <a:solidFill>
                  <a:schemeClr val="bg1"/>
                </a:solidFill>
                <a:latin typeface="Verdana" pitchFamily="34" charset="0"/>
                <a:ea typeface="Verdana" pitchFamily="34" charset="0"/>
                <a:cs typeface="Verdana" pitchFamily="34" charset="0"/>
              </a:rPr>
              <a:t>Leg meerdere krachten kop-staart om de somkracht te bepalen.</a:t>
            </a:r>
          </a:p>
        </p:txBody>
      </p:sp>
      <p:sp>
        <p:nvSpPr>
          <p:cNvPr id="5" name="Rechthoek 4"/>
          <p:cNvSpPr/>
          <p:nvPr/>
        </p:nvSpPr>
        <p:spPr>
          <a:xfrm>
            <a:off x="107504" y="332656"/>
            <a:ext cx="8928992" cy="369332"/>
          </a:xfrm>
          <a:prstGeom prst="rect">
            <a:avLst/>
          </a:prstGeom>
        </p:spPr>
        <p:txBody>
          <a:bodyPr wrap="square">
            <a:spAutoFit/>
          </a:bodyPr>
          <a:lstStyle/>
          <a:p>
            <a:pPr algn="ctr"/>
            <a:r>
              <a:rPr lang="nl-NL" b="1" u="sng" dirty="0" smtClean="0">
                <a:solidFill>
                  <a:schemeClr val="bg1"/>
                </a:solidFill>
                <a:latin typeface="Verdana" pitchFamily="34" charset="0"/>
                <a:ea typeface="Verdana" pitchFamily="34" charset="0"/>
                <a:cs typeface="Verdana" pitchFamily="34" charset="0"/>
              </a:rPr>
              <a:t>Kop-staart methode</a:t>
            </a:r>
            <a:endParaRPr lang="nl-NL" b="1" u="sng" dirty="0">
              <a:solidFill>
                <a:schemeClr val="bg1"/>
              </a:solidFill>
              <a:latin typeface="Verdana" pitchFamily="34" charset="0"/>
              <a:ea typeface="Verdana" pitchFamily="34" charset="0"/>
              <a:cs typeface="Verdana" pitchFamily="34" charset="0"/>
            </a:endParaRPr>
          </a:p>
        </p:txBody>
      </p:sp>
      <p:sp>
        <p:nvSpPr>
          <p:cNvPr id="7" name="Titel 6"/>
          <p:cNvSpPr>
            <a:spLocks noGrp="1"/>
          </p:cNvSpPr>
          <p:nvPr>
            <p:ph type="ctrTitle"/>
          </p:nvPr>
        </p:nvSpPr>
        <p:spPr>
          <a:xfrm>
            <a:off x="685800" y="6927527"/>
            <a:ext cx="7772400" cy="1470025"/>
          </a:xfrm>
        </p:spPr>
        <p:txBody>
          <a:bodyPr/>
          <a:lstStyle/>
          <a:p>
            <a:r>
              <a:rPr lang="nl-NL" dirty="0" smtClean="0"/>
              <a:t>Kop staart </a:t>
            </a:r>
            <a:r>
              <a:rPr lang="nl-NL" dirty="0" err="1" smtClean="0"/>
              <a:t>meth</a:t>
            </a:r>
            <a:endParaRPr lang="nl-NL" dirty="0"/>
          </a:p>
        </p:txBody>
      </p:sp>
      <p:pic>
        <p:nvPicPr>
          <p:cNvPr id="3074" name="Picture 2" descr="http://www.dogbreedinfo.com/images20/WalkingDogsIncorrectShilohsMinPin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3568" y="1412776"/>
            <a:ext cx="2307533" cy="3369000"/>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
        <p:nvSpPr>
          <p:cNvPr id="15" name="AutoShape 4" descr="data:image/jpg;base64,/9j/4AAQSkZJRgABAQAAAQABAAD/2wCEAAkGBhIQEREUEBIUFRAUGBAVFhUYEhYXFRcZFxcXFxsYFxUYGyYfFxslGxkYIS8iJicpLi04Fh8xNTAqNScrLCkBCQoKBQUFDQUFDSkYEhgpKSkpKSkpKSkpKSkpKSkpKSkpKSkpKSkpKSkpKSkpKSkpKSkpKSkpKSkpKSkpKSkpKf/AABEIAPIA0AMBIgACEQEDEQH/xAAcAAEAAwEBAQEBAAAAAAAAAAAABgcIBQQDAgH/xABMEAABAwIDBAUIBQgJAgcAAAABAAIDBBEFEiEGBzFBEyJRYXEIFCOBgpGhojJSYnKSMzVCc3Sxs8EVJENTg5OjssJUYxYXNETD0uH/xAAUAQEAAAAAAAAAAAAAAAAAAAAA/8QAFBEBAAAAAAAAAAAAAAAAAAAAAP/aAAwDAQACEQMRAD8AvFERAREQEREBERAREQEREBERAREQEREBERAREQEREBERAREQEREBERAREQEREBERARFwMa28w+icW1NXEx44szZnjxYy7h7kHfRR3B94WG1bgynrIXSGwDC4scSeQa8Ak+CkSAiIgIiICIiAiIgIiICIiAiIgIiICIoltDvUwyheY56kGVujmRtdI5p7HZQQ09xN0EtRQvAt8GF1kgjZUZJHaNbKwx5j2Bx6t+66miAiIgrXfZvAfh1MyGmdlqqjNZw4xxjRzh2OJNgfvHiAqQ2O3e1uMOkNOGhjT15pXEMzHW1wCXO56A8Re1wuxv2xMzYxM0nqwMhib+ASH5nn3K1ZMOOH7LubCTHKKYSOc0lrs8uVzzmGt+sRfsAQU5tjumr8Lj6WUMkgBAMkTi4MJ0GcOaHNvwva3AX1CtHcRvCkq2vo6p5fLE3PE9xu50YIBa4niWkix7D3KWbCw+e4HTMqSZOmgcx5cS4kOzN1J1va2vcqC3U1TqfGqMX4yPhd352uZr6yD6kGr0REBLqC7zt6EeERtaxokrJBdkZPVa3hnktra/ADU2PCxKobEN7OLTuLjWSM55Y7RtHdZoFx43QazRZo2T3719NI0VbvOae4Dg5rRKB2seALnude/dxGj8Pr46iKOWJwdFI1r2OHNrhcHuQehERAREQEREBERAREQQze7tK+gwuaSJxbNIWQscOLS+9yDyIYHWPbZZn2f2fdWGZzniOCBvSTzODnBjS4NFmt1e4uNgOfMgAlX35REJdhTCP0amFx8Mkrf3uCi/k+UEdRTYvC/hK2GN/3HsnbyIPMoIftFupkgoo66knbV0bmhznNjcx7AdLuYSdAdDrccxa5Vhbi95Tp/wCoVb80jWk073G7nNbqYyTxLRqO4EcguhuPqyIK3DakXkpZZGlhsQWSFwcAL6tzh99LekHG6p/azCZMExZ7YSR0MjJoHdrCc7L9tvontylBrZFz9n8ZZWU0FRH9CZjHgdlxq094Nx6l0EGSd6zr4xX/AK0j3NaFoTeQ22B1YHAQNH+1Z+3uNtjNf99vxjYVoDeD1sCqstzemadBys0392qD67p/zPQfq/8Am5Z02KdfGqM9tXEf9VaN3UtIweguCPRA6jtc4j4arOGw/wCeaL9ri/iBBrtfCurGQxySyG0cbXvcexrQXE+4L7qvd+eOebYTK0Gz6hzIR4Hrv+VpHtIKNghqNocXOpDqiQkniIom/wAmsAA7TbmVcu2teNnqWigwqKMSzTNjyOjL3ytA6xcRbM4ucwcb9fTu4Xk37PgMqqxw6ziIGHsAAe/3ks/CvftMf6R2noacfkqJgmfexBd+U0Gax16EcARqdQAgiPlAbJw0lRTz07GxioEoe1oAbnjLesGjQEh4vbsvxJVjbhK8y4RG069FLPGPC4f/AM1BvKTxIOqKKAcY45ZD/iODR/DKnm4ig6LB4XHjK+eT5sg+DAgsJERAREQEREBERAREQQ3fBhpnwetAFyxrZR/hOa8/KHKpPJ2xUR4hNCTpPC63e6NwcPlL/ctD1tI2WOSN4uyRr2OHc4Fp+BWSNmKt2F4tAX6GnqOjk+6HGOT5S5BcGJg4XtRBKOrT4kwRu0OUyHKywsOOcRE8fypuQCvD5SGz+aOlrGjVpMEh7nXez1Ah49oKydrdh6fE/N/OC8GnkEjCwtBPC7SS09U2HCx0Gq/e3ez/AJ/h9VT/AKT2Es/WN67PmAHrQQHyddoelpJ6Vx61O/OwfYlubDweHH2wrdWV9zGP+Z4tAHGzJ707/btk/wBQM95WqEGUt8rLY1XX7YT74Y1p7AX5qWmPbFCfexqzLvtFsbrO8Ux/0I1pTZR96GjJ4mnpj74moOqsibD/AJ5ov2uL+IFrtZE2H/PNF+1xfxAg12s++UdjeeqpqZp0hjdI4falNhfvDWA+2tBLKGLyHGcecAbtqKlsbSOUTXBgP+W26DQe6/B/M8Jo2EWcY+ldprmlvIQe8BwHqUR3PROq67FsSe14E0hiizAjqZi4ttYAlrWxNvx0N+KthjAAANALADsC8G0WKikpKmc/2McsniWtJA9ZsPWgy7vVxfzzF6tzdWtf0LOekVo9PFwJ9a1BszhIpKOmgH9lFEw95a0Bx9ZufWsubs8KNbi9I12o6Xpnk8xHeU38S23tLWyAi5G1G1FPhtO+oqXWY3QAaue48GMHMn4WJNgFnvaPfviVS8+bvFNDrlYxrXOt9qRwJJ8LDuQabRZv2T3+10ErRXEVNOTZ3Ua2Vo7WloAdbsI17QtD4diMdRFHNC4Pika17HDgQf3eHJB6UREBERAREQFlnfdg3m2LzkCzZxHO32hld87XH1rUypTyk8GvHR1IH0XSQOP3hnZ/tf70Fl7AYz55htHMTdzomB57Xs6j/maVIFUfk5410lFUU5PWglDgPsSjl7TH+9W4gydvRwQ4fi1QGdVrnioiI0sJOvp91+YeytN7KY4K2ipqgf2sbHEDk61nj1ODh6lVvlH7PZoqasaNY3GGQ/ZfdzCe4ODh7a9Pk57QdJS1FK49aB4kYPsS8QPB4J9tBXW/NoGNVHe2mJ/ymD+S0TsO6+G4eeP9Vo/4LFn7f40jF398VOR+Ej+Svzd6++F4db/pqYe6NoQSBZE2H/PNF+1xfxAtdrImw/55ov2uL+IEGmt4GN+ZYbWTA2c2NwYftv6jPmcFRvk+4L02JumI6tNE9wP23+jb8pefUpj5R2OZKWlpgdZXukd92MWAPi5/yL1+TtgvRUE05HWqJTY9rIhlHzmRBa6rPygMa6HC+iB61TJGy3PKz0jvi1o9pWYs7eUXjXS10FODcQRZiOx8pufkaz3oPZ5N2C5p6upI0jYyJvjIczreAYPxK+5ZQ0FziA0AkkmwAGpJPIKv9xeDeb4TE4izqh8kx8CcjfVlYD61xN/m3fm8AoYHemnF5iDq2L6vcXn4A9oQVdvM23kxiu9FmNOw9HTxgG7rm2fL9Z5t6so5KxKfZmDZnCzWTRRTYm/o2tEgzMY95v0bAPqtDiSNTlIuBZcfcFsJ00xr52+ihJbACPpS8394YDp3ntapDM3/AMQY4WHXDcMOumkkuYAtN+ILmkdmWM/WCCNb7MGj81w2t6BlPVTttPGwZRmLGv1A5tJIvx1APBTXyeK50mGSMcSRFPI1nc1zGPt+Jzj61Xu/7akVVe2njN46QFpPIyvsX+4BrfEOVs7l8BNJhMGcWfOXVDh+ssG/I1nvQTpERAREQEREBQ7e5g/nWEVjQLujb0zfGI5zb2Q4etTFfOeEPa5rhdrgWkdoIsfggzXuAxroMU6Inq1Mckfdmb6Rp9zXD2lphY7p3vwrExf6VJU694iksfUWg+9bCjkDgCDcEAg9oPBBxNuMB8+oKqn/AEpI3ZPvt6zPmDVnLc5j5osWgzGzJiad9/8AuEBt/CQM+K1Usob18CNBi1QGDKx7hURW0sJOsbdln5h7KDs+UGy2LA9sEB+aQfyV4bs33wnD/wBREPcLfyWfd7eNitnoakWvNRUznW5PD5WvHqcHD1K/d1Tr4PQX/ugPcXBBK1kTYj880X7XF/EC12sebMVrYMUp5ZDZkVQ2Rx7mPzH4BBIt+WN+c4tKwG7adscA8R1nevM4j2VofYvBfM6CkgtZ0cUYd98jM/5i5Zi2Lo3YnjNP0nWM05ml7wCZn38QCPWtboBWPtr8RdiOKVL2dYzTlkY7W5hHGPwhq1BvAxrzPDayYGzmxODD9t/o2fM4LOe5vBvOsXpQRdkJdO7/AAxdvz5EGj6/EIcHw7NIfRUsUbAOBcWtDGtb3uNh61mCjpqnHsTsTeepkLnOtdsbBxP3WMFgO4Dmpfv32787qRRwuvT0xOcg6Pm4H1MF2+Jd3KfbjNhPMqXzqZtqmpAIuNWQ8Wt7i76R9nsQTduzDI6DzKne6FgidEx7DZ7bgjOD9a5LieZJUOr46fZXCJOhOeoebNc62aWZwsHFvJjQL5eFm9riTZRWVt722/8ASdc4RuvSwZo4ux2vXk9ojTua1B493Wyj8XxFjJLujBM1Q83uWg3IJ+s8nL7RPJazYwAAAAAWAA0AA5AKD7oNiP6MoWmRtqqoyyS9rdOpH7IOve5ynSAiIgIv4Soni+9bCqVxbLWRl44tjDpbdxMYIB7roJaih+Hb3MIncGsrY2uP94HxD8UjQPipbFK14DmkOadQQQQR2gjig/aIiDMG/fBvN8WkeBZtQyKYdl7ZHfFl/aV5bqcZ86wmjfe7mM6F3beI9Hr4gNPrUI8pHB81PSVIGscj4nHukbmF+4Fh/Evl5NuNXirKUn6DmTNHc8ZHe4tZ+JBdKpryjtn88FNVtHWicYXn7L+s0nuDgR/iK5V48XwiGrhfDURiSF9szDexsQ4aggjUA+pBi2Wpc5rGuNwwEN7gXF1vC5J9ZWrt0Lr4NQfcf8JHr8f+TuD/APRM/wAyb/7qT4RhENJCyGnYGQsuGtBJAuS46uJPElB7FiKt/KSfef8AvK26q2xTcFhcxcWdPCSSepLcXPdIHIIN5OGC56qqqSNIY2xt+9Kbm3g1h/EtBKMbAbCR4RBJDHI6TPI6Qvc0B2rWtDdOwD4lSdBUPlG410dHTU4PWmkLz92Ic/ae38KrbYXHhhdDXVbf/VTZaSm7QbdJLJ7IMXrLe1ezf3jXT4q6MHq00ccXdmPpHHx6wHsqAU0Us7ooYw57nODI2Dm55AsB2k2+HYgmm6LYc4pXB0oJpYCJJidQ836sffmIJPcD2halAso7sBsezC6KKBtjJ9OV4/TkcBmPgNGjuaF28Qr44IpJZXBsUbXPe48A1ouSgrzfjtx5jR+bxOtU1Qc3TiyLg93cT9EeLjyVY7j9iPPq3p5W3pqUteb8Hy8WN7wLZj4Ac1Gdp8cnxrEXSBpL5ntjhjv9Ft8rGDlz1PaSVqHYjZVmGUUNOyxc0ZpHfXkdq53hfQdwAQd5ERARF+J48zXNuRcEXBs4X0uDyKDP2/DaqrmrzQU8rnQBsYMMWpfI4XLX5dXHh1T7lwmbmKuKmfVV8kVJAwBzs2aSUAkAejjB1JIFr315LnbD7ZSYPiDpJ4c5JdHO17fTt16xa52rX3vcHjwPaNP4ZidNiNMJIiyammaQQQCCCLOY9p4HkWlBnMblKuanbU4fPBVwvFxkcWP7xlkAAI4EF1+5cnZrbXEMEnLAXtDXWlppQ7Ie3qHVjvtCx8RorcxjZ6swCaSrwlnS4c7r1NGSepYi7ouY0vqL5baggC3Tx/AaDaeibNTvaKgN9HJYCSN2vopmjXLe+nrbccQk2xe2tPitOJqc2cLCSMkZ43dh7QeR4H3gSBZG2ax6qwHECXNc18bjHPCTYPbfVvZ3td4HUcdXYVikdVDHNC4Oika17Xdx7ew8iOVkEf3pYR51hNazm2N0rfGL0nxyketUNuPxg0+LwN/RnbJC72hmb8zGq9N7uIGDB65wOrmCL/Ne2M/K4qltwOEdNiokI0p4pZO7M60Y/wB5PsoNMoiICIiAiIgIiIKR3h7iJp5p6qim6R8r3yOhlIa67iSQyQdW2ugdawHEr9bkN2UsE0lXXQujkiLo4Y3tsc1rPk8LHK08Ddx7CrsRAVIeUHtxYNw+F2pyyVBB5cWRn4PPsK19rto2YdRz1MguIm3DfrOcQ1je67iBfksq4PhtRjWItYXF01TI50j7XDQTme8jkGi9h3AdiCy/J82HzOdiEzdG5o6cEcXcHyDwHVHi7sV7ryYThcdLBFBC3LFE1rGjuHb2k8SeZJXrQEREBERBXW9PdPHijDNThsdc0aO4NmAGjZO/kHcuB04UnsdtpWYDVva5jsmbLPTP6t7cxf6LwODv3haxUD3nbrYsWjzx5Y61g6kltHgfoSW4jsPEeFwglGze0tPiFOyelfmjdoRwcx3Nj2/ouH/6LggqBbS7BT4bOcRwNp6S5NRRj8nMw6no2jgeJyj2bEZTTOzu0ldgFa8ZXMe05Zqd9w14Hbbnza8dulwSDpvZHa+nxSnE1M644PYbZ43fVeP3HgeSCu95G7WoxmGlrYIGw1xjb08D35SQRcDNYDO03GttCOFrKpL4tgcv/uKR1+/o3298cnxWu18KyijmY6OZjZI3aOY5oc0+IOhQZk2n3w1GI4eaWpjZ0nSRu6VnVDmtubOj7b2NwQNOCmvk1YfZlfMRxMEQPgHud/uYvdtt5P0E2aTDXdBLqehcSYXfdOroz7x3BU/T1mI4FVEAyU07bZmn6Dx3j6MjeNjr3FBr9FXO7jfHBieWGcCCt5Nv6OX9WTwP2Dr2E62sZAREQEREBERAREQQ7e/S9Jg1cOxjH/gkY/8A4qoPJ2mDcUlB/Sp5QPVJEf5K89u6fpMNr29tPU/CNx/ks87i6nJjNOPrsqG/6Tn/APFBqNERAREQEREBERBC95W7aHFoSbBlZG09FL288knawn8N7jmDnzY7aiowOvJc1wyuMVRCdC5oOo7MwOoP8iVrdVDvz3b+cxmvpm+nib6ZoGskbR9MdrmD3gfZAIWpheJxVUMc0Dg+KRoc1w5g/uPIjlYhepZw3JbyPMphSVL7Ukzuo4nSKQ6XvyY7QHsNjpqtHoC4m1ex9LicJiqo8w1yPGkkZPNjuXhwPMFdtEGSdvN3tTg84D7uhcfRTtBAdbWx+o8dnrF1bu5zewa0CjrX/wBbaD0ch/tmgcHf9wD8QF+IN7KxvBIa2B8FSwPieLEH4EHk4HUEcFQUW4uvjxMRwvLKdhbKys+q0G7bAG5lBHAW4A3AIQaMRfiJpDQCcxAALrAXPbYaC6/aAiIgIiICIiCO7w8Q6DC6+S9iIJWjxe3IPi4Kgdw9D0mMRO5RRzyfIYx8Xq1PKCxPosK6MHWeWJlu5t5T8WN96iXk14ZeWtnI+iyKIH77i93+xvvQXyiIgIiICIiAiIgIiIM07592/wDR8/nNM3+pzuOgGkUh1LO5p1LfWOQvP9yG8nzyIUdS/wDrULfRuJ1ljHfze0ce0WPJxVlYzg8VZBLBO3NFK0tcP5g8iDYg8iAspbTYBU4FiAaHFr43CSCYC2dt+q4fEOb4jUcQ10iim7zb+HFqYPaWtqGACaK+rXfWAOpYeR9R1ClaAiIgIiICIiAiIgIi/hKDP3lH4znqqWnB0ijdI770psAe/KwH2lOtwWEdDhTZCOtUSSyd9haNvq6hPtKiNtMXdiWKVEkYLullyRAc2giOMDxAb71rDAcKbS01PA3hDHHH45WgE+s6+tB70REBERAREQEREBERAUU3jbBR4vS9GSGTsu6GQj6LuYNtcjrAHwB5KVogx4DXYJW/pQVUJ9Tmn4PY73FaO3c7zqfFo8ukdYwXkhJ4/bjJ+kz4jnyJ923WwFNi0OSYZZm36KZo67D/AMmnm0/A2KzNj+ztbglW0PzRysOaKZhOVwH6THfvB1F7EINgIqu3Yb5o6/JT1pbFW6BruEc3h9R/2eB5dgtFAREQEREBERAUM3t7TeYYXO5ptLKOgj7c0gIJHgzMfUFM1mTffts3EK0RQOzU1MHMDgeq+QnruB5gWDQfskjQoPluO2b87xSORzbxUoMzuzMNIx45ut7BWoFX+5TZHzDDmvkbaeptM+/ENI9G0+Ddbci8qwEBERAREQEREBERAREQEREBcvaLZqnxCB0NVGHxnUcnNPJzHcWuHb+8aLqIgyxvC3T1OFOMjLzUd+rK0as7BKB9E/a4HuOimm5/e9PJLDQVuaXP1Ipr9cEAnLJf6YsPpce2/K7K9gMUgIBBY8EEXBFjoRzWUd0/54oP1n/ByDWqIiAiIgIi4O3eMyUeHVc8NuljjcWEi4BJABtzte/qQV5vv3nebsdQUj/TvFp3g/k2EfkweT3Dj2A9p0jG5fdZ529tbWM/qrDeKMjSZzTxI5xtP4iLcAbxndlsqMYxLJUyOLAHzykkl8lnNu3NyLnO1PjzWqqenbGxrI2hrGANa0CzWgCwAA4ABB9EREBERAREQEREBERAREQEREBERB8a38nJ91/7isl7sapkWLUL5XtYxsmrnODWjquGpOg1Wt5Y8zXN7QR7xZZ42j8nishu6jljqGcmn0UvuJyH8Q8EGh4pWuAc0gtOoINwfAjiv2shOgxbCHHSrpddSOkYw+sdR3xXcw7fti8Qs6WOYD+8hbf3syk+tBqFFnVvlHYhzp6Un7so/wDkXzn8ovESLNhpW9+SQ/vkQaOUM3u1sbMJrWvexrnx2YHOALjmbo0E9Y+CoXFN8eL1FwasxtPKJjI/maM3xXjwzYbFcTfnbBPIXcZpSWtP+LKRm9RKCVeTr+dJv2aX+JEtHqsN1O6OTCZXVFRO18r43R9GxpyNBc11y91i49XsHrVnoCIiAiIgIiICIiAiIgIiICIiAiIgIiIP4R7lC9t9l6Ix5zSU2c5ru83jzcueW6IgoDG6GNszg2NgGugYAOJ7AvdsnhsL5QHxRuFxo5jSOfaF/UQaE2W2cpIomPipYGP16zYI2u94bdSAIiD+oiICIiAiIgIiI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3079" name="Picture 7" descr="C:\Users\Ricardo\AppData\Local\Microsoft\Windows\Temporary Internet Files\Content.IE5\I7FAFJJR\MC90028053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583832" y="2468573"/>
            <a:ext cx="839857" cy="586652"/>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Rechte verbindingslijn met pijl 20"/>
          <p:cNvCxnSpPr/>
          <p:nvPr/>
        </p:nvCxnSpPr>
        <p:spPr>
          <a:xfrm>
            <a:off x="5003760" y="2761899"/>
            <a:ext cx="1884328" cy="1285556"/>
          </a:xfrm>
          <a:prstGeom prst="straightConnector1">
            <a:avLst/>
          </a:prstGeom>
          <a:ln w="19050">
            <a:solidFill>
              <a:srgbClr val="92D050"/>
            </a:solidFill>
            <a:headEnd type="oval"/>
            <a:tailEnd type="arrow"/>
          </a:ln>
        </p:spPr>
        <p:style>
          <a:lnRef idx="1">
            <a:schemeClr val="accent1"/>
          </a:lnRef>
          <a:fillRef idx="0">
            <a:schemeClr val="accent1"/>
          </a:fillRef>
          <a:effectRef idx="0">
            <a:schemeClr val="accent1"/>
          </a:effectRef>
          <a:fontRef idx="minor">
            <a:schemeClr val="tx1"/>
          </a:fontRef>
        </p:style>
      </p:cxnSp>
      <p:cxnSp>
        <p:nvCxnSpPr>
          <p:cNvPr id="23" name="Rechte verbindingslijn met pijl 22"/>
          <p:cNvCxnSpPr/>
          <p:nvPr/>
        </p:nvCxnSpPr>
        <p:spPr>
          <a:xfrm flipV="1">
            <a:off x="5003760" y="2177894"/>
            <a:ext cx="1452280" cy="578711"/>
          </a:xfrm>
          <a:prstGeom prst="straightConnector1">
            <a:avLst/>
          </a:prstGeom>
          <a:ln w="19050">
            <a:solidFill>
              <a:schemeClr val="bg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37" name="Afgeronde rechthoek 36"/>
          <p:cNvSpPr/>
          <p:nvPr/>
        </p:nvSpPr>
        <p:spPr>
          <a:xfrm>
            <a:off x="4355976" y="3822213"/>
            <a:ext cx="1656184" cy="306467"/>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l-NL" sz="1200" i="1" dirty="0" smtClean="0">
                <a:solidFill>
                  <a:schemeClr val="bg1"/>
                </a:solidFill>
                <a:latin typeface="Verdana" pitchFamily="34" charset="0"/>
                <a:ea typeface="Verdana" pitchFamily="34" charset="0"/>
                <a:cs typeface="Verdana" pitchFamily="34" charset="0"/>
              </a:rPr>
              <a:t>F</a:t>
            </a:r>
            <a:r>
              <a:rPr lang="nl-NL" sz="1200" i="1" baseline="-25000" dirty="0" smtClean="0">
                <a:solidFill>
                  <a:schemeClr val="bg1"/>
                </a:solidFill>
                <a:latin typeface="Verdana" pitchFamily="34" charset="0"/>
                <a:ea typeface="Verdana" pitchFamily="34" charset="0"/>
                <a:cs typeface="Verdana" pitchFamily="34" charset="0"/>
              </a:rPr>
              <a:t>hond1</a:t>
            </a:r>
            <a:r>
              <a:rPr lang="nl-NL" sz="1200" i="1" dirty="0" smtClean="0">
                <a:solidFill>
                  <a:schemeClr val="bg1"/>
                </a:solidFill>
                <a:latin typeface="Verdana" pitchFamily="34" charset="0"/>
                <a:ea typeface="Verdana" pitchFamily="34" charset="0"/>
                <a:cs typeface="Verdana" pitchFamily="34" charset="0"/>
              </a:rPr>
              <a:t> + F</a:t>
            </a:r>
            <a:r>
              <a:rPr lang="nl-NL" sz="1200" i="1" baseline="-25000" dirty="0" smtClean="0">
                <a:solidFill>
                  <a:schemeClr val="bg1"/>
                </a:solidFill>
                <a:latin typeface="Verdana" pitchFamily="34" charset="0"/>
                <a:ea typeface="Verdana" pitchFamily="34" charset="0"/>
                <a:cs typeface="Verdana" pitchFamily="34" charset="0"/>
              </a:rPr>
              <a:t>hon2</a:t>
            </a:r>
            <a:r>
              <a:rPr lang="nl-NL" sz="1200" i="1" dirty="0" smtClean="0">
                <a:solidFill>
                  <a:schemeClr val="bg1"/>
                </a:solidFill>
                <a:latin typeface="Verdana" pitchFamily="34" charset="0"/>
                <a:ea typeface="Verdana" pitchFamily="34" charset="0"/>
                <a:cs typeface="Verdana" pitchFamily="34" charset="0"/>
              </a:rPr>
              <a:t> = ?</a:t>
            </a:r>
            <a:endParaRPr lang="nl-NL" sz="1200" i="1" dirty="0">
              <a:solidFill>
                <a:schemeClr val="bg1"/>
              </a:solidFill>
              <a:latin typeface="Verdana" pitchFamily="34" charset="0"/>
              <a:ea typeface="Verdana" pitchFamily="34" charset="0"/>
              <a:cs typeface="Verdana" pitchFamily="34" charset="0"/>
            </a:endParaRPr>
          </a:p>
        </p:txBody>
      </p:sp>
      <p:grpSp>
        <p:nvGrpSpPr>
          <p:cNvPr id="3" name="Groep 2"/>
          <p:cNvGrpSpPr/>
          <p:nvPr/>
        </p:nvGrpSpPr>
        <p:grpSpPr>
          <a:xfrm>
            <a:off x="5003760" y="1713582"/>
            <a:ext cx="2294694" cy="1037729"/>
            <a:chOff x="3695784" y="3471391"/>
            <a:chExt cx="2294694" cy="1037729"/>
          </a:xfrm>
        </p:grpSpPr>
        <p:cxnSp>
          <p:nvCxnSpPr>
            <p:cNvPr id="31" name="Rechte verbindingslijn met pijl 30"/>
            <p:cNvCxnSpPr/>
            <p:nvPr/>
          </p:nvCxnSpPr>
          <p:spPr>
            <a:xfrm flipV="1">
              <a:off x="3695784" y="3930409"/>
              <a:ext cx="1452280" cy="578711"/>
            </a:xfrm>
            <a:prstGeom prst="straightConnector1">
              <a:avLst/>
            </a:prstGeom>
            <a:ln w="19050">
              <a:solidFill>
                <a:schemeClr val="bg1"/>
              </a:solidFill>
              <a:prstDash val="sysDash"/>
              <a:headEnd type="oval"/>
              <a:tailEnd type="arrow"/>
            </a:ln>
          </p:spPr>
          <p:style>
            <a:lnRef idx="1">
              <a:schemeClr val="accent1"/>
            </a:lnRef>
            <a:fillRef idx="0">
              <a:schemeClr val="accent1"/>
            </a:fillRef>
            <a:effectRef idx="0">
              <a:schemeClr val="accent1"/>
            </a:effectRef>
            <a:fontRef idx="minor">
              <a:schemeClr val="tx1"/>
            </a:fontRef>
          </p:style>
        </p:cxnSp>
        <p:sp>
          <p:nvSpPr>
            <p:cNvPr id="14" name="Rechthoek 13"/>
            <p:cNvSpPr/>
            <p:nvPr/>
          </p:nvSpPr>
          <p:spPr>
            <a:xfrm>
              <a:off x="4932040" y="3471391"/>
              <a:ext cx="1058438" cy="461665"/>
            </a:xfrm>
            <a:prstGeom prst="rect">
              <a:avLst/>
            </a:prstGeom>
          </p:spPr>
          <p:txBody>
            <a:bodyPr wrap="square">
              <a:spAutoFit/>
            </a:bodyPr>
            <a:lstStyle/>
            <a:p>
              <a:r>
                <a:rPr lang="nl-NL" sz="2400" dirty="0" smtClean="0">
                  <a:solidFill>
                    <a:schemeClr val="bg1"/>
                  </a:solidFill>
                  <a:latin typeface="Verdana" pitchFamily="34" charset="0"/>
                  <a:ea typeface="Verdana" pitchFamily="34" charset="0"/>
                  <a:cs typeface="Verdana" pitchFamily="34" charset="0"/>
                </a:rPr>
                <a:t>F</a:t>
              </a:r>
              <a:r>
                <a:rPr lang="nl-NL" sz="2400" baseline="-25000" dirty="0" smtClean="0">
                  <a:solidFill>
                    <a:schemeClr val="bg1"/>
                  </a:solidFill>
                  <a:latin typeface="Verdana" pitchFamily="34" charset="0"/>
                  <a:ea typeface="Verdana" pitchFamily="34" charset="0"/>
                  <a:cs typeface="Verdana" pitchFamily="34" charset="0"/>
                </a:rPr>
                <a:t>hond1</a:t>
              </a:r>
              <a:endParaRPr lang="nl-NL" sz="2400" dirty="0" smtClean="0">
                <a:solidFill>
                  <a:schemeClr val="bg1"/>
                </a:solidFill>
                <a:latin typeface="Verdana" pitchFamily="34" charset="0"/>
                <a:ea typeface="Verdana" pitchFamily="34" charset="0"/>
                <a:cs typeface="Verdana" pitchFamily="34" charset="0"/>
              </a:endParaRPr>
            </a:p>
          </p:txBody>
        </p:sp>
      </p:grpSp>
      <p:sp>
        <p:nvSpPr>
          <p:cNvPr id="16" name="Rechthoek 15"/>
          <p:cNvSpPr/>
          <p:nvPr/>
        </p:nvSpPr>
        <p:spPr>
          <a:xfrm>
            <a:off x="6672064" y="3975447"/>
            <a:ext cx="1058438" cy="461665"/>
          </a:xfrm>
          <a:prstGeom prst="rect">
            <a:avLst/>
          </a:prstGeom>
        </p:spPr>
        <p:txBody>
          <a:bodyPr wrap="square">
            <a:spAutoFit/>
          </a:bodyPr>
          <a:lstStyle/>
          <a:p>
            <a:r>
              <a:rPr lang="nl-NL" sz="2400" dirty="0" smtClean="0">
                <a:solidFill>
                  <a:srgbClr val="00B050"/>
                </a:solidFill>
                <a:latin typeface="Verdana" pitchFamily="34" charset="0"/>
                <a:ea typeface="Verdana" pitchFamily="34" charset="0"/>
                <a:cs typeface="Verdana" pitchFamily="34" charset="0"/>
              </a:rPr>
              <a:t>F</a:t>
            </a:r>
            <a:r>
              <a:rPr lang="nl-NL" sz="2400" baseline="-25000" dirty="0" smtClean="0">
                <a:solidFill>
                  <a:srgbClr val="00B050"/>
                </a:solidFill>
                <a:latin typeface="Verdana" pitchFamily="34" charset="0"/>
                <a:ea typeface="Verdana" pitchFamily="34" charset="0"/>
                <a:cs typeface="Verdana" pitchFamily="34" charset="0"/>
              </a:rPr>
              <a:t>hond2</a:t>
            </a:r>
            <a:endParaRPr lang="nl-NL" sz="2400" dirty="0" smtClean="0">
              <a:solidFill>
                <a:srgbClr val="00B050"/>
              </a:solidFill>
              <a:latin typeface="Verdana" pitchFamily="34" charset="0"/>
              <a:ea typeface="Verdana" pitchFamily="34" charset="0"/>
              <a:cs typeface="Verdana" pitchFamily="34" charset="0"/>
            </a:endParaRPr>
          </a:p>
        </p:txBody>
      </p:sp>
      <p:grpSp>
        <p:nvGrpSpPr>
          <p:cNvPr id="4" name="Groep 3"/>
          <p:cNvGrpSpPr/>
          <p:nvPr/>
        </p:nvGrpSpPr>
        <p:grpSpPr>
          <a:xfrm>
            <a:off x="5003760" y="2751311"/>
            <a:ext cx="3336608" cy="717433"/>
            <a:chOff x="3695784" y="4509120"/>
            <a:chExt cx="3336608" cy="717433"/>
          </a:xfrm>
        </p:grpSpPr>
        <p:cxnSp>
          <p:nvCxnSpPr>
            <p:cNvPr id="32" name="Rechte verbindingslijn met pijl 31"/>
            <p:cNvCxnSpPr/>
            <p:nvPr/>
          </p:nvCxnSpPr>
          <p:spPr>
            <a:xfrm>
              <a:off x="3695784" y="4519708"/>
              <a:ext cx="3336608" cy="706845"/>
            </a:xfrm>
            <a:prstGeom prst="straightConnector1">
              <a:avLst/>
            </a:prstGeom>
            <a:ln w="19050">
              <a:solidFill>
                <a:srgbClr val="00B0F0"/>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17" name="Rechthoek 16"/>
            <p:cNvSpPr/>
            <p:nvPr/>
          </p:nvSpPr>
          <p:spPr>
            <a:xfrm>
              <a:off x="5673802" y="4509120"/>
              <a:ext cx="1058438" cy="461665"/>
            </a:xfrm>
            <a:prstGeom prst="rect">
              <a:avLst/>
            </a:prstGeom>
          </p:spPr>
          <p:txBody>
            <a:bodyPr wrap="square">
              <a:spAutoFit/>
            </a:bodyPr>
            <a:lstStyle/>
            <a:p>
              <a:r>
                <a:rPr lang="nl-NL" sz="2400" dirty="0" err="1" smtClean="0">
                  <a:solidFill>
                    <a:srgbClr val="00B0F0"/>
                  </a:solidFill>
                  <a:latin typeface="Verdana" pitchFamily="34" charset="0"/>
                  <a:ea typeface="Verdana" pitchFamily="34" charset="0"/>
                  <a:cs typeface="Verdana" pitchFamily="34" charset="0"/>
                </a:rPr>
                <a:t>F</a:t>
              </a:r>
              <a:r>
                <a:rPr lang="nl-NL" sz="2400" baseline="-25000" dirty="0" err="1" smtClean="0">
                  <a:solidFill>
                    <a:srgbClr val="00B0F0"/>
                  </a:solidFill>
                  <a:latin typeface="Verdana" pitchFamily="34" charset="0"/>
                  <a:ea typeface="Verdana" pitchFamily="34" charset="0"/>
                  <a:cs typeface="Verdana" pitchFamily="34" charset="0"/>
                </a:rPr>
                <a:t>som</a:t>
              </a:r>
              <a:endParaRPr lang="nl-NL" sz="2400" dirty="0" smtClean="0">
                <a:solidFill>
                  <a:srgbClr val="00B0F0"/>
                </a:solidFill>
                <a:latin typeface="Verdana" pitchFamily="34" charset="0"/>
                <a:ea typeface="Verdana" pitchFamily="34" charset="0"/>
                <a:cs typeface="Verdana" pitchFamily="34" charset="0"/>
              </a:endParaRPr>
            </a:p>
          </p:txBody>
        </p:sp>
      </p:grpSp>
      <p:sp>
        <p:nvSpPr>
          <p:cNvPr id="25" name="Afgeronde rechthoek 24">
            <a:hlinkClick r:id="rId5"/>
          </p:cNvPr>
          <p:cNvSpPr/>
          <p:nvPr/>
        </p:nvSpPr>
        <p:spPr>
          <a:xfrm>
            <a:off x="7608190" y="6147882"/>
            <a:ext cx="1428306" cy="425648"/>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b">
            <a:spAutoFit/>
          </a:bodyPr>
          <a:lstStyle/>
          <a:p>
            <a:pPr algn="ctr"/>
            <a:r>
              <a:rPr lang="nl-NL" sz="1200" i="1" dirty="0" smtClean="0">
                <a:solidFill>
                  <a:schemeClr val="bg1"/>
                </a:solidFill>
                <a:latin typeface="Verdana" pitchFamily="34" charset="0"/>
                <a:ea typeface="Verdana" pitchFamily="34" charset="0"/>
                <a:cs typeface="Verdana" pitchFamily="34" charset="0"/>
              </a:rPr>
              <a:t>Somkracht</a:t>
            </a:r>
          </a:p>
          <a:p>
            <a:pPr algn="ctr"/>
            <a:r>
              <a:rPr lang="nl-NL" sz="700" i="1" dirty="0">
                <a:solidFill>
                  <a:schemeClr val="bg1"/>
                </a:solidFill>
                <a:latin typeface="Verdana" pitchFamily="34" charset="0"/>
                <a:ea typeface="Verdana" pitchFamily="34" charset="0"/>
                <a:cs typeface="Verdana" pitchFamily="34" charset="0"/>
              </a:rPr>
              <a:t>http://</a:t>
            </a:r>
            <a:r>
              <a:rPr lang="nl-NL" sz="700" i="1" dirty="0" smtClean="0">
                <a:solidFill>
                  <a:schemeClr val="bg1"/>
                </a:solidFill>
                <a:latin typeface="Verdana" pitchFamily="34" charset="0"/>
                <a:ea typeface="Verdana" pitchFamily="34" charset="0"/>
                <a:cs typeface="Verdana" pitchFamily="34" charset="0"/>
              </a:rPr>
              <a:t>www.mhhe.com</a:t>
            </a:r>
            <a:endParaRPr lang="nl-NL" sz="700" i="1" dirty="0">
              <a:solidFill>
                <a:schemeClr val="bg1"/>
              </a:solidFill>
              <a:latin typeface="Verdana" pitchFamily="34" charset="0"/>
              <a:ea typeface="Verdana" pitchFamily="34" charset="0"/>
              <a:cs typeface="Verdana" pitchFamily="34" charset="0"/>
            </a:endParaRPr>
          </a:p>
        </p:txBody>
      </p:sp>
      <p:cxnSp>
        <p:nvCxnSpPr>
          <p:cNvPr id="28" name="Rechte verbindingslijn 27"/>
          <p:cNvCxnSpPr/>
          <p:nvPr/>
        </p:nvCxnSpPr>
        <p:spPr>
          <a:xfrm>
            <a:off x="0" y="1062028"/>
            <a:ext cx="914400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9" name="Afgeronde rechthoek 28"/>
          <p:cNvSpPr/>
          <p:nvPr/>
        </p:nvSpPr>
        <p:spPr>
          <a:xfrm>
            <a:off x="107504" y="332656"/>
            <a:ext cx="216024"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30" name="Afgeronde rechthoek 29"/>
          <p:cNvSpPr/>
          <p:nvPr/>
        </p:nvSpPr>
        <p:spPr>
          <a:xfrm>
            <a:off x="12341" y="-1035496"/>
            <a:ext cx="9144000" cy="1008112"/>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r>
              <a:rPr lang="nl-NL" sz="1400" dirty="0">
                <a:solidFill>
                  <a:schemeClr val="tx1"/>
                </a:solidFill>
              </a:rPr>
              <a:t>Een manier om het effect van twee getekende krachten die vanuit hetzelfde punt werken te bepalen. Verplaats in gedachte één van de twee krachten zonder de richting te veranderen en leg het aangrijpingspunt (staart) op de punt van de tweede kracht (kop). De lijn die loopt van de staart van de tweede kracht tot aan de kop van de eerste is de somkracht.</a:t>
            </a:r>
          </a:p>
          <a:p>
            <a:endParaRPr lang="nl-NL" sz="1400" dirty="0">
              <a:solidFill>
                <a:schemeClr val="tx1"/>
              </a:solidFill>
            </a:endParaRPr>
          </a:p>
        </p:txBody>
      </p:sp>
      <p:sp>
        <p:nvSpPr>
          <p:cNvPr id="33" name="Afgeronde rechthoek 32"/>
          <p:cNvSpPr/>
          <p:nvPr/>
        </p:nvSpPr>
        <p:spPr>
          <a:xfrm>
            <a:off x="686590" y="4569443"/>
            <a:ext cx="201852"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34" name="Afgeronde rechthoek 33"/>
          <p:cNvSpPr/>
          <p:nvPr/>
        </p:nvSpPr>
        <p:spPr>
          <a:xfrm>
            <a:off x="-2871728" y="4869160"/>
            <a:ext cx="2808312" cy="991017"/>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lang="nl-NL" sz="1400" dirty="0">
                <a:solidFill>
                  <a:schemeClr val="tx1"/>
                </a:solidFill>
              </a:rPr>
              <a:t>Deze vrouw laat drie honden uit. Ze trekken niet allemaal in precies dezelfde richting. Wat is hun gezamenlijke effect?</a:t>
            </a:r>
          </a:p>
        </p:txBody>
      </p:sp>
      <p:sp>
        <p:nvSpPr>
          <p:cNvPr id="35" name="Afgeronde rechthoek 34"/>
          <p:cNvSpPr/>
          <p:nvPr/>
        </p:nvSpPr>
        <p:spPr>
          <a:xfrm>
            <a:off x="4255050" y="2794869"/>
            <a:ext cx="201852" cy="211415"/>
          </a:xfrm>
          <a:prstGeom prst="roundRect">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rPr>
              <a:t>?</a:t>
            </a:r>
            <a:endParaRPr lang="nl-NL" dirty="0">
              <a:solidFill>
                <a:schemeClr val="tx1"/>
              </a:solidFill>
            </a:endParaRPr>
          </a:p>
        </p:txBody>
      </p:sp>
      <p:sp>
        <p:nvSpPr>
          <p:cNvPr id="36" name="Afgeronde rechthoek 35"/>
          <p:cNvSpPr/>
          <p:nvPr/>
        </p:nvSpPr>
        <p:spPr>
          <a:xfrm>
            <a:off x="9176152" y="4653136"/>
            <a:ext cx="3028696" cy="1886129"/>
          </a:xfrm>
          <a:prstGeom prst="roundRect">
            <a:avLst>
              <a:gd name="adj" fmla="val 7218"/>
            </a:avLst>
          </a:prstGeom>
          <a:solidFill>
            <a:srgbClr val="FFFF00"/>
          </a:solidFill>
          <a:ln>
            <a:solidFill>
              <a:srgbClr val="FFC000"/>
            </a:solidFill>
          </a:ln>
          <a:effectLst>
            <a:glow>
              <a:schemeClr val="accent1">
                <a:alpha val="40000"/>
              </a:schemeClr>
            </a:glow>
            <a:softEdge rad="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r>
              <a:rPr lang="nl-NL" sz="1400" dirty="0">
                <a:solidFill>
                  <a:schemeClr val="tx1"/>
                </a:solidFill>
              </a:rPr>
              <a:t>Op de getekende hand werken twee krachten. (alsof er twee honden aan trekken) Om het gezamenlijke effect te bepalen tekenen we één van de twee krachten opnieuw met het aangrijpingspunt bij de punt van de tweede kracht. De richting en de lengte van beide krachten blijft gelijk.</a:t>
            </a:r>
          </a:p>
        </p:txBody>
      </p:sp>
    </p:spTree>
    <p:extLst>
      <p:ext uri="{BB962C8B-B14F-4D97-AF65-F5344CB8AC3E}">
        <p14:creationId xmlns:p14="http://schemas.microsoft.com/office/powerpoint/2010/main" val="18949881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7"/>
                    </p:tgtEl>
                  </p:cond>
                </p:stCondLst>
                <p:endSync evt="end" delay="0">
                  <p:rtn val="all"/>
                </p:endSync>
                <p:childTnLst>
                  <p:par>
                    <p:cTn id="3" fill="hold">
                      <p:stCondLst>
                        <p:cond delay="0"/>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22222E-6 -4.55933E-6 L 0.20938 0.19015 " pathEditMode="relative" rAng="0" ptsTypes="AA">
                                      <p:cBhvr>
                                        <p:cTn id="6" dur="2000" fill="hold"/>
                                        <p:tgtEl>
                                          <p:spTgt spid="3"/>
                                        </p:tgtEl>
                                        <p:attrNameLst>
                                          <p:attrName>ppt_x</p:attrName>
                                          <p:attrName>ppt_y</p:attrName>
                                        </p:attrNameLst>
                                      </p:cBhvr>
                                      <p:rCtr x="10469" y="9507"/>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nextCondLst>
                <p:cond evt="onClick" delay="0">
                  <p:tgtEl>
                    <p:spTgt spid="37"/>
                  </p:tgtEl>
                </p:cond>
              </p:nextCondLst>
            </p:seq>
            <p:seq concurrent="1" nextAc="seek">
              <p:cTn id="11" restart="whenNotActive" fill="hold" evtFilter="cancelBubble" nodeType="interactiveSeq">
                <p:stCondLst>
                  <p:cond evt="onClick" delay="0">
                    <p:tgtEl>
                      <p:spTgt spid="29"/>
                    </p:tgtEl>
                  </p:cond>
                </p:stCondLst>
                <p:endSync evt="end" delay="0">
                  <p:rtn val="all"/>
                </p:endSync>
                <p:childTnLst>
                  <p:par>
                    <p:cTn id="12" fill="hold">
                      <p:stCondLst>
                        <p:cond delay="0"/>
                      </p:stCondLst>
                      <p:childTnLst>
                        <p:par>
                          <p:cTn id="13" fill="hold">
                            <p:stCondLst>
                              <p:cond delay="0"/>
                            </p:stCondLst>
                            <p:childTnLst>
                              <p:par>
                                <p:cTn id="14" presetID="10" presetClass="entr" presetSubtype="0" fill="hold" grpId="2" nodeType="click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500"/>
                                        <p:tgtEl>
                                          <p:spTgt spid="30"/>
                                        </p:tgtEl>
                                      </p:cBhvr>
                                    </p:animEffect>
                                  </p:childTnLst>
                                </p:cTn>
                              </p:par>
                              <p:par>
                                <p:cTn id="17" presetID="42" presetClass="path" presetSubtype="0" accel="50000" decel="50000" fill="hold" grpId="0" nodeType="withEffect">
                                  <p:stCondLst>
                                    <p:cond delay="0"/>
                                  </p:stCondLst>
                                  <p:childTnLst>
                                    <p:animMotion origin="layout" path="M 0 0 L 0 0.25 E" pathEditMode="relative" ptsTypes="">
                                      <p:cBhvr>
                                        <p:cTn id="18" dur="1000" fill="hold"/>
                                        <p:tgtEl>
                                          <p:spTgt spid="30"/>
                                        </p:tgtEl>
                                        <p:attrNameLst>
                                          <p:attrName>ppt_x</p:attrName>
                                          <p:attrName>ppt_y</p:attrName>
                                        </p:attrNameLst>
                                      </p:cBhvr>
                                    </p:animMotion>
                                  </p:childTnLst>
                                </p:cTn>
                              </p:par>
                            </p:childTnLst>
                          </p:cTn>
                        </p:par>
                      </p:childTnLst>
                    </p:cTn>
                  </p:par>
                </p:childTnLst>
              </p:cTn>
              <p:nextCondLst>
                <p:cond evt="onClick" delay="0">
                  <p:tgtEl>
                    <p:spTgt spid="29"/>
                  </p:tgtEl>
                </p:cond>
              </p:nextCondLst>
            </p:seq>
            <p:seq concurrent="1" nextAc="seek">
              <p:cTn id="19" restart="whenNotActive" fill="hold" evtFilter="cancelBubble" nodeType="interactiveSeq">
                <p:stCondLst>
                  <p:cond evt="onClick" delay="0">
                    <p:tgtEl>
                      <p:spTgt spid="30"/>
                    </p:tgtEl>
                  </p:cond>
                </p:stCondLst>
                <p:endSync evt="end" delay="0">
                  <p:rtn val="all"/>
                </p:endSync>
                <p:childTnLst>
                  <p:par>
                    <p:cTn id="20" fill="hold">
                      <p:stCondLst>
                        <p:cond delay="0"/>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30"/>
                                        </p:tgtEl>
                                      </p:cBhvr>
                                    </p:animEffect>
                                    <p:set>
                                      <p:cBhvr>
                                        <p:cTn id="24" dur="1" fill="hold">
                                          <p:stCondLst>
                                            <p:cond delay="499"/>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30"/>
                  </p:tgtEl>
                </p:cond>
              </p:nextCondLst>
            </p:seq>
            <p:seq concurrent="1" nextAc="seek">
              <p:cTn id="25" restart="whenNotActive" fill="hold" evtFilter="cancelBubble" nodeType="interactiveSeq">
                <p:stCondLst>
                  <p:cond evt="onClick" delay="0">
                    <p:tgtEl>
                      <p:spTgt spid="33"/>
                    </p:tgtEl>
                  </p:cond>
                </p:stCondLst>
                <p:endSync evt="end" delay="0">
                  <p:rtn val="all"/>
                </p:endSync>
                <p:childTnLst>
                  <p:par>
                    <p:cTn id="26" fill="hold">
                      <p:stCondLst>
                        <p:cond delay="0"/>
                      </p:stCondLst>
                      <p:childTnLst>
                        <p:par>
                          <p:cTn id="27" fill="hold">
                            <p:stCondLst>
                              <p:cond delay="0"/>
                            </p:stCondLst>
                            <p:childTnLst>
                              <p:par>
                                <p:cTn id="28" presetID="10" presetClass="entr" presetSubtype="0" fill="hold" grpId="2" nodeType="click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500"/>
                                        <p:tgtEl>
                                          <p:spTgt spid="34"/>
                                        </p:tgtEl>
                                      </p:cBhvr>
                                    </p:animEffect>
                                  </p:childTnLst>
                                </p:cTn>
                              </p:par>
                              <p:par>
                                <p:cTn id="31" presetID="42" presetClass="path" presetSubtype="0" accel="50000" decel="50000" fill="hold" grpId="0" nodeType="withEffect">
                                  <p:stCondLst>
                                    <p:cond delay="0"/>
                                  </p:stCondLst>
                                  <p:childTnLst>
                                    <p:animMotion origin="layout" path="M -3.33333E-6 3.7037E-7 L 0.40052 -0.0044 " pathEditMode="relative" rAng="0" ptsTypes="AA">
                                      <p:cBhvr>
                                        <p:cTn id="32" dur="1000" fill="hold"/>
                                        <p:tgtEl>
                                          <p:spTgt spid="34"/>
                                        </p:tgtEl>
                                        <p:attrNameLst>
                                          <p:attrName>ppt_x</p:attrName>
                                          <p:attrName>ppt_y</p:attrName>
                                        </p:attrNameLst>
                                      </p:cBhvr>
                                      <p:rCtr x="20017" y="-231"/>
                                    </p:animMotion>
                                  </p:childTnLst>
                                </p:cTn>
                              </p:par>
                            </p:childTnLst>
                          </p:cTn>
                        </p:par>
                      </p:childTnLst>
                    </p:cTn>
                  </p:par>
                </p:childTnLst>
              </p:cTn>
              <p:nextCondLst>
                <p:cond evt="onClick" delay="0">
                  <p:tgtEl>
                    <p:spTgt spid="33"/>
                  </p:tgtEl>
                </p:cond>
              </p:nextCondLst>
            </p:seq>
            <p:seq concurrent="1" nextAc="seek">
              <p:cTn id="33" restart="whenNotActive" fill="hold" evtFilter="cancelBubble" nodeType="interactiveSeq">
                <p:stCondLst>
                  <p:cond evt="onClick" delay="0">
                    <p:tgtEl>
                      <p:spTgt spid="34"/>
                    </p:tgtEl>
                  </p:cond>
                </p:stCondLst>
                <p:endSync evt="end" delay="0">
                  <p:rtn val="all"/>
                </p:endSync>
                <p:childTnLst>
                  <p:par>
                    <p:cTn id="34" fill="hold">
                      <p:stCondLst>
                        <p:cond delay="0"/>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34"/>
                                        </p:tgtEl>
                                      </p:cBhvr>
                                    </p:animEffect>
                                    <p:set>
                                      <p:cBhvr>
                                        <p:cTn id="38" dur="1" fill="hold">
                                          <p:stCondLst>
                                            <p:cond delay="499"/>
                                          </p:stCondLst>
                                        </p:cTn>
                                        <p:tgtEl>
                                          <p:spTgt spid="34"/>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39" restart="whenNotActive" fill="hold" evtFilter="cancelBubble" nodeType="interactiveSeq">
                <p:stCondLst>
                  <p:cond evt="onClick" delay="0">
                    <p:tgtEl>
                      <p:spTgt spid="35"/>
                    </p:tgtEl>
                  </p:cond>
                </p:stCondLst>
                <p:endSync evt="end" delay="0">
                  <p:rtn val="all"/>
                </p:endSync>
                <p:childTnLst>
                  <p:par>
                    <p:cTn id="40" fill="hold">
                      <p:stCondLst>
                        <p:cond delay="0"/>
                      </p:stCondLst>
                      <p:childTnLst>
                        <p:par>
                          <p:cTn id="41" fill="hold">
                            <p:stCondLst>
                              <p:cond delay="0"/>
                            </p:stCondLst>
                            <p:childTnLst>
                              <p:par>
                                <p:cTn id="42" presetID="10" presetClass="entr" presetSubtype="0" fill="hold" grpId="2" nodeType="click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500"/>
                                        <p:tgtEl>
                                          <p:spTgt spid="36"/>
                                        </p:tgtEl>
                                      </p:cBhvr>
                                    </p:animEffect>
                                  </p:childTnLst>
                                </p:cTn>
                              </p:par>
                              <p:par>
                                <p:cTn id="45" presetID="42" presetClass="path" presetSubtype="0" accel="50000" decel="50000" fill="hold" grpId="0" nodeType="withEffect">
                                  <p:stCondLst>
                                    <p:cond delay="0"/>
                                  </p:stCondLst>
                                  <p:childTnLst>
                                    <p:animMotion origin="layout" path="M -4.44444E-6 -2.96296E-6 L -0.55451 -0.00231 " pathEditMode="relative" rAng="0" ptsTypes="AA">
                                      <p:cBhvr>
                                        <p:cTn id="46" dur="1000" fill="hold"/>
                                        <p:tgtEl>
                                          <p:spTgt spid="36"/>
                                        </p:tgtEl>
                                        <p:attrNameLst>
                                          <p:attrName>ppt_x</p:attrName>
                                          <p:attrName>ppt_y</p:attrName>
                                        </p:attrNameLst>
                                      </p:cBhvr>
                                      <p:rCtr x="-27726" y="-116"/>
                                    </p:animMotion>
                                  </p:childTnLst>
                                </p:cTn>
                              </p:par>
                            </p:childTnLst>
                          </p:cTn>
                        </p:par>
                      </p:childTnLst>
                    </p:cTn>
                  </p:par>
                </p:childTnLst>
              </p:cTn>
              <p:nextCondLst>
                <p:cond evt="onClick" delay="0">
                  <p:tgtEl>
                    <p:spTgt spid="35"/>
                  </p:tgtEl>
                </p:cond>
              </p:nextCondLst>
            </p:seq>
            <p:seq concurrent="1" nextAc="seek">
              <p:cTn id="47" restart="whenNotActive" fill="hold" evtFilter="cancelBubble" nodeType="interactiveSeq">
                <p:stCondLst>
                  <p:cond evt="onClick" delay="0">
                    <p:tgtEl>
                      <p:spTgt spid="36"/>
                    </p:tgtEl>
                  </p:cond>
                </p:stCondLst>
                <p:endSync evt="end" delay="0">
                  <p:rtn val="all"/>
                </p:endSync>
                <p:childTnLst>
                  <p:par>
                    <p:cTn id="48" fill="hold">
                      <p:stCondLst>
                        <p:cond delay="0"/>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36"/>
                                        </p:tgtEl>
                                      </p:cBhvr>
                                    </p:animEffect>
                                    <p:set>
                                      <p:cBhvr>
                                        <p:cTn id="52" dur="1" fill="hold">
                                          <p:stCondLst>
                                            <p:cond delay="499"/>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36"/>
                  </p:tgtEl>
                </p:cond>
              </p:nextCondLst>
            </p:seq>
          </p:childTnLst>
        </p:cTn>
      </p:par>
    </p:tnLst>
    <p:bldLst>
      <p:bldP spid="30" grpId="0" animBg="1"/>
      <p:bldP spid="30" grpId="1" animBg="1"/>
      <p:bldP spid="30" grpId="2" animBg="1"/>
      <p:bldP spid="34" grpId="0" animBg="1"/>
      <p:bldP spid="34" grpId="1" animBg="1"/>
      <p:bldP spid="34" grpId="2" animBg="1"/>
      <p:bldP spid="36" grpId="0" animBg="1"/>
      <p:bldP spid="36" grpId="1" animBg="1"/>
      <p:bldP spid="36"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tx2">
                    <a:lumMod val="20000"/>
                    <a:lumOff val="80000"/>
                  </a:schemeClr>
                </a:solidFill>
              </a:rPr>
              <a:t>Parallellogram</a:t>
            </a:r>
            <a:endParaRPr lang="nl-NL" dirty="0">
              <a:solidFill>
                <a:schemeClr val="tx2">
                  <a:lumMod val="20000"/>
                  <a:lumOff val="80000"/>
                </a:schemeClr>
              </a:solidFill>
            </a:endParaRPr>
          </a:p>
        </p:txBody>
      </p:sp>
      <p:sp>
        <p:nvSpPr>
          <p:cNvPr id="3" name="Tijdelijke aanduiding voor inhoud 2"/>
          <p:cNvSpPr>
            <a:spLocks noGrp="1"/>
          </p:cNvSpPr>
          <p:nvPr>
            <p:ph idx="1"/>
          </p:nvPr>
        </p:nvSpPr>
        <p:spPr>
          <a:xfrm>
            <a:off x="457200" y="1600200"/>
            <a:ext cx="8229600" cy="4829196"/>
          </a:xfrm>
        </p:spPr>
        <p:txBody>
          <a:bodyPr>
            <a:normAutofit/>
          </a:bodyPr>
          <a:lstStyle/>
          <a:p>
            <a:endParaRPr lang="nl-NL" dirty="0" smtClean="0">
              <a:solidFill>
                <a:schemeClr val="tx2">
                  <a:lumMod val="20000"/>
                  <a:lumOff val="80000"/>
                </a:schemeClr>
              </a:solidFill>
            </a:endParaRPr>
          </a:p>
          <a:p>
            <a:endParaRPr lang="nl-NL" dirty="0">
              <a:solidFill>
                <a:schemeClr val="tx2">
                  <a:lumMod val="20000"/>
                  <a:lumOff val="80000"/>
                </a:schemeClr>
              </a:solidFill>
            </a:endParaRPr>
          </a:p>
          <a:p>
            <a:endParaRPr lang="nl-NL" dirty="0" smtClean="0">
              <a:solidFill>
                <a:schemeClr val="tx2">
                  <a:lumMod val="20000"/>
                  <a:lumOff val="80000"/>
                </a:schemeClr>
              </a:solidFill>
            </a:endParaRPr>
          </a:p>
          <a:p>
            <a:endParaRPr lang="nl-NL" dirty="0">
              <a:solidFill>
                <a:schemeClr val="tx2">
                  <a:lumMod val="20000"/>
                  <a:lumOff val="80000"/>
                </a:schemeClr>
              </a:solidFill>
            </a:endParaRPr>
          </a:p>
          <a:p>
            <a:r>
              <a:rPr lang="nl-NL" b="1" dirty="0" smtClean="0">
                <a:solidFill>
                  <a:srgbClr val="FFFF00"/>
                </a:solidFill>
              </a:rPr>
              <a:t>parallellogram</a:t>
            </a:r>
            <a:r>
              <a:rPr lang="nl-NL" dirty="0">
                <a:solidFill>
                  <a:srgbClr val="FFFF00"/>
                </a:solidFill>
              </a:rPr>
              <a:t>.</a:t>
            </a:r>
            <a:r>
              <a:rPr lang="nl-NL" dirty="0">
                <a:solidFill>
                  <a:schemeClr val="tx2">
                    <a:lumMod val="20000"/>
                    <a:lumOff val="80000"/>
                  </a:schemeClr>
                </a:solidFill>
              </a:rPr>
              <a:t/>
            </a:r>
            <a:br>
              <a:rPr lang="nl-NL" dirty="0">
                <a:solidFill>
                  <a:schemeClr val="tx2">
                    <a:lumMod val="20000"/>
                    <a:lumOff val="80000"/>
                  </a:schemeClr>
                </a:solidFill>
              </a:rPr>
            </a:br>
            <a:r>
              <a:rPr lang="nl-NL" dirty="0">
                <a:solidFill>
                  <a:schemeClr val="tx2">
                    <a:lumMod val="20000"/>
                    <a:lumOff val="80000"/>
                  </a:schemeClr>
                </a:solidFill>
              </a:rPr>
              <a:t>In het tweede plaatje zie je dat de </a:t>
            </a:r>
            <a:r>
              <a:rPr lang="nl-NL" dirty="0" smtClean="0">
                <a:solidFill>
                  <a:schemeClr val="tx2">
                    <a:lumMod val="20000"/>
                    <a:lumOff val="80000"/>
                  </a:schemeClr>
                </a:solidFill>
              </a:rPr>
              <a:t>resultante vector (de diagonaal) precies </a:t>
            </a:r>
            <a:r>
              <a:rPr lang="nl-NL" dirty="0">
                <a:solidFill>
                  <a:schemeClr val="tx2">
                    <a:lumMod val="20000"/>
                    <a:lumOff val="80000"/>
                  </a:schemeClr>
                </a:solidFill>
              </a:rPr>
              <a:t>in het snijpunt van die parallelle lijnen uitkomt.</a:t>
            </a:r>
          </a:p>
        </p:txBody>
      </p:sp>
      <p:pic>
        <p:nvPicPr>
          <p:cNvPr id="5" name="Afbeelding 4" descr="http://www.wetenschapsforum.nl/moderator/krachtvectoren/k23.png"/>
          <p:cNvPicPr/>
          <p:nvPr/>
        </p:nvPicPr>
        <p:blipFill>
          <a:blip r:embed="rId2" cstate="print"/>
          <a:srcRect/>
          <a:stretch>
            <a:fillRect/>
          </a:stretch>
        </p:blipFill>
        <p:spPr bwMode="auto">
          <a:xfrm>
            <a:off x="214282" y="1142984"/>
            <a:ext cx="5064125" cy="2103120"/>
          </a:xfrm>
          <a:prstGeom prst="rect">
            <a:avLst/>
          </a:prstGeom>
          <a:noFill/>
          <a:ln w="9525">
            <a:noFill/>
            <a:miter lim="800000"/>
            <a:headEnd/>
            <a:tailEnd/>
          </a:ln>
        </p:spPr>
      </p:pic>
      <p:pic>
        <p:nvPicPr>
          <p:cNvPr id="6" name="Afbeelding 5" descr="http://www.wetenschapsforum.nl/moderator/krachtvectoren/k33.png"/>
          <p:cNvPicPr/>
          <p:nvPr/>
        </p:nvPicPr>
        <p:blipFill>
          <a:blip r:embed="rId3" cstate="print"/>
          <a:srcRect/>
          <a:stretch>
            <a:fillRect/>
          </a:stretch>
        </p:blipFill>
        <p:spPr bwMode="auto">
          <a:xfrm>
            <a:off x="6286512" y="1214422"/>
            <a:ext cx="1941195" cy="1990725"/>
          </a:xfrm>
          <a:prstGeom prst="rect">
            <a:avLst/>
          </a:prstGeom>
          <a:noFill/>
          <a:ln w="9525">
            <a:noFill/>
            <a:miter lim="800000"/>
            <a:headEnd/>
            <a:tailEnd/>
          </a:ln>
        </p:spPr>
      </p:pic>
      <p:pic>
        <p:nvPicPr>
          <p:cNvPr id="7" name="Rectangle 3"/>
          <p:cNvPicPr>
            <a:picLocks noChangeAspect="1"/>
          </p:cNvPicPr>
          <p:nvPr/>
        </p:nvPicPr>
        <p:blipFill>
          <a:blip r:embed="rId4">
            <a:extLst>
              <a:ext uri="{28A0092B-C50C-407E-A947-70E740481C1C}">
                <a14:useLocalDpi xmlns:a14="http://schemas.microsoft.com/office/drawing/2010/main" val="0"/>
              </a:ext>
            </a:extLst>
          </a:blip>
          <a:srcRect l="50781" r="39844"/>
          <a:stretch>
            <a:fillRect/>
          </a:stretch>
        </p:blipFill>
        <p:spPr bwMode="auto">
          <a:xfrm>
            <a:off x="2071688" y="0"/>
            <a:ext cx="70723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4"/>
          <p:cNvSpPr txBox="1">
            <a:spLocks noChangeArrowheads="1"/>
          </p:cNvSpPr>
          <p:nvPr/>
        </p:nvSpPr>
        <p:spPr bwMode="auto">
          <a:xfrm>
            <a:off x="13712" y="-31750"/>
            <a:ext cx="9144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nl-NL" sz="1000" b="1" i="1" dirty="0" smtClean="0">
                <a:solidFill>
                  <a:schemeClr val="bg1"/>
                </a:solidFill>
              </a:rPr>
              <a:t>Vector</a:t>
            </a:r>
            <a:endParaRPr lang="nl-NL" sz="1000" b="1" i="1" dirty="0">
              <a:solidFill>
                <a:schemeClr val="bg1"/>
              </a:solidFill>
            </a:endParaRPr>
          </a:p>
        </p:txBody>
      </p:sp>
      <p:pic>
        <p:nvPicPr>
          <p:cNvPr id="9" name="Rectangle 3"/>
          <p:cNvPicPr>
            <a:picLocks noChangeAspect="1"/>
          </p:cNvPicPr>
          <p:nvPr/>
        </p:nvPicPr>
        <p:blipFill>
          <a:blip r:embed="rId4">
            <a:extLst>
              <a:ext uri="{28A0092B-C50C-407E-A947-70E740481C1C}">
                <a14:useLocalDpi xmlns:a14="http://schemas.microsoft.com/office/drawing/2010/main" val="0"/>
              </a:ext>
            </a:extLst>
          </a:blip>
          <a:srcRect r="46297"/>
          <a:stretch>
            <a:fillRect/>
          </a:stretch>
        </p:blipFill>
        <p:spPr bwMode="auto">
          <a:xfrm>
            <a:off x="0" y="0"/>
            <a:ext cx="20716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TotalTime>
  <Words>819</Words>
  <Application>Microsoft Office PowerPoint</Application>
  <PresentationFormat>Diavoorstelling (4:3)</PresentationFormat>
  <Paragraphs>150</Paragraphs>
  <Slides>14</Slides>
  <Notes>3</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Office-thema</vt:lpstr>
      <vt:lpstr>PowerPoint-presentatie</vt:lpstr>
      <vt:lpstr>Krachten hebben een grootte en richting</vt:lpstr>
      <vt:lpstr>Vector</vt:lpstr>
      <vt:lpstr>Vector</vt:lpstr>
      <vt:lpstr>Krachtenschaal</vt:lpstr>
      <vt:lpstr>Aangrijpingspunt</vt:lpstr>
      <vt:lpstr>Resultante / som-kracht</vt:lpstr>
      <vt:lpstr>Kop staart meth</vt:lpstr>
      <vt:lpstr>Parallellogram</vt:lpstr>
      <vt:lpstr>Nog meer vectoren</vt:lpstr>
      <vt:lpstr>Somkracht</vt:lpstr>
      <vt:lpstr>Krachten tekenen</vt:lpstr>
      <vt:lpstr>Krachten tekenen</vt:lpstr>
      <vt:lpstr>Berekenen voor krachten onder een rechte hoek: Pythagoras: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w.tomassen</dc:creator>
  <cp:lastModifiedBy>tomassen</cp:lastModifiedBy>
  <cp:revision>37</cp:revision>
  <dcterms:created xsi:type="dcterms:W3CDTF">2009-05-07T17:30:56Z</dcterms:created>
  <dcterms:modified xsi:type="dcterms:W3CDTF">2011-04-03T18:36:40Z</dcterms:modified>
</cp:coreProperties>
</file>