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6" r:id="rId3"/>
    <p:sldId id="282" r:id="rId4"/>
    <p:sldId id="283" r:id="rId5"/>
    <p:sldId id="284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94B339-16BC-4D7D-989E-CF1ABE5E963A}" type="datetimeFigureOut">
              <a:rPr lang="nl-NL"/>
              <a:pPr>
                <a:defRPr/>
              </a:pPr>
              <a:t>4-10-2016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nl-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8BD03D-633A-4A80-9E1B-AE5B3E16D7C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328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6B753F-E650-433C-825D-9C66BFA8D75F}" type="slidenum">
              <a:rPr lang="nl-NL" smtClean="0"/>
              <a:pPr eaLnBrk="1" hangingPunct="1"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E303-8EC3-410D-9014-BB861C7CFBCC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14363-1C11-4B5C-A812-1EB251484A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F2CA2-D84D-452A-8423-59218A35AC63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202D-4AA3-4EF4-AA3B-0047C19506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62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96E0-D8E5-413E-A347-67091F7CB7D4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345FE-9751-4429-808B-A7554EA93A2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68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8E461-E19B-499A-B004-1994FB877FA9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34707-8287-4A15-9E9A-2245C7D2E3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85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2AAE2-C948-4B76-8F4B-0ED6B366A5B4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D4429-C3AA-4D3C-A215-597A9B6C4F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01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3309E-B4BB-47E6-8E6A-CB7DD325BE2B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73165-8484-4C43-9291-4B8A320B90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037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C74B6-581C-4BF2-BCFD-96338C021F58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FF534-8491-4403-85A6-6A921AD2E5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493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5A65-BFD0-479B-87A8-6FBAEFD04783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B25B1-CC5E-4754-A2C4-15AB46A6D2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48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8BF5B-CB15-4882-906B-8FC5D4AB7E7A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D06EC-AF99-407E-9311-96C500DC27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70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4179A-272D-4023-B381-2FA04CCD0C5E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880D-0338-4D6B-8EED-33189DC6619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38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B7E1E-6100-4368-A35C-21C4D0C52BDA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6024-65C0-424A-9985-9C289F0B5D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7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E5A9BD-CFE0-4698-9C47-073057DD6E65}" type="datetime10">
              <a:rPr lang="nl-NL"/>
              <a:pPr>
                <a:defRPr/>
              </a:pPr>
              <a:t>15:22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529882-ECF9-48B5-AAC4-3E4ADF2064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214313" y="695325"/>
            <a:ext cx="8643937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les:</a:t>
            </a:r>
          </a:p>
          <a:p>
            <a:pPr algn="ctr" eaLnBrk="1" hangingPunct="1"/>
            <a:endParaRPr lang="nl-NL" sz="1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sz="2400" dirty="0" err="1">
                <a:solidFill>
                  <a:schemeClr val="bg1"/>
                </a:solidFill>
                <a:latin typeface="Calibri" pitchFamily="34" charset="0"/>
              </a:rPr>
              <a:t>Weet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je wat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</a:rPr>
              <a:t>evenredig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te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</a:rPr>
              <a:t>maken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</a:rPr>
              <a:t>heeft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met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</a:rPr>
              <a:t>dichtheid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1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STOFFEN - DICHTHEID</a:t>
            </a:r>
          </a:p>
        </p:txBody>
      </p:sp>
      <p:pic>
        <p:nvPicPr>
          <p:cNvPr id="2053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588125" y="6640513"/>
            <a:ext cx="2555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nl-NL" sz="1000" i="1">
                <a:solidFill>
                  <a:srgbClr val="5F5F5F"/>
                </a:solidFill>
              </a:rPr>
              <a:t>2010 JHB pastoor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STOFFEN - DICHTHEID</a:t>
            </a:r>
          </a:p>
        </p:txBody>
      </p:sp>
      <p:pic>
        <p:nvPicPr>
          <p:cNvPr id="922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428625" y="571500"/>
            <a:ext cx="40005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Dichtheid</a:t>
            </a: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800" dirty="0">
                <a:solidFill>
                  <a:schemeClr val="bg1"/>
                </a:solidFill>
                <a:latin typeface="Calibri" pitchFamily="34" charset="0"/>
              </a:rPr>
              <a:t>stofeigenschap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uniek voor een stof.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Je herkend de stof er aan.</a:t>
            </a: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gemeten in g/cm</a:t>
            </a:r>
            <a:r>
              <a:rPr lang="nl-NL" sz="2400" baseline="300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  <a:p>
            <a:pPr eaLnBrk="1" hangingPunct="1"/>
            <a:endParaRPr lang="nl-NL" sz="1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Calibri" pitchFamily="34" charset="0"/>
              </a:rPr>
              <a:t>Formule:</a:t>
            </a:r>
          </a:p>
          <a:p>
            <a:pPr eaLnBrk="1" hangingPunct="1"/>
            <a:endParaRPr lang="nl-NL" sz="1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Calibri" pitchFamily="34" charset="0"/>
              </a:rPr>
              <a:t>Eenheden: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479009"/>
              </p:ext>
            </p:extLst>
          </p:nvPr>
        </p:nvGraphicFramePr>
        <p:xfrm>
          <a:off x="397193" y="3926265"/>
          <a:ext cx="4500561" cy="175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Grootheid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afk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Eenheid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afk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massa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gram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00B050"/>
                          </a:solidFill>
                        </a:rPr>
                        <a:t>volume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00B050"/>
                          </a:solidFill>
                        </a:rPr>
                        <a:t>kubieke centimeter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00B050"/>
                          </a:solidFill>
                        </a:rPr>
                        <a:t>cm</a:t>
                      </a:r>
                      <a:r>
                        <a:rPr lang="nl-NL" baseline="30000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FFFF00"/>
                          </a:solidFill>
                        </a:rPr>
                        <a:t>dichtheid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solidFill>
                            <a:srgbClr val="FFFF00"/>
                          </a:solidFill>
                        </a:rPr>
                        <a:t>ρ</a:t>
                      </a:r>
                      <a:endParaRPr lang="nl-NL" dirty="0">
                        <a:solidFill>
                          <a:srgbClr val="FFFF00"/>
                        </a:solidFill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FFFF00"/>
                          </a:solidFill>
                        </a:rPr>
                        <a:t>gram</a:t>
                      </a:r>
                      <a:r>
                        <a:rPr lang="nl-NL" baseline="0" dirty="0">
                          <a:solidFill>
                            <a:srgbClr val="FFFF00"/>
                          </a:solidFill>
                        </a:rPr>
                        <a:t> per kubieke centimeter</a:t>
                      </a:r>
                      <a:endParaRPr lang="nl-NL" dirty="0">
                        <a:solidFill>
                          <a:srgbClr val="FFFF00"/>
                        </a:solidFill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solidFill>
                            <a:srgbClr val="FFFF00"/>
                          </a:solidFill>
                        </a:rPr>
                        <a:t>g/cm</a:t>
                      </a:r>
                      <a:r>
                        <a:rPr lang="nl-NL" baseline="30000" dirty="0">
                          <a:solidFill>
                            <a:srgbClr val="FFFF00"/>
                          </a:solidFill>
                        </a:rPr>
                        <a:t>3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50" name="TextBox 14"/>
          <p:cNvSpPr txBox="1">
            <a:spLocks noChangeArrowheads="1"/>
          </p:cNvSpPr>
          <p:nvPr/>
        </p:nvSpPr>
        <p:spPr bwMode="auto">
          <a:xfrm>
            <a:off x="4929188" y="571500"/>
            <a:ext cx="400050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Bepalen van volume</a:t>
            </a: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Regelmatig voorwerp</a:t>
            </a:r>
          </a:p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Berekenen</a:t>
            </a: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800" dirty="0">
                <a:solidFill>
                  <a:schemeClr val="bg1"/>
                </a:solidFill>
                <a:latin typeface="Calibri" pitchFamily="34" charset="0"/>
              </a:rPr>
              <a:t>V = l x b x h</a:t>
            </a: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onregelmatig voorwerp</a:t>
            </a:r>
          </a:p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Onderdompelingsmethode</a:t>
            </a:r>
          </a:p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800" dirty="0">
                <a:solidFill>
                  <a:schemeClr val="bg1"/>
                </a:solidFill>
                <a:latin typeface="Calibri" pitchFamily="34" charset="0"/>
              </a:rPr>
              <a:t>V = </a:t>
            </a:r>
            <a:r>
              <a:rPr lang="nl-NL" sz="2800" dirty="0" err="1">
                <a:solidFill>
                  <a:schemeClr val="bg1"/>
                </a:solidFill>
                <a:latin typeface="Calibri" pitchFamily="34" charset="0"/>
              </a:rPr>
              <a:t>V</a:t>
            </a:r>
            <a:r>
              <a:rPr lang="nl-NL" sz="2800" baseline="-25000" dirty="0" err="1">
                <a:solidFill>
                  <a:schemeClr val="bg1"/>
                </a:solidFill>
                <a:latin typeface="Calibri" pitchFamily="34" charset="0"/>
              </a:rPr>
              <a:t>eind</a:t>
            </a:r>
            <a:r>
              <a:rPr lang="nl-NL" sz="2800" dirty="0">
                <a:solidFill>
                  <a:schemeClr val="bg1"/>
                </a:solidFill>
                <a:latin typeface="Calibri" pitchFamily="34" charset="0"/>
              </a:rPr>
              <a:t> – </a:t>
            </a:r>
            <a:r>
              <a:rPr lang="nl-NL" sz="2800" dirty="0" err="1">
                <a:solidFill>
                  <a:schemeClr val="bg1"/>
                </a:solidFill>
                <a:latin typeface="Calibri" pitchFamily="34" charset="0"/>
              </a:rPr>
              <a:t>V</a:t>
            </a:r>
            <a:r>
              <a:rPr lang="nl-NL" sz="2800" baseline="-25000" dirty="0" err="1">
                <a:solidFill>
                  <a:schemeClr val="bg1"/>
                </a:solidFill>
                <a:latin typeface="Calibri" pitchFamily="34" charset="0"/>
              </a:rPr>
              <a:t>begin</a:t>
            </a:r>
            <a:endParaRPr lang="nl-NL" sz="2800" baseline="-25000" dirty="0">
              <a:solidFill>
                <a:schemeClr val="bg1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1405220" y="2708920"/>
                <a:ext cx="3023905" cy="9986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1600" dirty="0">
                    <a:solidFill>
                      <a:prstClr val="black">
                        <a:tint val="75000"/>
                      </a:prstClr>
                    </a:solidFill>
                    <a:latin typeface="Arial" pitchFamily="34" charset="0"/>
                    <a:cs typeface="Arial" pitchFamily="34" charset="0"/>
                  </a:rPr>
                  <a:t> (RHO) = </a:t>
                </a:r>
                <a14:m>
                  <m:oMath xmlns:m="http://schemas.openxmlformats.org/officeDocument/2006/math">
                    <m:r>
                      <a:rPr lang="en-US" sz="440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   </m:t>
                    </m:r>
                    <m:r>
                      <a:rPr lang="nl-NL" sz="4400" i="1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𝜌</m:t>
                    </m:r>
                    <m:r>
                      <a:rPr lang="en-US" sz="4400" i="1">
                        <a:solidFill>
                          <a:prstClr val="black">
                            <a:tint val="75000"/>
                          </a:prst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4400" i="1">
                            <a:solidFill>
                              <a:prstClr val="black">
                                <a:tint val="75000"/>
                              </a:prstClr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400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𝑉</m:t>
                        </m:r>
                      </m:den>
                    </m:f>
                  </m:oMath>
                </a14:m>
                <a:endParaRPr lang="nl-NL" sz="4400" dirty="0"/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220" y="2708920"/>
                <a:ext cx="3023905" cy="99860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STOFFEN - DICHTHEID</a:t>
            </a:r>
          </a:p>
        </p:txBody>
      </p:sp>
      <p:pic>
        <p:nvPicPr>
          <p:cNvPr id="922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428625" y="571500"/>
            <a:ext cx="40005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Het maken van een grafiek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De tabel (</a:t>
            </a:r>
            <a:r>
              <a:rPr lang="nl-NL" sz="2400" dirty="0" err="1">
                <a:solidFill>
                  <a:schemeClr val="bg1"/>
                </a:solidFill>
                <a:latin typeface="Calibri" pitchFamily="34" charset="0"/>
              </a:rPr>
              <a:t>x,y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)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De assen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Grootheid en eenheid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Stapgrootte (zaagtand)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Meetpunten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Vloeiende lijn</a:t>
            </a: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800252"/>
              </p:ext>
            </p:extLst>
          </p:nvPr>
        </p:nvGraphicFramePr>
        <p:xfrm>
          <a:off x="1115616" y="3249156"/>
          <a:ext cx="223224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 in cm³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m</a:t>
                      </a:r>
                      <a:r>
                        <a:rPr lang="nl-NL" baseline="0" dirty="0"/>
                        <a:t> in g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5,4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10,8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1" name="Groep 10"/>
          <p:cNvGrpSpPr/>
          <p:nvPr/>
        </p:nvGrpSpPr>
        <p:grpSpPr>
          <a:xfrm>
            <a:off x="5364088" y="3933056"/>
            <a:ext cx="3413200" cy="72008"/>
            <a:chOff x="5364088" y="3933056"/>
            <a:chExt cx="3413200" cy="72008"/>
          </a:xfrm>
        </p:grpSpPr>
        <p:cxnSp>
          <p:nvCxnSpPr>
            <p:cNvPr id="12" name="Rechte verbindingslijn 11"/>
            <p:cNvCxnSpPr/>
            <p:nvPr/>
          </p:nvCxnSpPr>
          <p:spPr>
            <a:xfrm flipH="1">
              <a:off x="5364088" y="3933056"/>
              <a:ext cx="3413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724128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6156176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6156176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6588224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6588224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7020272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020272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7452320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7452320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7884368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ep 12"/>
          <p:cNvGrpSpPr/>
          <p:nvPr/>
        </p:nvGrpSpPr>
        <p:grpSpPr>
          <a:xfrm>
            <a:off x="5292080" y="761295"/>
            <a:ext cx="72008" cy="3171761"/>
            <a:chOff x="5292080" y="761295"/>
            <a:chExt cx="72008" cy="3171761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364088" y="761295"/>
              <a:ext cx="0" cy="317176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5292080" y="3501008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 flipH="1">
              <a:off x="5292080" y="3068960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chte verbindingslijn 27"/>
            <p:cNvCxnSpPr/>
            <p:nvPr/>
          </p:nvCxnSpPr>
          <p:spPr>
            <a:xfrm flipH="1">
              <a:off x="5292080" y="2636912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/>
            <p:nvPr/>
          </p:nvCxnSpPr>
          <p:spPr>
            <a:xfrm flipH="1">
              <a:off x="5292080" y="2204864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/>
            <p:nvPr/>
          </p:nvCxnSpPr>
          <p:spPr>
            <a:xfrm flipH="1">
              <a:off x="5292080" y="1772816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/>
            <p:cNvCxnSpPr/>
            <p:nvPr/>
          </p:nvCxnSpPr>
          <p:spPr>
            <a:xfrm flipH="1">
              <a:off x="5292080" y="1340768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 flipH="1">
              <a:off x="5292080" y="908720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/>
          <p:cNvSpPr txBox="1"/>
          <p:nvPr/>
        </p:nvSpPr>
        <p:spPr>
          <a:xfrm>
            <a:off x="6732240" y="4365104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 in cm³</a:t>
            </a:r>
          </a:p>
        </p:txBody>
      </p:sp>
      <p:sp>
        <p:nvSpPr>
          <p:cNvPr id="36" name="Tekstvak 35"/>
          <p:cNvSpPr txBox="1"/>
          <p:nvPr/>
        </p:nvSpPr>
        <p:spPr>
          <a:xfrm rot="16200000">
            <a:off x="4365149" y="1962653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 in g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4908642" y="758314"/>
            <a:ext cx="383438" cy="2893100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14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>
                <a:solidFill>
                  <a:schemeClr val="bg1"/>
                </a:solidFill>
              </a:rPr>
              <a:t>12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>
                <a:solidFill>
                  <a:schemeClr val="bg1"/>
                </a:solidFill>
              </a:rPr>
              <a:t>10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>
                <a:solidFill>
                  <a:schemeClr val="bg1"/>
                </a:solidFill>
              </a:rPr>
              <a:t>8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>
                <a:solidFill>
                  <a:schemeClr val="bg1"/>
                </a:solidFill>
              </a:rPr>
              <a:t>6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>
                <a:solidFill>
                  <a:schemeClr val="bg1"/>
                </a:solidFill>
              </a:rPr>
              <a:t>4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5607844" y="4090759"/>
            <a:ext cx="2425664" cy="276999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1        2        3        4         5       6</a:t>
            </a:r>
          </a:p>
        </p:txBody>
      </p:sp>
      <p:sp>
        <p:nvSpPr>
          <p:cNvPr id="25" name="Ovaal 24"/>
          <p:cNvSpPr/>
          <p:nvPr/>
        </p:nvSpPr>
        <p:spPr>
          <a:xfrm>
            <a:off x="5724128" y="3311273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Ovaal 40"/>
          <p:cNvSpPr/>
          <p:nvPr/>
        </p:nvSpPr>
        <p:spPr>
          <a:xfrm>
            <a:off x="6156176" y="2807217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Ovaal 41"/>
          <p:cNvSpPr/>
          <p:nvPr/>
        </p:nvSpPr>
        <p:spPr>
          <a:xfrm>
            <a:off x="6588224" y="2159145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Ovaal 43"/>
          <p:cNvSpPr/>
          <p:nvPr/>
        </p:nvSpPr>
        <p:spPr>
          <a:xfrm>
            <a:off x="7020272" y="1655089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7452320" y="1007017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216" name="Rechte verbindingslijn 9215"/>
          <p:cNvCxnSpPr/>
          <p:nvPr/>
        </p:nvCxnSpPr>
        <p:spPr>
          <a:xfrm flipV="1">
            <a:off x="5364088" y="836712"/>
            <a:ext cx="2304256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/>
          <p:cNvSpPr txBox="1"/>
          <p:nvPr/>
        </p:nvSpPr>
        <p:spPr>
          <a:xfrm>
            <a:off x="4587004" y="4869160"/>
            <a:ext cx="41729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Elke stof heeft zijn eigen lijn (dichtheid)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Het </a:t>
            </a:r>
            <a:r>
              <a:rPr lang="nl-NL" dirty="0" err="1">
                <a:solidFill>
                  <a:schemeClr val="bg1"/>
                </a:solidFill>
              </a:rPr>
              <a:t>hellingsgetal</a:t>
            </a:r>
            <a:r>
              <a:rPr lang="nl-NL" dirty="0">
                <a:solidFill>
                  <a:schemeClr val="bg1"/>
                </a:solidFill>
              </a:rPr>
              <a:t> is hier de dichtheid</a:t>
            </a:r>
          </a:p>
        </p:txBody>
      </p:sp>
    </p:spTree>
    <p:extLst>
      <p:ext uri="{BB962C8B-B14F-4D97-AF65-F5344CB8AC3E}">
        <p14:creationId xmlns:p14="http://schemas.microsoft.com/office/powerpoint/2010/main" val="1398627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37" grpId="0"/>
      <p:bldP spid="39" grpId="0"/>
      <p:bldP spid="25" grpId="0" animBg="1"/>
      <p:bldP spid="41" grpId="0" animBg="1"/>
      <p:bldP spid="42" grpId="0" animBg="1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STOFFEN - DICHTHEID</a:t>
            </a:r>
          </a:p>
        </p:txBody>
      </p:sp>
      <p:pic>
        <p:nvPicPr>
          <p:cNvPr id="922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428625" y="571500"/>
            <a:ext cx="4000500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nl-NL" sz="2400" dirty="0">
                <a:solidFill>
                  <a:schemeClr val="bg1"/>
                </a:solidFill>
              </a:rPr>
              <a:t>m en V zijn </a:t>
            </a:r>
          </a:p>
          <a:p>
            <a:r>
              <a:rPr lang="nl-NL" sz="2400" dirty="0">
                <a:solidFill>
                  <a:srgbClr val="FF0000"/>
                </a:solidFill>
              </a:rPr>
              <a:t>evenredig </a:t>
            </a: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Dit herken</a:t>
            </a:r>
          </a:p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je aan:</a:t>
            </a:r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1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5641198" y="980262"/>
                <a:ext cx="3308663" cy="1080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dirty="0">
                    <a:solidFill>
                      <a:prstClr val="black">
                        <a:tint val="75000"/>
                      </a:prstClr>
                    </a:solidFill>
                    <a:latin typeface="Arial" pitchFamily="34" charset="0"/>
                    <a:cs typeface="Arial" pitchFamily="34" charset="0"/>
                  </a:rPr>
                  <a:t> (RHO) = </a:t>
                </a:r>
                <a14:m>
                  <m:oMath xmlns:m="http://schemas.openxmlformats.org/officeDocument/2006/math">
                    <m:r>
                      <a:rPr lang="en-US" sz="480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   </m:t>
                    </m:r>
                    <m:r>
                      <a:rPr lang="nl-NL" sz="4800" i="1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𝜌</m:t>
                    </m:r>
                    <m:r>
                      <a:rPr lang="en-US" sz="48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prstClr val="black">
                                <a:tint val="75000"/>
                              </a:prstClr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800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𝑉</m:t>
                        </m:r>
                      </m:den>
                    </m:f>
                  </m:oMath>
                </a14:m>
                <a:endParaRPr lang="nl-NL" sz="4800" dirty="0"/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198" y="980262"/>
                <a:ext cx="3308663" cy="108093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hoek 2"/>
              <p:cNvSpPr/>
              <p:nvPr/>
            </p:nvSpPr>
            <p:spPr>
              <a:xfrm>
                <a:off x="5612598" y="571500"/>
                <a:ext cx="3248005" cy="5016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3200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𝜌</m:t>
                    </m:r>
                  </m:oMath>
                </a14:m>
                <a:r>
                  <a:rPr lang="nl-NL" sz="3200" dirty="0">
                    <a:solidFill>
                      <a:schemeClr val="bg1"/>
                    </a:solidFill>
                  </a:rPr>
                  <a:t> = Constant!</a:t>
                </a: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r>
                  <a:rPr lang="nl-NL" sz="3200" dirty="0">
                    <a:solidFill>
                      <a:schemeClr val="bg1"/>
                    </a:solidFill>
                  </a:rPr>
                  <a:t>Grafiek is een </a:t>
                </a:r>
                <a:br>
                  <a:rPr lang="nl-NL" sz="3200" dirty="0">
                    <a:solidFill>
                      <a:schemeClr val="bg1"/>
                    </a:solidFill>
                  </a:rPr>
                </a:br>
                <a:r>
                  <a:rPr lang="nl-NL" sz="3200" dirty="0">
                    <a:solidFill>
                      <a:schemeClr val="bg1"/>
                    </a:solidFill>
                  </a:rPr>
                  <a:t>rechte lijn </a:t>
                </a:r>
              </a:p>
              <a:p>
                <a:r>
                  <a:rPr lang="nl-NL" sz="3200" dirty="0">
                    <a:solidFill>
                      <a:schemeClr val="bg1"/>
                    </a:solidFill>
                  </a:rPr>
                  <a:t>door oorsprong</a:t>
                </a: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r>
                  <a:rPr lang="nl-NL" sz="3200" dirty="0">
                    <a:solidFill>
                      <a:schemeClr val="bg1"/>
                    </a:solidFill>
                  </a:rPr>
                  <a:t>m   	2 x zo groot</a:t>
                </a:r>
              </a:p>
              <a:p>
                <a:r>
                  <a:rPr lang="nl-NL" sz="3200" dirty="0">
                    <a:solidFill>
                      <a:schemeClr val="bg1"/>
                    </a:solidFill>
                  </a:rPr>
                  <a:t>V 	2 x zo groot</a:t>
                </a:r>
              </a:p>
            </p:txBody>
          </p:sp>
        </mc:Choice>
        <mc:Fallback xmlns="">
          <p:sp>
            <p:nvSpPr>
              <p:cNvPr id="3" name="Rechthoe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598" y="571500"/>
                <a:ext cx="3248005" cy="5016758"/>
              </a:xfrm>
              <a:prstGeom prst="rect">
                <a:avLst/>
              </a:prstGeom>
              <a:blipFill rotWithShape="1">
                <a:blip r:embed="rId5"/>
                <a:stretch>
                  <a:fillRect l="-4878" t="-1580" r="-3752" b="-303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/>
          <p:cNvSpPr txBox="1"/>
          <p:nvPr/>
        </p:nvSpPr>
        <p:spPr>
          <a:xfrm>
            <a:off x="3921822" y="79559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1) Formule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953830" y="3077924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2) grafiek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059158" y="494116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3) tabel</a:t>
            </a:r>
          </a:p>
        </p:txBody>
      </p:sp>
      <p:cxnSp>
        <p:nvCxnSpPr>
          <p:cNvPr id="6" name="Rechte verbindingslijn met pijl 5"/>
          <p:cNvCxnSpPr/>
          <p:nvPr/>
        </p:nvCxnSpPr>
        <p:spPr>
          <a:xfrm flipV="1">
            <a:off x="2339752" y="1164928"/>
            <a:ext cx="1614078" cy="22823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2354414" y="3444964"/>
            <a:ext cx="1704744" cy="14962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>
            <a:endCxn id="11" idx="1"/>
          </p:cNvCxnSpPr>
          <p:nvPr/>
        </p:nvCxnSpPr>
        <p:spPr>
          <a:xfrm flipV="1">
            <a:off x="2354414" y="3262590"/>
            <a:ext cx="1599416" cy="182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8012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STOFFEN - DICHTHEID</a:t>
            </a:r>
          </a:p>
        </p:txBody>
      </p:sp>
      <p:pic>
        <p:nvPicPr>
          <p:cNvPr id="922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611560" y="155679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28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 = 56,2 g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V = 70 cm³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</a:t>
            </a:r>
            <a:r>
              <a:rPr lang="el-GR" sz="2800" dirty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sz="28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?</a:t>
            </a:r>
            <a:endParaRPr lang="nl-NL" sz="2800" dirty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	</a:t>
            </a:r>
            <a:r>
              <a:rPr lang="el-GR" sz="2800" dirty="0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sz="2800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m/V 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	</a:t>
            </a:r>
            <a:r>
              <a:rPr lang="el-GR" sz="2800" dirty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sz="28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</a:t>
            </a:r>
            <a:r>
              <a:rPr lang="nl-NL" sz="28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56,2 g/70 cm</a:t>
            </a:r>
            <a:r>
              <a:rPr lang="nl-NL" sz="28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</a:t>
            </a:r>
            <a:r>
              <a:rPr lang="el-GR" sz="2800" dirty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sz="28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</a:t>
            </a:r>
            <a:r>
              <a:rPr lang="nl-NL" sz="2800" dirty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0,80 g /cm³</a:t>
            </a:r>
          </a:p>
        </p:txBody>
      </p:sp>
      <p:sp>
        <p:nvSpPr>
          <p:cNvPr id="17" name="Rechthoek 16"/>
          <p:cNvSpPr/>
          <p:nvPr/>
        </p:nvSpPr>
        <p:spPr>
          <a:xfrm>
            <a:off x="4572000" y="155679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en-US" sz="2800" dirty="0" err="1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Stap</a:t>
            </a:r>
            <a:r>
              <a:rPr lang="en-US" sz="28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 1:	</a:t>
            </a:r>
            <a:r>
              <a:rPr lang="en-US" sz="2800" dirty="0" err="1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Verzamel</a:t>
            </a:r>
            <a:endParaRPr lang="nl-NL" sz="2800" dirty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	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Arial"/>
              <a:ea typeface="MingLiU-ExtB" pitchFamily="18" charset="-120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	</a:t>
            </a:r>
            <a:r>
              <a:rPr lang="en-US" sz="2800" dirty="0" err="1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Stap</a:t>
            </a:r>
            <a:r>
              <a:rPr lang="en-US" sz="2800" dirty="0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 2 :	</a:t>
            </a:r>
            <a:r>
              <a:rPr lang="en-US" sz="2800" dirty="0" err="1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Formule</a:t>
            </a:r>
            <a:endParaRPr lang="nl-NL" sz="2800" dirty="0">
              <a:solidFill>
                <a:srgbClr val="FF0000"/>
              </a:solidFill>
              <a:latin typeface="MingLiU-ExtB" pitchFamily="18" charset="-120"/>
              <a:ea typeface="MingLiU-ExtB" pitchFamily="18" charset="-120"/>
              <a:cs typeface="Arial"/>
            </a:endParaRPr>
          </a:p>
          <a:p>
            <a:pPr marL="0" indent="0">
              <a:buNone/>
            </a:pPr>
            <a:r>
              <a:rPr lang="nl-NL" sz="2800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Stap</a:t>
            </a:r>
            <a:r>
              <a:rPr lang="en-US" sz="2800" dirty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 3 :	</a:t>
            </a:r>
            <a:r>
              <a:rPr lang="en-US" sz="2800" dirty="0" err="1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Invullen</a:t>
            </a:r>
            <a:endParaRPr lang="nl-NL" sz="2800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</a:t>
            </a:r>
            <a:r>
              <a:rPr lang="nl-NL" sz="2800" dirty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Stap 4:	</a:t>
            </a:r>
            <a:r>
              <a:rPr lang="nl-NL" sz="2800" dirty="0" err="1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Uikomst</a:t>
            </a:r>
            <a:endParaRPr lang="nl-NL" sz="2800" dirty="0">
              <a:solidFill>
                <a:srgbClr val="00B05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</p:txBody>
      </p:sp>
      <p:sp>
        <p:nvSpPr>
          <p:cNvPr id="18" name="Rechthoek 3"/>
          <p:cNvSpPr>
            <a:spLocks noChangeArrowheads="1"/>
          </p:cNvSpPr>
          <p:nvPr/>
        </p:nvSpPr>
        <p:spPr bwMode="auto">
          <a:xfrm>
            <a:off x="357188" y="428625"/>
            <a:ext cx="83581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4400">
                <a:solidFill>
                  <a:prstClr val="white"/>
                </a:solidFill>
                <a:latin typeface="Calibri" pitchFamily="34" charset="0"/>
              </a:rPr>
              <a:t>oplosmethode</a:t>
            </a:r>
            <a:endParaRPr lang="nl-NL" sz="440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525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206</Words>
  <Application>Microsoft Office PowerPoint</Application>
  <PresentationFormat>Diavoorstelling (4:3)</PresentationFormat>
  <Paragraphs>127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MingLiU-ExtB</vt:lpstr>
      <vt:lpstr>Arial</vt:lpstr>
      <vt:lpstr>Calibri</vt:lpstr>
      <vt:lpstr>Cambria Math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109</cp:revision>
  <dcterms:created xsi:type="dcterms:W3CDTF">2010-04-04T19:22:57Z</dcterms:created>
  <dcterms:modified xsi:type="dcterms:W3CDTF">2016-10-04T13:24:09Z</dcterms:modified>
</cp:coreProperties>
</file>