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6" r:id="rId3"/>
    <p:sldId id="282" r:id="rId4"/>
    <p:sldId id="283" r:id="rId5"/>
    <p:sldId id="284" r:id="rId6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794B339-16BC-4D7D-989E-CF1ABE5E963A}" type="datetimeFigureOut">
              <a:rPr lang="nl-NL"/>
              <a:pPr>
                <a:defRPr/>
              </a:pPr>
              <a:t>4-10-2016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nl-NL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8BD03D-633A-4A80-9E1B-AE5B3E16D7C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8328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6B753F-E650-433C-825D-9C66BFA8D75F}" type="slidenum">
              <a:rPr lang="nl-NL" smtClean="0"/>
              <a:pPr eaLnBrk="1" hangingPunct="1"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3D1894B-80AE-45B2-BCDC-6ACCF09987C9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3D1894B-80AE-45B2-BCDC-6ACCF09987C9}" type="slidenum">
              <a:rPr lang="nl-NL" smtClean="0"/>
              <a:pPr eaLnBrk="1" hangingPunct="1"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3D1894B-80AE-45B2-BCDC-6ACCF09987C9}" type="slidenum">
              <a:rPr lang="nl-NL" smtClean="0"/>
              <a:pPr eaLnBrk="1" hangingPunct="1"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3D1894B-80AE-45B2-BCDC-6ACCF09987C9}" type="slidenum">
              <a:rPr lang="nl-NL" smtClean="0"/>
              <a:pPr eaLnBrk="1" hangingPunct="1"/>
              <a:t>5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DE303-8EC3-410D-9014-BB861C7CFBCC}" type="datetime10">
              <a:rPr lang="nl-NL"/>
              <a:pPr>
                <a:defRPr/>
              </a:pPr>
              <a:t>15:22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14363-1C11-4B5C-A812-1EB251484A4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545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F2CA2-D84D-452A-8423-59218A35AC63}" type="datetime10">
              <a:rPr lang="nl-NL"/>
              <a:pPr>
                <a:defRPr/>
              </a:pPr>
              <a:t>15:22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7202D-4AA3-4EF4-AA3B-0047C195068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0622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196E0-D8E5-413E-A347-67091F7CB7D4}" type="datetime10">
              <a:rPr lang="nl-NL"/>
              <a:pPr>
                <a:defRPr/>
              </a:pPr>
              <a:t>15:22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345FE-9751-4429-808B-A7554EA93A2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4686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8E461-E19B-499A-B004-1994FB877FA9}" type="datetime10">
              <a:rPr lang="nl-NL"/>
              <a:pPr>
                <a:defRPr/>
              </a:pPr>
              <a:t>15:22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34707-8287-4A15-9E9A-2245C7D2E3D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9854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2AAE2-C948-4B76-8F4B-0ED6B366A5B4}" type="datetime10">
              <a:rPr lang="nl-NL"/>
              <a:pPr>
                <a:defRPr/>
              </a:pPr>
              <a:t>15:22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D4429-C3AA-4D3C-A215-597A9B6C4FD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9011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3309E-B4BB-47E6-8E6A-CB7DD325BE2B}" type="datetime10">
              <a:rPr lang="nl-NL"/>
              <a:pPr>
                <a:defRPr/>
              </a:pPr>
              <a:t>15:22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73165-8484-4C43-9291-4B8A320B907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0374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C74B6-581C-4BF2-BCFD-96338C021F58}" type="datetime10">
              <a:rPr lang="nl-NL"/>
              <a:pPr>
                <a:defRPr/>
              </a:pPr>
              <a:t>15:22</a:t>
            </a:fld>
            <a:endParaRPr lang="nl-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FF534-8491-4403-85A6-6A921AD2E5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493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5A65-BFD0-479B-87A8-6FBAEFD04783}" type="datetime10">
              <a:rPr lang="nl-NL"/>
              <a:pPr>
                <a:defRPr/>
              </a:pPr>
              <a:t>15:22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B25B1-CC5E-4754-A2C4-15AB46A6D25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483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8BF5B-CB15-4882-906B-8FC5D4AB7E7A}" type="datetime10">
              <a:rPr lang="nl-NL"/>
              <a:pPr>
                <a:defRPr/>
              </a:pPr>
              <a:t>15:22</a:t>
            </a:fld>
            <a:endParaRPr lang="nl-N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D06EC-AF99-407E-9311-96C500DC27C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2705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4179A-272D-4023-B381-2FA04CCD0C5E}" type="datetime10">
              <a:rPr lang="nl-NL"/>
              <a:pPr>
                <a:defRPr/>
              </a:pPr>
              <a:t>15:22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8880D-0338-4D6B-8EED-33189DC6619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5380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B7E1E-6100-4368-A35C-21C4D0C52BDA}" type="datetime10">
              <a:rPr lang="nl-NL"/>
              <a:pPr>
                <a:defRPr/>
              </a:pPr>
              <a:t>15:22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56024-65C0-424A-9985-9C289F0B5DE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87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chemeClr val="tx1"/>
            </a:gs>
            <a:gs pos="100000">
              <a:srgbClr val="00006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E5A9BD-CFE0-4698-9C47-073057DD6E65}" type="datetime10">
              <a:rPr lang="nl-NL"/>
              <a:pPr>
                <a:defRPr/>
              </a:pPr>
              <a:t>15:22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529882-ECF9-48B5-AAC4-3E4ADF2064C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4"/>
          <p:cNvSpPr txBox="1">
            <a:spLocks noChangeArrowheads="1"/>
          </p:cNvSpPr>
          <p:nvPr/>
        </p:nvSpPr>
        <p:spPr bwMode="auto">
          <a:xfrm>
            <a:off x="214313" y="695325"/>
            <a:ext cx="8643937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Na deze les:</a:t>
            </a:r>
          </a:p>
          <a:p>
            <a:pPr algn="ctr" eaLnBrk="1" hangingPunct="1"/>
            <a:endParaRPr lang="nl-NL" sz="1400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r>
              <a:rPr lang="en-US" sz="2400" dirty="0" err="1">
                <a:solidFill>
                  <a:schemeClr val="bg1"/>
                </a:solidFill>
                <a:latin typeface="Calibri" pitchFamily="34" charset="0"/>
              </a:rPr>
              <a:t>Weet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 je wat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</a:rPr>
              <a:t>evenredig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 te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</a:rPr>
              <a:t>maken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</a:rPr>
              <a:t>heeft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 met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</a:rPr>
              <a:t>dichtheid</a:t>
            </a:r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2051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bg1"/>
                </a:solidFill>
              </a:rPr>
              <a:t>STOFFEN - DICHTHEID</a:t>
            </a:r>
          </a:p>
        </p:txBody>
      </p:sp>
      <p:pic>
        <p:nvPicPr>
          <p:cNvPr id="2053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6588125" y="6640513"/>
            <a:ext cx="25558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nl-NL" sz="1000" i="1">
                <a:solidFill>
                  <a:srgbClr val="5F5F5F"/>
                </a:solidFill>
              </a:rPr>
              <a:t>2010 JHB pastoor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bg1"/>
                </a:solidFill>
              </a:rPr>
              <a:t>STOFFEN - DICHTHEID</a:t>
            </a:r>
          </a:p>
        </p:txBody>
      </p:sp>
      <p:pic>
        <p:nvPicPr>
          <p:cNvPr id="9220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Box 14"/>
          <p:cNvSpPr txBox="1">
            <a:spLocks noChangeArrowheads="1"/>
          </p:cNvSpPr>
          <p:nvPr/>
        </p:nvSpPr>
        <p:spPr bwMode="auto">
          <a:xfrm>
            <a:off x="428625" y="571500"/>
            <a:ext cx="4000500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Dichtheid</a:t>
            </a:r>
          </a:p>
          <a:p>
            <a:pPr eaLnBrk="1" hangingPunct="1"/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r>
              <a:rPr lang="nl-NL" sz="2800" dirty="0">
                <a:solidFill>
                  <a:schemeClr val="bg1"/>
                </a:solidFill>
                <a:latin typeface="Calibri" pitchFamily="34" charset="0"/>
              </a:rPr>
              <a:t>stofeigenschap</a:t>
            </a:r>
          </a:p>
          <a:p>
            <a:pPr eaLnBrk="1" hangingPunct="1">
              <a:buFont typeface="Arial" charset="0"/>
              <a:buChar char="•"/>
            </a:pPr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 uniek voor een stof.</a:t>
            </a:r>
          </a:p>
          <a:p>
            <a:pPr eaLnBrk="1" hangingPunct="1">
              <a:buFont typeface="Arial" charset="0"/>
              <a:buChar char="•"/>
            </a:pPr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 Je herkend de stof er aan.</a:t>
            </a:r>
          </a:p>
          <a:p>
            <a:pPr eaLnBrk="1" hangingPunct="1">
              <a:buFont typeface="Arial" charset="0"/>
              <a:buChar char="•"/>
            </a:pPr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 gemeten in g/cm</a:t>
            </a:r>
            <a:r>
              <a:rPr lang="nl-NL" sz="2400" baseline="300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  <a:p>
            <a:pPr eaLnBrk="1" hangingPunct="1"/>
            <a:endParaRPr lang="nl-NL" sz="1000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r>
              <a:rPr lang="nl-NL" sz="2000" dirty="0">
                <a:solidFill>
                  <a:schemeClr val="bg1"/>
                </a:solidFill>
                <a:latin typeface="Calibri" pitchFamily="34" charset="0"/>
              </a:rPr>
              <a:t>Formule:</a:t>
            </a:r>
          </a:p>
          <a:p>
            <a:pPr eaLnBrk="1" hangingPunct="1"/>
            <a:endParaRPr lang="nl-NL" sz="1000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endParaRPr lang="nl-NL" sz="2000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r>
              <a:rPr lang="nl-NL" sz="2000" dirty="0">
                <a:solidFill>
                  <a:schemeClr val="bg1"/>
                </a:solidFill>
                <a:latin typeface="Calibri" pitchFamily="34" charset="0"/>
              </a:rPr>
              <a:t>Eenheden: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479009"/>
              </p:ext>
            </p:extLst>
          </p:nvPr>
        </p:nvGraphicFramePr>
        <p:xfrm>
          <a:off x="397193" y="3926265"/>
          <a:ext cx="4500561" cy="1752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18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4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Grootheid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afk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Eenheid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afk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solidFill>
                            <a:srgbClr val="FF0000"/>
                          </a:solidFill>
                        </a:rPr>
                        <a:t>massa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solidFill>
                            <a:srgbClr val="FF0000"/>
                          </a:solidFill>
                        </a:rPr>
                        <a:t>m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solidFill>
                            <a:srgbClr val="FF0000"/>
                          </a:solidFill>
                        </a:rPr>
                        <a:t>gram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solidFill>
                            <a:srgbClr val="00B050"/>
                          </a:solidFill>
                        </a:rPr>
                        <a:t>volume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solidFill>
                            <a:srgbClr val="00B050"/>
                          </a:solidFill>
                        </a:rPr>
                        <a:t>V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solidFill>
                            <a:srgbClr val="00B050"/>
                          </a:solidFill>
                        </a:rPr>
                        <a:t>kubieke centimeter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solidFill>
                            <a:srgbClr val="00B050"/>
                          </a:solidFill>
                        </a:rPr>
                        <a:t>cm</a:t>
                      </a:r>
                      <a:r>
                        <a:rPr lang="nl-NL" baseline="30000" dirty="0">
                          <a:solidFill>
                            <a:srgbClr val="00B050"/>
                          </a:solidFill>
                        </a:rPr>
                        <a:t>3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solidFill>
                            <a:srgbClr val="FFFF00"/>
                          </a:solidFill>
                        </a:rPr>
                        <a:t>dichtheid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>
                          <a:solidFill>
                            <a:srgbClr val="FFFF00"/>
                          </a:solidFill>
                        </a:rPr>
                        <a:t>ρ</a:t>
                      </a:r>
                      <a:endParaRPr lang="nl-NL" dirty="0">
                        <a:solidFill>
                          <a:srgbClr val="FFFF00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solidFill>
                            <a:srgbClr val="FFFF00"/>
                          </a:solidFill>
                        </a:rPr>
                        <a:t>gram</a:t>
                      </a:r>
                      <a:r>
                        <a:rPr lang="nl-NL" baseline="0" dirty="0">
                          <a:solidFill>
                            <a:srgbClr val="FFFF00"/>
                          </a:solidFill>
                        </a:rPr>
                        <a:t> per kubieke centimeter</a:t>
                      </a:r>
                      <a:endParaRPr lang="nl-NL" dirty="0">
                        <a:solidFill>
                          <a:srgbClr val="FFFF00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solidFill>
                            <a:srgbClr val="FFFF00"/>
                          </a:solidFill>
                        </a:rPr>
                        <a:t>g/cm</a:t>
                      </a:r>
                      <a:r>
                        <a:rPr lang="nl-NL" baseline="30000" dirty="0">
                          <a:solidFill>
                            <a:srgbClr val="FFFF00"/>
                          </a:solidFill>
                        </a:rPr>
                        <a:t>3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250" name="TextBox 14"/>
          <p:cNvSpPr txBox="1">
            <a:spLocks noChangeArrowheads="1"/>
          </p:cNvSpPr>
          <p:nvPr/>
        </p:nvSpPr>
        <p:spPr bwMode="auto">
          <a:xfrm>
            <a:off x="4929188" y="571500"/>
            <a:ext cx="4000500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Bepalen van volume</a:t>
            </a:r>
          </a:p>
          <a:p>
            <a:pPr eaLnBrk="1" hangingPunct="1"/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Regelmatig voorwerp</a:t>
            </a:r>
          </a:p>
          <a:p>
            <a:pPr eaLnBrk="1" hangingPunct="1"/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Berekenen</a:t>
            </a:r>
          </a:p>
          <a:p>
            <a:pPr eaLnBrk="1" hangingPunct="1"/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	</a:t>
            </a:r>
            <a:r>
              <a:rPr lang="nl-NL" sz="2800" dirty="0">
                <a:solidFill>
                  <a:schemeClr val="bg1"/>
                </a:solidFill>
                <a:latin typeface="Calibri" pitchFamily="34" charset="0"/>
              </a:rPr>
              <a:t>V = l x b x h</a:t>
            </a:r>
          </a:p>
          <a:p>
            <a:pPr eaLnBrk="1" hangingPunct="1"/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onregelmatig voorwerp</a:t>
            </a:r>
          </a:p>
          <a:p>
            <a:pPr eaLnBrk="1" hangingPunct="1"/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Onderdompelingsmethode</a:t>
            </a:r>
          </a:p>
          <a:p>
            <a:pPr eaLnBrk="1" hangingPunct="1"/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	</a:t>
            </a:r>
            <a:r>
              <a:rPr lang="nl-NL" sz="2800" dirty="0">
                <a:solidFill>
                  <a:schemeClr val="bg1"/>
                </a:solidFill>
                <a:latin typeface="Calibri" pitchFamily="34" charset="0"/>
              </a:rPr>
              <a:t>V = </a:t>
            </a:r>
            <a:r>
              <a:rPr lang="nl-NL" sz="2800" dirty="0" err="1">
                <a:solidFill>
                  <a:schemeClr val="bg1"/>
                </a:solidFill>
                <a:latin typeface="Calibri" pitchFamily="34" charset="0"/>
              </a:rPr>
              <a:t>V</a:t>
            </a:r>
            <a:r>
              <a:rPr lang="nl-NL" sz="2800" baseline="-25000" dirty="0" err="1">
                <a:solidFill>
                  <a:schemeClr val="bg1"/>
                </a:solidFill>
                <a:latin typeface="Calibri" pitchFamily="34" charset="0"/>
              </a:rPr>
              <a:t>eind</a:t>
            </a:r>
            <a:r>
              <a:rPr lang="nl-NL" sz="2800" dirty="0">
                <a:solidFill>
                  <a:schemeClr val="bg1"/>
                </a:solidFill>
                <a:latin typeface="Calibri" pitchFamily="34" charset="0"/>
              </a:rPr>
              <a:t> – </a:t>
            </a:r>
            <a:r>
              <a:rPr lang="nl-NL" sz="2800" dirty="0" err="1">
                <a:solidFill>
                  <a:schemeClr val="bg1"/>
                </a:solidFill>
                <a:latin typeface="Calibri" pitchFamily="34" charset="0"/>
              </a:rPr>
              <a:t>V</a:t>
            </a:r>
            <a:r>
              <a:rPr lang="nl-NL" sz="2800" baseline="-25000" dirty="0" err="1">
                <a:solidFill>
                  <a:schemeClr val="bg1"/>
                </a:solidFill>
                <a:latin typeface="Calibri" pitchFamily="34" charset="0"/>
              </a:rPr>
              <a:t>begin</a:t>
            </a:r>
            <a:endParaRPr lang="nl-NL" sz="2800" baseline="-25000" dirty="0">
              <a:solidFill>
                <a:schemeClr val="bg1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hoek 1"/>
              <p:cNvSpPr/>
              <p:nvPr/>
            </p:nvSpPr>
            <p:spPr>
              <a:xfrm>
                <a:off x="1405220" y="2708920"/>
                <a:ext cx="3023905" cy="9986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1600" dirty="0">
                    <a:solidFill>
                      <a:prstClr val="black">
                        <a:tint val="75000"/>
                      </a:prstClr>
                    </a:solidFill>
                    <a:latin typeface="Arial" pitchFamily="34" charset="0"/>
                    <a:cs typeface="Arial" pitchFamily="34" charset="0"/>
                  </a:rPr>
                  <a:t> (RHO) = </a:t>
                </a:r>
                <a14:m>
                  <m:oMath xmlns:m="http://schemas.openxmlformats.org/officeDocument/2006/math">
                    <m:r>
                      <a:rPr lang="en-US" sz="4400">
                        <a:solidFill>
                          <a:srgbClr val="FFFF0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    </m:t>
                    </m:r>
                    <m:r>
                      <a:rPr lang="nl-NL" sz="4400" i="1">
                        <a:solidFill>
                          <a:srgbClr val="FFFF0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𝜌</m:t>
                    </m:r>
                    <m:r>
                      <a:rPr lang="en-US" sz="4400" i="1">
                        <a:solidFill>
                          <a:prstClr val="black">
                            <a:tint val="75000"/>
                          </a:prstClr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4400" i="1">
                            <a:solidFill>
                              <a:prstClr val="black">
                                <a:tint val="75000"/>
                              </a:prstClr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𝑚</m:t>
                        </m:r>
                      </m:num>
                      <m:den>
                        <m:r>
                          <a:rPr lang="en-US" sz="4400" i="1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𝑉</m:t>
                        </m:r>
                      </m:den>
                    </m:f>
                  </m:oMath>
                </a14:m>
                <a:endParaRPr lang="nl-NL" sz="4400" dirty="0"/>
              </a:p>
            </p:txBody>
          </p:sp>
        </mc:Choice>
        <mc:Fallback xmlns="">
          <p:sp>
            <p:nvSpPr>
              <p:cNvPr id="2" name="Rechthoe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5220" y="2708920"/>
                <a:ext cx="3023905" cy="99860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bg1"/>
                </a:solidFill>
              </a:rPr>
              <a:t>STOFFEN - DICHTHEID</a:t>
            </a:r>
          </a:p>
        </p:txBody>
      </p:sp>
      <p:pic>
        <p:nvPicPr>
          <p:cNvPr id="9220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Box 14"/>
          <p:cNvSpPr txBox="1">
            <a:spLocks noChangeArrowheads="1"/>
          </p:cNvSpPr>
          <p:nvPr/>
        </p:nvSpPr>
        <p:spPr bwMode="auto">
          <a:xfrm>
            <a:off x="428625" y="571500"/>
            <a:ext cx="40005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Het maken van een grafiek</a:t>
            </a:r>
          </a:p>
          <a:p>
            <a:pPr marL="457200" indent="-457200" eaLnBrk="1" hangingPunct="1">
              <a:buAutoNum type="arabicParenR"/>
            </a:pPr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De tabel (</a:t>
            </a:r>
            <a:r>
              <a:rPr lang="nl-NL" sz="2400" dirty="0" err="1">
                <a:solidFill>
                  <a:schemeClr val="bg1"/>
                </a:solidFill>
                <a:latin typeface="Calibri" pitchFamily="34" charset="0"/>
              </a:rPr>
              <a:t>x,y</a:t>
            </a:r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)</a:t>
            </a:r>
          </a:p>
          <a:p>
            <a:pPr marL="457200" indent="-457200" eaLnBrk="1" hangingPunct="1">
              <a:buAutoNum type="arabicParenR"/>
            </a:pPr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De assen</a:t>
            </a:r>
          </a:p>
          <a:p>
            <a:pPr marL="457200" indent="-457200" eaLnBrk="1" hangingPunct="1">
              <a:buAutoNum type="arabicParenR"/>
            </a:pPr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Grootheid en eenheid</a:t>
            </a:r>
          </a:p>
          <a:p>
            <a:pPr marL="457200" indent="-457200" eaLnBrk="1" hangingPunct="1">
              <a:buAutoNum type="arabicParenR"/>
            </a:pPr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Stapgrootte (zaagtand)</a:t>
            </a:r>
          </a:p>
          <a:p>
            <a:pPr marL="457200" indent="-457200" eaLnBrk="1" hangingPunct="1">
              <a:buAutoNum type="arabicParenR"/>
            </a:pPr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Meetpunten</a:t>
            </a:r>
          </a:p>
          <a:p>
            <a:pPr marL="457200" indent="-457200" eaLnBrk="1" hangingPunct="1">
              <a:buAutoNum type="arabicParenR"/>
            </a:pPr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Vloeiende lijn</a:t>
            </a:r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800252"/>
              </p:ext>
            </p:extLst>
          </p:nvPr>
        </p:nvGraphicFramePr>
        <p:xfrm>
          <a:off x="1115616" y="3249156"/>
          <a:ext cx="223224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V in cm³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m</a:t>
                      </a:r>
                      <a:r>
                        <a:rPr lang="nl-NL" baseline="0" dirty="0"/>
                        <a:t> in g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5,4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8,1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10,8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13,5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11" name="Groep 10"/>
          <p:cNvGrpSpPr/>
          <p:nvPr/>
        </p:nvGrpSpPr>
        <p:grpSpPr>
          <a:xfrm>
            <a:off x="5364088" y="3933056"/>
            <a:ext cx="3413200" cy="72008"/>
            <a:chOff x="5364088" y="3933056"/>
            <a:chExt cx="3413200" cy="72008"/>
          </a:xfrm>
        </p:grpSpPr>
        <p:cxnSp>
          <p:nvCxnSpPr>
            <p:cNvPr id="12" name="Rechte verbindingslijn 11"/>
            <p:cNvCxnSpPr/>
            <p:nvPr/>
          </p:nvCxnSpPr>
          <p:spPr>
            <a:xfrm flipH="1">
              <a:off x="5364088" y="3933056"/>
              <a:ext cx="34132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>
              <a:off x="5724128" y="3933056"/>
              <a:ext cx="0" cy="7200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>
              <a:off x="6156176" y="3933056"/>
              <a:ext cx="0" cy="7200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>
            <a:xfrm>
              <a:off x="6156176" y="3933056"/>
              <a:ext cx="0" cy="7200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/>
            <p:cNvCxnSpPr/>
            <p:nvPr/>
          </p:nvCxnSpPr>
          <p:spPr>
            <a:xfrm>
              <a:off x="6588224" y="3933056"/>
              <a:ext cx="0" cy="7200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/>
            <p:cNvCxnSpPr/>
            <p:nvPr/>
          </p:nvCxnSpPr>
          <p:spPr>
            <a:xfrm>
              <a:off x="6588224" y="3933056"/>
              <a:ext cx="0" cy="7200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>
              <a:off x="7020272" y="3933056"/>
              <a:ext cx="0" cy="7200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>
              <a:off x="7020272" y="3933056"/>
              <a:ext cx="0" cy="7200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>
              <a:off x="7452320" y="3933056"/>
              <a:ext cx="0" cy="7200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>
              <a:off x="7452320" y="3933056"/>
              <a:ext cx="0" cy="7200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23"/>
            <p:cNvCxnSpPr/>
            <p:nvPr/>
          </p:nvCxnSpPr>
          <p:spPr>
            <a:xfrm>
              <a:off x="7884368" y="3933056"/>
              <a:ext cx="0" cy="7200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ep 12"/>
          <p:cNvGrpSpPr/>
          <p:nvPr/>
        </p:nvGrpSpPr>
        <p:grpSpPr>
          <a:xfrm>
            <a:off x="5292080" y="761295"/>
            <a:ext cx="72008" cy="3171761"/>
            <a:chOff x="5292080" y="761295"/>
            <a:chExt cx="72008" cy="3171761"/>
          </a:xfrm>
        </p:grpSpPr>
        <p:cxnSp>
          <p:nvCxnSpPr>
            <p:cNvPr id="5" name="Rechte verbindingslijn 4"/>
            <p:cNvCxnSpPr/>
            <p:nvPr/>
          </p:nvCxnSpPr>
          <p:spPr>
            <a:xfrm>
              <a:off x="5364088" y="761295"/>
              <a:ext cx="0" cy="317176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 flipH="1">
              <a:off x="5292080" y="3501008"/>
              <a:ext cx="7200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echte verbindingslijn 26"/>
            <p:cNvCxnSpPr/>
            <p:nvPr/>
          </p:nvCxnSpPr>
          <p:spPr>
            <a:xfrm flipH="1">
              <a:off x="5292080" y="3068960"/>
              <a:ext cx="7200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echte verbindingslijn 27"/>
            <p:cNvCxnSpPr/>
            <p:nvPr/>
          </p:nvCxnSpPr>
          <p:spPr>
            <a:xfrm flipH="1">
              <a:off x="5292080" y="2636912"/>
              <a:ext cx="7200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echte verbindingslijn 28"/>
            <p:cNvCxnSpPr/>
            <p:nvPr/>
          </p:nvCxnSpPr>
          <p:spPr>
            <a:xfrm flipH="1">
              <a:off x="5292080" y="2204864"/>
              <a:ext cx="7200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chte verbindingslijn 29"/>
            <p:cNvCxnSpPr/>
            <p:nvPr/>
          </p:nvCxnSpPr>
          <p:spPr>
            <a:xfrm flipH="1">
              <a:off x="5292080" y="1772816"/>
              <a:ext cx="7200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chte verbindingslijn 30"/>
            <p:cNvCxnSpPr/>
            <p:nvPr/>
          </p:nvCxnSpPr>
          <p:spPr>
            <a:xfrm flipH="1">
              <a:off x="5292080" y="1340768"/>
              <a:ext cx="7200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echte verbindingslijn 31"/>
            <p:cNvCxnSpPr/>
            <p:nvPr/>
          </p:nvCxnSpPr>
          <p:spPr>
            <a:xfrm flipH="1">
              <a:off x="5292080" y="908720"/>
              <a:ext cx="7200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kstvak 13"/>
          <p:cNvSpPr txBox="1"/>
          <p:nvPr/>
        </p:nvSpPr>
        <p:spPr>
          <a:xfrm>
            <a:off x="6732240" y="4365104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V in cm³</a:t>
            </a:r>
          </a:p>
        </p:txBody>
      </p:sp>
      <p:sp>
        <p:nvSpPr>
          <p:cNvPr id="36" name="Tekstvak 35"/>
          <p:cNvSpPr txBox="1"/>
          <p:nvPr/>
        </p:nvSpPr>
        <p:spPr>
          <a:xfrm rot="16200000">
            <a:off x="4365149" y="1962653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 in g</a:t>
            </a:r>
          </a:p>
        </p:txBody>
      </p:sp>
      <p:sp>
        <p:nvSpPr>
          <p:cNvPr id="37" name="Tekstvak 36"/>
          <p:cNvSpPr txBox="1"/>
          <p:nvPr/>
        </p:nvSpPr>
        <p:spPr>
          <a:xfrm>
            <a:off x="4908642" y="758314"/>
            <a:ext cx="383438" cy="2893100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14</a:t>
            </a:r>
          </a:p>
          <a:p>
            <a:endParaRPr lang="nl-NL" sz="1400" dirty="0">
              <a:solidFill>
                <a:schemeClr val="bg1"/>
              </a:solidFill>
            </a:endParaRPr>
          </a:p>
          <a:p>
            <a:r>
              <a:rPr lang="nl-NL" sz="1400" dirty="0">
                <a:solidFill>
                  <a:schemeClr val="bg1"/>
                </a:solidFill>
              </a:rPr>
              <a:t>12</a:t>
            </a:r>
          </a:p>
          <a:p>
            <a:endParaRPr lang="nl-NL" sz="1400" dirty="0">
              <a:solidFill>
                <a:schemeClr val="bg1"/>
              </a:solidFill>
            </a:endParaRPr>
          </a:p>
          <a:p>
            <a:r>
              <a:rPr lang="nl-NL" sz="1400" dirty="0">
                <a:solidFill>
                  <a:schemeClr val="bg1"/>
                </a:solidFill>
              </a:rPr>
              <a:t>10</a:t>
            </a:r>
          </a:p>
          <a:p>
            <a:endParaRPr lang="nl-NL" sz="1400" dirty="0">
              <a:solidFill>
                <a:schemeClr val="bg1"/>
              </a:solidFill>
            </a:endParaRPr>
          </a:p>
          <a:p>
            <a:r>
              <a:rPr lang="nl-NL" sz="1400" dirty="0">
                <a:solidFill>
                  <a:schemeClr val="bg1"/>
                </a:solidFill>
              </a:rPr>
              <a:t>8</a:t>
            </a:r>
          </a:p>
          <a:p>
            <a:endParaRPr lang="nl-NL" sz="1400" dirty="0">
              <a:solidFill>
                <a:schemeClr val="bg1"/>
              </a:solidFill>
            </a:endParaRPr>
          </a:p>
          <a:p>
            <a:r>
              <a:rPr lang="nl-NL" sz="1400" dirty="0">
                <a:solidFill>
                  <a:schemeClr val="bg1"/>
                </a:solidFill>
              </a:rPr>
              <a:t>6</a:t>
            </a:r>
          </a:p>
          <a:p>
            <a:endParaRPr lang="nl-NL" sz="1400" dirty="0">
              <a:solidFill>
                <a:schemeClr val="bg1"/>
              </a:solidFill>
            </a:endParaRPr>
          </a:p>
          <a:p>
            <a:r>
              <a:rPr lang="nl-NL" sz="1400" dirty="0">
                <a:solidFill>
                  <a:schemeClr val="bg1"/>
                </a:solidFill>
              </a:rPr>
              <a:t>4</a:t>
            </a:r>
          </a:p>
          <a:p>
            <a:endParaRPr lang="nl-NL" sz="1400" dirty="0">
              <a:solidFill>
                <a:schemeClr val="bg1"/>
              </a:solidFill>
            </a:endParaRPr>
          </a:p>
          <a:p>
            <a:r>
              <a:rPr lang="nl-NL" sz="14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9" name="Tekstvak 38"/>
          <p:cNvSpPr txBox="1"/>
          <p:nvPr/>
        </p:nvSpPr>
        <p:spPr>
          <a:xfrm>
            <a:off x="5607844" y="4090759"/>
            <a:ext cx="2425664" cy="276999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1        2        3        4         5       6</a:t>
            </a:r>
          </a:p>
        </p:txBody>
      </p:sp>
      <p:sp>
        <p:nvSpPr>
          <p:cNvPr id="25" name="Ovaal 24"/>
          <p:cNvSpPr/>
          <p:nvPr/>
        </p:nvSpPr>
        <p:spPr>
          <a:xfrm>
            <a:off x="5724128" y="3311273"/>
            <a:ext cx="72008" cy="45719"/>
          </a:xfrm>
          <a:prstGeom prst="ellipse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Ovaal 40"/>
          <p:cNvSpPr/>
          <p:nvPr/>
        </p:nvSpPr>
        <p:spPr>
          <a:xfrm>
            <a:off x="6156176" y="2807217"/>
            <a:ext cx="72008" cy="45719"/>
          </a:xfrm>
          <a:prstGeom prst="ellipse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Ovaal 41"/>
          <p:cNvSpPr/>
          <p:nvPr/>
        </p:nvSpPr>
        <p:spPr>
          <a:xfrm>
            <a:off x="6588224" y="2159145"/>
            <a:ext cx="72008" cy="45719"/>
          </a:xfrm>
          <a:prstGeom prst="ellipse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Ovaal 43"/>
          <p:cNvSpPr/>
          <p:nvPr/>
        </p:nvSpPr>
        <p:spPr>
          <a:xfrm>
            <a:off x="7020272" y="1655089"/>
            <a:ext cx="72008" cy="45719"/>
          </a:xfrm>
          <a:prstGeom prst="ellipse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Ovaal 44"/>
          <p:cNvSpPr/>
          <p:nvPr/>
        </p:nvSpPr>
        <p:spPr>
          <a:xfrm>
            <a:off x="7452320" y="1007017"/>
            <a:ext cx="72008" cy="45719"/>
          </a:xfrm>
          <a:prstGeom prst="ellipse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9216" name="Rechte verbindingslijn 9215"/>
          <p:cNvCxnSpPr/>
          <p:nvPr/>
        </p:nvCxnSpPr>
        <p:spPr>
          <a:xfrm flipV="1">
            <a:off x="5364088" y="836712"/>
            <a:ext cx="2304256" cy="30963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kstvak 1"/>
          <p:cNvSpPr txBox="1"/>
          <p:nvPr/>
        </p:nvSpPr>
        <p:spPr>
          <a:xfrm>
            <a:off x="4587004" y="4869160"/>
            <a:ext cx="41729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Elke stof heeft zijn eigen lijn (dichtheid)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r>
              <a:rPr lang="nl-NL" dirty="0">
                <a:solidFill>
                  <a:schemeClr val="bg1"/>
                </a:solidFill>
              </a:rPr>
              <a:t>Het </a:t>
            </a:r>
            <a:r>
              <a:rPr lang="nl-NL" dirty="0" err="1">
                <a:solidFill>
                  <a:schemeClr val="bg1"/>
                </a:solidFill>
              </a:rPr>
              <a:t>hellingsgetal</a:t>
            </a:r>
            <a:r>
              <a:rPr lang="nl-NL" dirty="0">
                <a:solidFill>
                  <a:schemeClr val="bg1"/>
                </a:solidFill>
              </a:rPr>
              <a:t> is hier de dichtheid</a:t>
            </a:r>
          </a:p>
        </p:txBody>
      </p:sp>
    </p:spTree>
    <p:extLst>
      <p:ext uri="{BB962C8B-B14F-4D97-AF65-F5344CB8AC3E}">
        <p14:creationId xmlns:p14="http://schemas.microsoft.com/office/powerpoint/2010/main" val="1398627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6" grpId="0"/>
      <p:bldP spid="37" grpId="0"/>
      <p:bldP spid="39" grpId="0"/>
      <p:bldP spid="25" grpId="0" animBg="1"/>
      <p:bldP spid="41" grpId="0" animBg="1"/>
      <p:bldP spid="42" grpId="0" animBg="1"/>
      <p:bldP spid="44" grpId="0" animBg="1"/>
      <p:bldP spid="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bg1"/>
                </a:solidFill>
              </a:rPr>
              <a:t>STOFFEN - DICHTHEID</a:t>
            </a:r>
          </a:p>
        </p:txBody>
      </p:sp>
      <p:pic>
        <p:nvPicPr>
          <p:cNvPr id="9220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Box 14"/>
          <p:cNvSpPr txBox="1">
            <a:spLocks noChangeArrowheads="1"/>
          </p:cNvSpPr>
          <p:nvPr/>
        </p:nvSpPr>
        <p:spPr bwMode="auto">
          <a:xfrm>
            <a:off x="428625" y="571500"/>
            <a:ext cx="4000500" cy="350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nl-NL" sz="2400" dirty="0">
                <a:solidFill>
                  <a:schemeClr val="bg1"/>
                </a:solidFill>
              </a:rPr>
              <a:t>m en V zijn </a:t>
            </a:r>
          </a:p>
          <a:p>
            <a:r>
              <a:rPr lang="nl-NL" sz="2400" dirty="0">
                <a:solidFill>
                  <a:srgbClr val="FF0000"/>
                </a:solidFill>
              </a:rPr>
              <a:t>evenredig </a:t>
            </a:r>
          </a:p>
          <a:p>
            <a:pPr eaLnBrk="1" hangingPunct="1"/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Dit herken</a:t>
            </a:r>
          </a:p>
          <a:p>
            <a:pPr eaLnBrk="1" hangingPunct="1"/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 je aan:</a:t>
            </a:r>
            <a:endParaRPr lang="nl-NL" sz="2000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endParaRPr lang="nl-NL" sz="1000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endParaRPr lang="nl-NL" sz="2000" dirty="0">
              <a:solidFill>
                <a:schemeClr val="bg1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hoek 1"/>
              <p:cNvSpPr/>
              <p:nvPr/>
            </p:nvSpPr>
            <p:spPr>
              <a:xfrm>
                <a:off x="5641198" y="980262"/>
                <a:ext cx="3308663" cy="10809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dirty="0">
                    <a:solidFill>
                      <a:prstClr val="black">
                        <a:tint val="75000"/>
                      </a:prstClr>
                    </a:solidFill>
                    <a:latin typeface="Arial" pitchFamily="34" charset="0"/>
                    <a:cs typeface="Arial" pitchFamily="34" charset="0"/>
                  </a:rPr>
                  <a:t> (RHO) = </a:t>
                </a:r>
                <a14:m>
                  <m:oMath xmlns:m="http://schemas.openxmlformats.org/officeDocument/2006/math">
                    <m:r>
                      <a:rPr lang="en-US" sz="4800">
                        <a:solidFill>
                          <a:srgbClr val="FFFF0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    </m:t>
                    </m:r>
                    <m:r>
                      <a:rPr lang="nl-NL" sz="4800" i="1">
                        <a:solidFill>
                          <a:srgbClr val="FFFF0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𝜌</m:t>
                    </m:r>
                    <m:r>
                      <a:rPr lang="en-US" sz="480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4800" i="1">
                            <a:solidFill>
                              <a:prstClr val="black">
                                <a:tint val="75000"/>
                              </a:prstClr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𝑚</m:t>
                        </m:r>
                      </m:num>
                      <m:den>
                        <m:r>
                          <a:rPr lang="en-US" sz="4800" i="1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𝑉</m:t>
                        </m:r>
                      </m:den>
                    </m:f>
                  </m:oMath>
                </a14:m>
                <a:endParaRPr lang="nl-NL" sz="4800" dirty="0"/>
              </a:p>
            </p:txBody>
          </p:sp>
        </mc:Choice>
        <mc:Fallback xmlns="">
          <p:sp>
            <p:nvSpPr>
              <p:cNvPr id="2" name="Rechthoe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1198" y="980262"/>
                <a:ext cx="3308663" cy="108093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hoek 2"/>
              <p:cNvSpPr/>
              <p:nvPr/>
            </p:nvSpPr>
            <p:spPr>
              <a:xfrm>
                <a:off x="5612598" y="571500"/>
                <a:ext cx="3248005" cy="50167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sz="3200" i="1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𝜌</m:t>
                    </m:r>
                  </m:oMath>
                </a14:m>
                <a:r>
                  <a:rPr lang="nl-NL" sz="3200" dirty="0">
                    <a:solidFill>
                      <a:schemeClr val="bg1"/>
                    </a:solidFill>
                  </a:rPr>
                  <a:t> = Constant!</a:t>
                </a:r>
              </a:p>
              <a:p>
                <a:endParaRPr lang="nl-NL" sz="3200" dirty="0">
                  <a:solidFill>
                    <a:schemeClr val="bg1"/>
                  </a:solidFill>
                </a:endParaRPr>
              </a:p>
              <a:p>
                <a:endParaRPr lang="nl-NL" sz="3200" dirty="0">
                  <a:solidFill>
                    <a:schemeClr val="bg1"/>
                  </a:solidFill>
                </a:endParaRPr>
              </a:p>
              <a:p>
                <a:endParaRPr lang="nl-NL" sz="3200" dirty="0">
                  <a:solidFill>
                    <a:schemeClr val="bg1"/>
                  </a:solidFill>
                </a:endParaRPr>
              </a:p>
              <a:p>
                <a:r>
                  <a:rPr lang="nl-NL" sz="3200" dirty="0">
                    <a:solidFill>
                      <a:schemeClr val="bg1"/>
                    </a:solidFill>
                  </a:rPr>
                  <a:t>Grafiek is een </a:t>
                </a:r>
                <a:br>
                  <a:rPr lang="nl-NL" sz="3200" dirty="0">
                    <a:solidFill>
                      <a:schemeClr val="bg1"/>
                    </a:solidFill>
                  </a:rPr>
                </a:br>
                <a:r>
                  <a:rPr lang="nl-NL" sz="3200" dirty="0">
                    <a:solidFill>
                      <a:schemeClr val="bg1"/>
                    </a:solidFill>
                  </a:rPr>
                  <a:t>rechte lijn </a:t>
                </a:r>
              </a:p>
              <a:p>
                <a:r>
                  <a:rPr lang="nl-NL" sz="3200" dirty="0">
                    <a:solidFill>
                      <a:schemeClr val="bg1"/>
                    </a:solidFill>
                  </a:rPr>
                  <a:t>door oorsprong</a:t>
                </a:r>
              </a:p>
              <a:p>
                <a:endParaRPr lang="nl-NL" sz="3200" dirty="0">
                  <a:solidFill>
                    <a:schemeClr val="bg1"/>
                  </a:solidFill>
                </a:endParaRPr>
              </a:p>
              <a:p>
                <a:r>
                  <a:rPr lang="nl-NL" sz="3200" dirty="0">
                    <a:solidFill>
                      <a:schemeClr val="bg1"/>
                    </a:solidFill>
                  </a:rPr>
                  <a:t>m   	2 x zo groot</a:t>
                </a:r>
              </a:p>
              <a:p>
                <a:r>
                  <a:rPr lang="nl-NL" sz="3200" dirty="0">
                    <a:solidFill>
                      <a:schemeClr val="bg1"/>
                    </a:solidFill>
                  </a:rPr>
                  <a:t>V 	2 x zo groot</a:t>
                </a:r>
              </a:p>
            </p:txBody>
          </p:sp>
        </mc:Choice>
        <mc:Fallback xmlns="">
          <p:sp>
            <p:nvSpPr>
              <p:cNvPr id="3" name="Rechthoe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2598" y="571500"/>
                <a:ext cx="3248005" cy="5016758"/>
              </a:xfrm>
              <a:prstGeom prst="rect">
                <a:avLst/>
              </a:prstGeom>
              <a:blipFill rotWithShape="1">
                <a:blip r:embed="rId5"/>
                <a:stretch>
                  <a:fillRect l="-4878" t="-1580" r="-3752" b="-303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kstvak 3"/>
          <p:cNvSpPr txBox="1"/>
          <p:nvPr/>
        </p:nvSpPr>
        <p:spPr>
          <a:xfrm>
            <a:off x="3921822" y="795596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1) Formule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3953830" y="3077924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2) grafiek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4059158" y="4941168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3) tabel</a:t>
            </a:r>
          </a:p>
        </p:txBody>
      </p:sp>
      <p:cxnSp>
        <p:nvCxnSpPr>
          <p:cNvPr id="6" name="Rechte verbindingslijn met pijl 5"/>
          <p:cNvCxnSpPr/>
          <p:nvPr/>
        </p:nvCxnSpPr>
        <p:spPr>
          <a:xfrm flipV="1">
            <a:off x="2339752" y="1164928"/>
            <a:ext cx="1614078" cy="22823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/>
          <p:nvPr/>
        </p:nvCxnSpPr>
        <p:spPr>
          <a:xfrm>
            <a:off x="2354414" y="3444964"/>
            <a:ext cx="1704744" cy="14962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>
            <a:endCxn id="11" idx="1"/>
          </p:cNvCxnSpPr>
          <p:nvPr/>
        </p:nvCxnSpPr>
        <p:spPr>
          <a:xfrm flipV="1">
            <a:off x="2354414" y="3262590"/>
            <a:ext cx="1599416" cy="1823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28012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bg1"/>
                </a:solidFill>
              </a:rPr>
              <a:t>STOFFEN - DICHTHEID</a:t>
            </a:r>
          </a:p>
        </p:txBody>
      </p:sp>
      <p:pic>
        <p:nvPicPr>
          <p:cNvPr id="9220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hoek 4"/>
          <p:cNvSpPr/>
          <p:nvPr/>
        </p:nvSpPr>
        <p:spPr>
          <a:xfrm>
            <a:off x="611560" y="1556792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nl-NL" sz="2800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	</a:t>
            </a:r>
            <a:r>
              <a:rPr lang="nl-NL" sz="2800" dirty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m = 56,2 g</a:t>
            </a:r>
          </a:p>
          <a:p>
            <a:pPr marL="0" indent="0">
              <a:buNone/>
            </a:pPr>
            <a:r>
              <a:rPr lang="nl-NL" sz="2800" dirty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	V = 70 cm³</a:t>
            </a:r>
          </a:p>
          <a:p>
            <a:pPr marL="0" indent="0">
              <a:buNone/>
            </a:pPr>
            <a:r>
              <a:rPr lang="nl-NL" sz="2800" dirty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	</a:t>
            </a:r>
            <a:r>
              <a:rPr lang="el-GR" sz="2800" dirty="0">
                <a:solidFill>
                  <a:srgbClr val="FFFF00"/>
                </a:solidFill>
                <a:latin typeface="Arial"/>
                <a:ea typeface="MingLiU-ExtB" pitchFamily="18" charset="-120"/>
                <a:cs typeface="Arial"/>
              </a:rPr>
              <a:t>ρ</a:t>
            </a:r>
            <a:r>
              <a:rPr lang="nl-NL" sz="2800" dirty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  <a:cs typeface="Arial"/>
              </a:rPr>
              <a:t> = ?</a:t>
            </a:r>
            <a:endParaRPr lang="nl-NL" sz="2800" dirty="0">
              <a:solidFill>
                <a:srgbClr val="FFFF00"/>
              </a:solidFill>
              <a:latin typeface="MingLiU-ExtB" pitchFamily="18" charset="-120"/>
              <a:ea typeface="MingLiU-ExtB" pitchFamily="18" charset="-120"/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  <a:latin typeface="Arial"/>
                <a:ea typeface="MingLiU-ExtB" pitchFamily="18" charset="-120"/>
                <a:cs typeface="Arial"/>
              </a:rPr>
              <a:t>	</a:t>
            </a:r>
            <a:r>
              <a:rPr lang="el-GR" sz="2800" dirty="0">
                <a:solidFill>
                  <a:srgbClr val="FF0000"/>
                </a:solidFill>
                <a:latin typeface="Arial"/>
                <a:ea typeface="MingLiU-ExtB" pitchFamily="18" charset="-120"/>
                <a:cs typeface="Arial"/>
              </a:rPr>
              <a:t>ρ</a:t>
            </a:r>
            <a:r>
              <a:rPr lang="nl-NL" sz="2800" dirty="0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  <a:cs typeface="Arial"/>
              </a:rPr>
              <a:t> = m/V </a:t>
            </a:r>
          </a:p>
          <a:p>
            <a:pPr marL="0" indent="0">
              <a:buNone/>
            </a:pPr>
            <a:r>
              <a:rPr lang="nl-NL" sz="2800" dirty="0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  <a:cs typeface="Arial"/>
              </a:rPr>
              <a:t>	</a:t>
            </a:r>
            <a:r>
              <a:rPr lang="el-GR" sz="2800" dirty="0">
                <a:solidFill>
                  <a:schemeClr val="bg1"/>
                </a:solidFill>
                <a:latin typeface="Arial"/>
                <a:ea typeface="MingLiU-ExtB" pitchFamily="18" charset="-120"/>
                <a:cs typeface="Arial"/>
              </a:rPr>
              <a:t>ρ</a:t>
            </a:r>
            <a:r>
              <a:rPr lang="nl-NL" sz="2800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  <a:cs typeface="Arial"/>
              </a:rPr>
              <a:t> = </a:t>
            </a:r>
            <a:r>
              <a:rPr lang="nl-NL" sz="2800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56,2 g/70 cm</a:t>
            </a:r>
            <a:r>
              <a:rPr lang="nl-NL" sz="2800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³</a:t>
            </a:r>
          </a:p>
          <a:p>
            <a:pPr marL="0" indent="0">
              <a:buNone/>
            </a:pPr>
            <a:r>
              <a:rPr lang="nl-NL" sz="2800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	</a:t>
            </a:r>
            <a:r>
              <a:rPr lang="el-GR" sz="2800" dirty="0">
                <a:solidFill>
                  <a:schemeClr val="bg1"/>
                </a:solidFill>
                <a:latin typeface="Arial"/>
                <a:ea typeface="MingLiU-ExtB" pitchFamily="18" charset="-120"/>
                <a:cs typeface="Arial"/>
              </a:rPr>
              <a:t>ρ</a:t>
            </a:r>
            <a:r>
              <a:rPr lang="nl-NL" sz="2800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  <a:cs typeface="Arial"/>
              </a:rPr>
              <a:t> = </a:t>
            </a:r>
            <a:r>
              <a:rPr lang="nl-NL" sz="2800" dirty="0">
                <a:solidFill>
                  <a:srgbClr val="00B050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0,80 g /cm³</a:t>
            </a:r>
          </a:p>
        </p:txBody>
      </p:sp>
      <p:sp>
        <p:nvSpPr>
          <p:cNvPr id="17" name="Rechthoek 16"/>
          <p:cNvSpPr/>
          <p:nvPr/>
        </p:nvSpPr>
        <p:spPr>
          <a:xfrm>
            <a:off x="4572000" y="1556792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nl-NL" sz="2800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	</a:t>
            </a:r>
            <a:r>
              <a:rPr lang="en-US" sz="2800" dirty="0" err="1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Stap</a:t>
            </a:r>
            <a:r>
              <a:rPr lang="en-US" sz="2800" dirty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 1:	</a:t>
            </a:r>
            <a:r>
              <a:rPr lang="en-US" sz="2800" dirty="0" err="1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Verzamel</a:t>
            </a:r>
            <a:endParaRPr lang="nl-NL" sz="2800" dirty="0">
              <a:solidFill>
                <a:srgbClr val="FFFF00"/>
              </a:solidFill>
              <a:latin typeface="MingLiU-ExtB" pitchFamily="18" charset="-120"/>
              <a:ea typeface="MingLiU-ExtB" pitchFamily="18" charset="-120"/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  <a:latin typeface="Arial"/>
                <a:ea typeface="MingLiU-ExtB" pitchFamily="18" charset="-120"/>
                <a:cs typeface="Arial"/>
              </a:rPr>
              <a:t>	</a:t>
            </a: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  <a:latin typeface="Arial"/>
              <a:ea typeface="MingLiU-ExtB" pitchFamily="18" charset="-120"/>
              <a:cs typeface="Arial"/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  <a:latin typeface="Arial"/>
                <a:ea typeface="MingLiU-ExtB" pitchFamily="18" charset="-120"/>
                <a:cs typeface="Arial"/>
              </a:rPr>
              <a:t>	</a:t>
            </a:r>
            <a:r>
              <a:rPr lang="en-US" sz="2800" dirty="0" err="1">
                <a:solidFill>
                  <a:srgbClr val="FF0000"/>
                </a:solidFill>
                <a:latin typeface="Arial"/>
                <a:ea typeface="MingLiU-ExtB" pitchFamily="18" charset="-120"/>
                <a:cs typeface="Arial"/>
              </a:rPr>
              <a:t>Stap</a:t>
            </a:r>
            <a:r>
              <a:rPr lang="en-US" sz="2800" dirty="0">
                <a:solidFill>
                  <a:srgbClr val="FF0000"/>
                </a:solidFill>
                <a:latin typeface="Arial"/>
                <a:ea typeface="MingLiU-ExtB" pitchFamily="18" charset="-120"/>
                <a:cs typeface="Arial"/>
              </a:rPr>
              <a:t> 2 :	</a:t>
            </a:r>
            <a:r>
              <a:rPr lang="en-US" sz="2800" dirty="0" err="1">
                <a:solidFill>
                  <a:srgbClr val="FF0000"/>
                </a:solidFill>
                <a:latin typeface="Arial"/>
                <a:ea typeface="MingLiU-ExtB" pitchFamily="18" charset="-120"/>
                <a:cs typeface="Arial"/>
              </a:rPr>
              <a:t>Formule</a:t>
            </a:r>
            <a:endParaRPr lang="nl-NL" sz="2800" dirty="0">
              <a:solidFill>
                <a:srgbClr val="FF0000"/>
              </a:solidFill>
              <a:latin typeface="MingLiU-ExtB" pitchFamily="18" charset="-120"/>
              <a:ea typeface="MingLiU-ExtB" pitchFamily="18" charset="-120"/>
              <a:cs typeface="Arial"/>
            </a:endParaRPr>
          </a:p>
          <a:p>
            <a:pPr marL="0" indent="0">
              <a:buNone/>
            </a:pPr>
            <a:r>
              <a:rPr lang="nl-NL" sz="2800" dirty="0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  <a:cs typeface="Arial"/>
              </a:rPr>
              <a:t>	</a:t>
            </a:r>
            <a:r>
              <a:rPr lang="en-US" sz="2800" dirty="0" err="1">
                <a:solidFill>
                  <a:schemeClr val="bg1"/>
                </a:solidFill>
                <a:latin typeface="Arial"/>
                <a:ea typeface="MingLiU-ExtB" pitchFamily="18" charset="-120"/>
                <a:cs typeface="Arial"/>
              </a:rPr>
              <a:t>Stap</a:t>
            </a:r>
            <a:r>
              <a:rPr lang="en-US" sz="2800" dirty="0">
                <a:solidFill>
                  <a:schemeClr val="bg1"/>
                </a:solidFill>
                <a:latin typeface="Arial"/>
                <a:ea typeface="MingLiU-ExtB" pitchFamily="18" charset="-120"/>
                <a:cs typeface="Arial"/>
              </a:rPr>
              <a:t> 3 :	</a:t>
            </a:r>
            <a:r>
              <a:rPr lang="en-US" sz="2800" dirty="0" err="1">
                <a:solidFill>
                  <a:schemeClr val="bg1"/>
                </a:solidFill>
                <a:latin typeface="Arial"/>
                <a:ea typeface="MingLiU-ExtB" pitchFamily="18" charset="-120"/>
                <a:cs typeface="Arial"/>
              </a:rPr>
              <a:t>Invullen</a:t>
            </a:r>
            <a:endParaRPr lang="nl-NL" sz="2800" dirty="0">
              <a:solidFill>
                <a:schemeClr val="bg1"/>
              </a:solidFill>
              <a:latin typeface="MingLiU-ExtB" pitchFamily="18" charset="-120"/>
              <a:ea typeface="MingLiU-ExtB" pitchFamily="18" charset="-120"/>
              <a:cs typeface="Calibri"/>
            </a:endParaRPr>
          </a:p>
          <a:p>
            <a:pPr marL="0" indent="0">
              <a:buNone/>
            </a:pPr>
            <a:r>
              <a:rPr lang="nl-NL" sz="2800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	</a:t>
            </a:r>
            <a:r>
              <a:rPr lang="nl-NL" sz="2800" dirty="0">
                <a:solidFill>
                  <a:srgbClr val="00B050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Stap 4:	</a:t>
            </a:r>
            <a:r>
              <a:rPr lang="nl-NL" sz="2800" dirty="0" err="1">
                <a:solidFill>
                  <a:srgbClr val="00B050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Uikomst</a:t>
            </a:r>
            <a:endParaRPr lang="nl-NL" sz="2800" dirty="0">
              <a:solidFill>
                <a:srgbClr val="00B050"/>
              </a:solidFill>
              <a:latin typeface="MingLiU-ExtB" pitchFamily="18" charset="-120"/>
              <a:ea typeface="MingLiU-ExtB" pitchFamily="18" charset="-120"/>
              <a:cs typeface="Calibri"/>
            </a:endParaRPr>
          </a:p>
        </p:txBody>
      </p:sp>
      <p:sp>
        <p:nvSpPr>
          <p:cNvPr id="18" name="Rechthoek 3"/>
          <p:cNvSpPr>
            <a:spLocks noChangeArrowheads="1"/>
          </p:cNvSpPr>
          <p:nvPr/>
        </p:nvSpPr>
        <p:spPr bwMode="auto">
          <a:xfrm>
            <a:off x="357188" y="428625"/>
            <a:ext cx="835818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nl-NL" sz="4400">
                <a:solidFill>
                  <a:prstClr val="white"/>
                </a:solidFill>
                <a:latin typeface="Calibri" pitchFamily="34" charset="0"/>
              </a:rPr>
              <a:t>oplosmethode</a:t>
            </a:r>
            <a:endParaRPr lang="nl-NL" sz="4400" dirty="0">
              <a:solidFill>
                <a:prstClr val="white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45251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1342</TotalTime>
  <Words>206</Words>
  <Application>Microsoft Office PowerPoint</Application>
  <PresentationFormat>Diavoorstelling (4:3)</PresentationFormat>
  <Paragraphs>127</Paragraphs>
  <Slides>5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MingLiU-ExtB</vt:lpstr>
      <vt:lpstr>Arial</vt:lpstr>
      <vt:lpstr>Calibri</vt:lpstr>
      <vt:lpstr>Cambria Math</vt:lpstr>
      <vt:lpstr>Office Theme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Ricardo</dc:creator>
  <cp:lastModifiedBy>Wim tomassen</cp:lastModifiedBy>
  <cp:revision>109</cp:revision>
  <dcterms:created xsi:type="dcterms:W3CDTF">2010-04-04T19:22:57Z</dcterms:created>
  <dcterms:modified xsi:type="dcterms:W3CDTF">2016-10-04T13:24:09Z</dcterms:modified>
</cp:coreProperties>
</file>