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77" r:id="rId4"/>
    <p:sldId id="278" r:id="rId5"/>
    <p:sldId id="280" r:id="rId6"/>
    <p:sldId id="279" r:id="rId7"/>
    <p:sldId id="268" r:id="rId8"/>
    <p:sldId id="269" r:id="rId9"/>
    <p:sldId id="273" r:id="rId10"/>
    <p:sldId id="274" r:id="rId11"/>
    <p:sldId id="275" r:id="rId12"/>
    <p:sldId id="257" r:id="rId13"/>
    <p:sldId id="258" r:id="rId14"/>
    <p:sldId id="272" r:id="rId15"/>
    <p:sldId id="285" r:id="rId16"/>
    <p:sldId id="270" r:id="rId17"/>
    <p:sldId id="286" r:id="rId18"/>
    <p:sldId id="287" r:id="rId19"/>
    <p:sldId id="281" r:id="rId20"/>
    <p:sldId id="282" r:id="rId21"/>
    <p:sldId id="283" r:id="rId22"/>
    <p:sldId id="288" r:id="rId2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94B5C-4341-4A2F-BA18-8D75958C5CA7}" type="datetimeFigureOut">
              <a:rPr lang="nl-NL" smtClean="0"/>
              <a:pPr/>
              <a:t>16-1-2014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D172-B6D7-4462-A3C6-816B275E8E4C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94B5C-4341-4A2F-BA18-8D75958C5CA7}" type="datetimeFigureOut">
              <a:rPr lang="nl-NL" smtClean="0"/>
              <a:pPr/>
              <a:t>16-1-2014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D172-B6D7-4462-A3C6-816B275E8E4C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94B5C-4341-4A2F-BA18-8D75958C5CA7}" type="datetimeFigureOut">
              <a:rPr lang="nl-NL" smtClean="0"/>
              <a:pPr/>
              <a:t>16-1-2014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D172-B6D7-4462-A3C6-816B275E8E4C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94B5C-4341-4A2F-BA18-8D75958C5CA7}" type="datetimeFigureOut">
              <a:rPr lang="nl-NL" smtClean="0"/>
              <a:pPr/>
              <a:t>16-1-2014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D172-B6D7-4462-A3C6-816B275E8E4C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94B5C-4341-4A2F-BA18-8D75958C5CA7}" type="datetimeFigureOut">
              <a:rPr lang="nl-NL" smtClean="0"/>
              <a:pPr/>
              <a:t>16-1-2014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D172-B6D7-4462-A3C6-816B275E8E4C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94B5C-4341-4A2F-BA18-8D75958C5CA7}" type="datetimeFigureOut">
              <a:rPr lang="nl-NL" smtClean="0"/>
              <a:pPr/>
              <a:t>16-1-2014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D172-B6D7-4462-A3C6-816B275E8E4C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94B5C-4341-4A2F-BA18-8D75958C5CA7}" type="datetimeFigureOut">
              <a:rPr lang="nl-NL" smtClean="0"/>
              <a:pPr/>
              <a:t>16-1-2014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D172-B6D7-4462-A3C6-816B275E8E4C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94B5C-4341-4A2F-BA18-8D75958C5CA7}" type="datetimeFigureOut">
              <a:rPr lang="nl-NL" smtClean="0"/>
              <a:pPr/>
              <a:t>16-1-2014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D172-B6D7-4462-A3C6-816B275E8E4C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94B5C-4341-4A2F-BA18-8D75958C5CA7}" type="datetimeFigureOut">
              <a:rPr lang="nl-NL" smtClean="0"/>
              <a:pPr/>
              <a:t>16-1-2014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D172-B6D7-4462-A3C6-816B275E8E4C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94B5C-4341-4A2F-BA18-8D75958C5CA7}" type="datetimeFigureOut">
              <a:rPr lang="nl-NL" smtClean="0"/>
              <a:pPr/>
              <a:t>16-1-2014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D172-B6D7-4462-A3C6-816B275E8E4C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94B5C-4341-4A2F-BA18-8D75958C5CA7}" type="datetimeFigureOut">
              <a:rPr lang="nl-NL" smtClean="0"/>
              <a:pPr/>
              <a:t>16-1-2014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D172-B6D7-4462-A3C6-816B275E8E4C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55000">
              <a:srgbClr val="0A128C">
                <a:lumMod val="14000"/>
              </a:srgbClr>
            </a:gs>
            <a:gs pos="100000">
              <a:srgbClr val="181CC7">
                <a:lumMod val="1100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94B5C-4341-4A2F-BA18-8D75958C5CA7}" type="datetimeFigureOut">
              <a:rPr lang="nl-NL" smtClean="0"/>
              <a:pPr/>
              <a:t>16-1-2014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BD172-B6D7-4462-A3C6-816B275E8E4C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Oefenopgave dichtheid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4800" dirty="0" smtClean="0">
                <a:solidFill>
                  <a:schemeClr val="bg1"/>
                </a:solidFill>
              </a:rPr>
              <a:t>VMBO-t</a:t>
            </a:r>
            <a:endParaRPr lang="nl-NL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Opgave 2e</a:t>
            </a:r>
            <a:endParaRPr lang="nl-NL" dirty="0">
              <a:solidFill>
                <a:schemeClr val="bg1"/>
              </a:solidFill>
              <a:latin typeface="MingLiU-ExtB" pitchFamily="18" charset="-120"/>
              <a:ea typeface="MingLiU-ExtB" pitchFamily="18" charset="-12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Een schaakstukje van </a:t>
            </a:r>
            <a:r>
              <a:rPr lang="nl-NL" i="1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hout </a:t>
            </a:r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met een volume van 1458 mm</a:t>
            </a:r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³</a:t>
            </a:r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 en een massa van 1250 mg.</a:t>
            </a:r>
          </a:p>
          <a:p>
            <a:pPr marL="1244600">
              <a:buNone/>
            </a:pPr>
            <a:r>
              <a:rPr lang="nl-NL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V = 1458 mm</a:t>
            </a:r>
            <a:r>
              <a:rPr lang="nl-NL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³ = </a:t>
            </a:r>
            <a:r>
              <a:rPr lang="nl-NL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1,458 cm</a:t>
            </a:r>
            <a:r>
              <a:rPr lang="nl-NL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³</a:t>
            </a:r>
          </a:p>
          <a:p>
            <a:pPr marL="1244600">
              <a:buNone/>
            </a:pPr>
            <a:r>
              <a:rPr lang="nl-NL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m = 1250 mg = 1,250 g</a:t>
            </a:r>
          </a:p>
          <a:p>
            <a:pPr marL="1244600">
              <a:buNone/>
            </a:pPr>
            <a:r>
              <a:rPr lang="el-GR" dirty="0" smtClean="0">
                <a:solidFill>
                  <a:srgbClr val="FFFF00"/>
                </a:solidFill>
                <a:latin typeface="Arial"/>
                <a:ea typeface="MingLiU-ExtB" pitchFamily="18" charset="-120"/>
                <a:cs typeface="Arial"/>
              </a:rPr>
              <a:t>ρ</a:t>
            </a:r>
            <a:r>
              <a:rPr lang="en-US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  <a:cs typeface="Arial"/>
              </a:rPr>
              <a:t> = ?</a:t>
            </a:r>
            <a:endParaRPr lang="nl-NL" dirty="0" smtClean="0">
              <a:solidFill>
                <a:srgbClr val="FFFF00"/>
              </a:solidFill>
              <a:latin typeface="MingLiU-ExtB" pitchFamily="18" charset="-120"/>
              <a:ea typeface="MingLiU-ExtB" pitchFamily="18" charset="-120"/>
              <a:cs typeface="Calibri"/>
            </a:endParaRPr>
          </a:p>
          <a:p>
            <a:pPr marL="1244600">
              <a:buNone/>
            </a:pPr>
            <a:r>
              <a:rPr lang="el-GR" dirty="0" smtClean="0">
                <a:solidFill>
                  <a:srgbClr val="FF0000"/>
                </a:solidFill>
                <a:latin typeface="Arial"/>
                <a:ea typeface="MingLiU-ExtB" pitchFamily="18" charset="-120"/>
                <a:cs typeface="Arial"/>
              </a:rPr>
              <a:t>ρ</a:t>
            </a:r>
            <a:r>
              <a:rPr lang="nl-NL" dirty="0" smtClean="0">
                <a:solidFill>
                  <a:srgbClr val="FF0000"/>
                </a:solidFill>
                <a:latin typeface="MingLiU-ExtB" pitchFamily="18" charset="-120"/>
                <a:ea typeface="MingLiU-ExtB" pitchFamily="18" charset="-120"/>
                <a:cs typeface="Arial"/>
              </a:rPr>
              <a:t> = m / V</a:t>
            </a:r>
          </a:p>
          <a:p>
            <a:pPr>
              <a:buNone/>
            </a:pPr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  <a:cs typeface="Arial"/>
              </a:rPr>
              <a:t>		</a:t>
            </a:r>
            <a:r>
              <a:rPr lang="el-GR" dirty="0" smtClean="0">
                <a:solidFill>
                  <a:schemeClr val="bg1"/>
                </a:solidFill>
                <a:latin typeface="Arial"/>
                <a:ea typeface="MingLiU-ExtB" pitchFamily="18" charset="-120"/>
                <a:cs typeface="Arial"/>
              </a:rPr>
              <a:t>ρ</a:t>
            </a:r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  <a:cs typeface="Arial"/>
              </a:rPr>
              <a:t> = 1,250 g / 1,458 cm</a:t>
            </a:r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³</a:t>
            </a:r>
          </a:p>
          <a:p>
            <a:pPr>
              <a:buNone/>
            </a:pPr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	</a:t>
            </a:r>
            <a:r>
              <a:rPr lang="nl-NL" dirty="0" smtClean="0">
                <a:solidFill>
                  <a:srgbClr val="00B050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	</a:t>
            </a:r>
            <a:r>
              <a:rPr lang="el-GR" dirty="0" smtClean="0">
                <a:solidFill>
                  <a:srgbClr val="00B050"/>
                </a:solidFill>
                <a:latin typeface="Arial"/>
                <a:ea typeface="MingLiU-ExtB" pitchFamily="18" charset="-120"/>
                <a:cs typeface="Arial"/>
              </a:rPr>
              <a:t>ρ</a:t>
            </a:r>
            <a:r>
              <a:rPr lang="nl-NL" dirty="0" smtClean="0">
                <a:solidFill>
                  <a:srgbClr val="00B050"/>
                </a:solidFill>
                <a:latin typeface="MingLiU-ExtB" pitchFamily="18" charset="-120"/>
                <a:ea typeface="MingLiU-ExtB" pitchFamily="18" charset="-120"/>
                <a:cs typeface="Arial"/>
              </a:rPr>
              <a:t> = 0,8573 g/cm</a:t>
            </a:r>
            <a:r>
              <a:rPr lang="nl-NL" dirty="0" smtClean="0">
                <a:solidFill>
                  <a:srgbClr val="00B050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³</a:t>
            </a:r>
          </a:p>
          <a:p>
            <a:endParaRPr lang="nl-NL" dirty="0" smtClean="0">
              <a:solidFill>
                <a:schemeClr val="bg1"/>
              </a:solidFill>
              <a:latin typeface="MingLiU-ExtB" pitchFamily="18" charset="-120"/>
              <a:ea typeface="MingLiU-ExtB" pitchFamily="18" charset="-120"/>
            </a:endParaRPr>
          </a:p>
          <a:p>
            <a:endParaRPr lang="nl-NL" dirty="0">
              <a:solidFill>
                <a:schemeClr val="bg1"/>
              </a:solidFill>
              <a:latin typeface="MingLiU-ExtB" pitchFamily="18" charset="-120"/>
              <a:ea typeface="MingLiU-ExtB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1143000"/>
          </a:xfrm>
        </p:spPr>
        <p:txBody>
          <a:bodyPr/>
          <a:lstStyle/>
          <a:p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Opgave 2f</a:t>
            </a:r>
            <a:endParaRPr lang="nl-NL" dirty="0">
              <a:solidFill>
                <a:schemeClr val="bg1"/>
              </a:solidFill>
              <a:latin typeface="MingLiU-ExtB" pitchFamily="18" charset="-120"/>
              <a:ea typeface="MingLiU-ExtB" pitchFamily="18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579296" cy="4525963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nl-NL" i="1" dirty="0" smtClean="0">
                    <a:solidFill>
                      <a:schemeClr val="bg1"/>
                    </a:solidFill>
                    <a:latin typeface="MingLiU-ExtB" pitchFamily="18" charset="-120"/>
                    <a:ea typeface="MingLiU-ExtB" pitchFamily="18" charset="-120"/>
                  </a:rPr>
                  <a:t>Stookolie</a:t>
                </a:r>
                <a:r>
                  <a:rPr lang="nl-NL" dirty="0" smtClean="0">
                    <a:solidFill>
                      <a:schemeClr val="bg1"/>
                    </a:solidFill>
                    <a:latin typeface="MingLiU-ExtB" pitchFamily="18" charset="-120"/>
                    <a:ea typeface="MingLiU-ExtB" pitchFamily="18" charset="-120"/>
                  </a:rPr>
                  <a:t> met een massa van 0,151 ton die zich in een vat van 159 liter.</a:t>
                </a:r>
              </a:p>
              <a:p>
                <a:pPr indent="11113">
                  <a:buNone/>
                </a:pPr>
                <a:r>
                  <a:rPr lang="nl-NL" dirty="0" smtClean="0">
                    <a:solidFill>
                      <a:srgbClr val="FFFF00"/>
                    </a:solidFill>
                    <a:latin typeface="MingLiU-ExtB" pitchFamily="18" charset="-120"/>
                    <a:ea typeface="MingLiU-ExtB" pitchFamily="18" charset="-120"/>
                  </a:rPr>
                  <a:t>V = 159 </a:t>
                </a:r>
                <a:r>
                  <a:rPr lang="nl-NL" dirty="0" smtClean="0">
                    <a:solidFill>
                      <a:srgbClr val="FFFF00"/>
                    </a:solidFill>
                    <a:latin typeface="MingLiU-ExtB" pitchFamily="18" charset="-120"/>
                    <a:ea typeface="MingLiU-ExtB" pitchFamily="18" charset="-120"/>
                  </a:rPr>
                  <a:t>L </a:t>
                </a:r>
                <a:r>
                  <a:rPr lang="nl-NL" dirty="0" smtClean="0">
                    <a:solidFill>
                      <a:srgbClr val="FFFF00"/>
                    </a:solidFill>
                    <a:latin typeface="MingLiU-ExtB" pitchFamily="18" charset="-120"/>
                    <a:ea typeface="MingLiU-ExtB" pitchFamily="18" charset="-120"/>
                    <a:cs typeface="Calibri"/>
                  </a:rPr>
                  <a:t>= </a:t>
                </a:r>
                <a:r>
                  <a:rPr lang="nl-NL" dirty="0" smtClean="0">
                    <a:solidFill>
                      <a:srgbClr val="FFFF00"/>
                    </a:solidFill>
                    <a:latin typeface="MingLiU-ExtB" pitchFamily="18" charset="-120"/>
                    <a:ea typeface="MingLiU-ExtB" pitchFamily="18" charset="-120"/>
                    <a:cs typeface="Calibri"/>
                  </a:rPr>
                  <a:t>159 dm³ = </a:t>
                </a:r>
                <a:r>
                  <a:rPr lang="nl-NL" dirty="0" smtClean="0">
                    <a:solidFill>
                      <a:srgbClr val="FFFF00"/>
                    </a:solidFill>
                    <a:latin typeface="MingLiU-ExtB" pitchFamily="18" charset="-120"/>
                    <a:ea typeface="MingLiU-ExtB" pitchFamily="18" charset="-120"/>
                    <a:cs typeface="Calibri"/>
                  </a:rPr>
                  <a:t>159.000</a:t>
                </a:r>
                <a:r>
                  <a:rPr lang="nl-NL" dirty="0" smtClean="0">
                    <a:solidFill>
                      <a:srgbClr val="FFFF00"/>
                    </a:solidFill>
                    <a:latin typeface="MingLiU-ExtB" pitchFamily="18" charset="-120"/>
                    <a:ea typeface="MingLiU-ExtB" pitchFamily="18" charset="-120"/>
                  </a:rPr>
                  <a:t> </a:t>
                </a:r>
                <a:r>
                  <a:rPr lang="nl-NL" dirty="0" smtClean="0">
                    <a:solidFill>
                      <a:srgbClr val="FFFF00"/>
                    </a:solidFill>
                    <a:latin typeface="MingLiU-ExtB" pitchFamily="18" charset="-120"/>
                    <a:ea typeface="MingLiU-ExtB" pitchFamily="18" charset="-120"/>
                  </a:rPr>
                  <a:t>cm</a:t>
                </a:r>
                <a:r>
                  <a:rPr lang="nl-NL" dirty="0" smtClean="0">
                    <a:solidFill>
                      <a:srgbClr val="FFFF00"/>
                    </a:solidFill>
                    <a:latin typeface="MingLiU-ExtB" pitchFamily="18" charset="-120"/>
                    <a:ea typeface="MingLiU-ExtB" pitchFamily="18" charset="-120"/>
                    <a:cs typeface="Calibri"/>
                  </a:rPr>
                  <a:t>³</a:t>
                </a:r>
              </a:p>
              <a:p>
                <a:pPr indent="11113">
                  <a:buNone/>
                </a:pPr>
                <a:r>
                  <a:rPr lang="nl-NL" dirty="0" smtClean="0">
                    <a:solidFill>
                      <a:srgbClr val="FFFF00"/>
                    </a:solidFill>
                    <a:latin typeface="MingLiU-ExtB" pitchFamily="18" charset="-120"/>
                    <a:ea typeface="MingLiU-ExtB" pitchFamily="18" charset="-120"/>
                    <a:cs typeface="Calibri"/>
                  </a:rPr>
                  <a:t>m = 0,151 ton = </a:t>
                </a:r>
                <a:r>
                  <a:rPr lang="nl-NL" dirty="0" smtClean="0">
                    <a:solidFill>
                      <a:srgbClr val="FFFF00"/>
                    </a:solidFill>
                    <a:latin typeface="MingLiU-ExtB" pitchFamily="18" charset="-120"/>
                    <a:ea typeface="MingLiU-ExtB" pitchFamily="18" charset="-120"/>
                    <a:cs typeface="Calibri"/>
                  </a:rPr>
                  <a:t>151 </a:t>
                </a:r>
                <a:r>
                  <a:rPr lang="nl-NL" dirty="0" smtClean="0">
                    <a:solidFill>
                      <a:srgbClr val="FFFF00"/>
                    </a:solidFill>
                    <a:latin typeface="MingLiU-ExtB" pitchFamily="18" charset="-120"/>
                    <a:ea typeface="MingLiU-ExtB" pitchFamily="18" charset="-120"/>
                    <a:cs typeface="Calibri"/>
                  </a:rPr>
                  <a:t>kg </a:t>
                </a:r>
                <a:r>
                  <a:rPr lang="nl-NL" dirty="0" smtClean="0">
                    <a:solidFill>
                      <a:srgbClr val="FFFF00"/>
                    </a:solidFill>
                    <a:latin typeface="MingLiU-ExtB" pitchFamily="18" charset="-120"/>
                    <a:ea typeface="MingLiU-ExtB" pitchFamily="18" charset="-120"/>
                    <a:cs typeface="Calibri"/>
                  </a:rPr>
                  <a:t>= 151.000 g</a:t>
                </a:r>
                <a:endParaRPr lang="nl-NL" dirty="0" smtClean="0">
                  <a:solidFill>
                    <a:srgbClr val="FFFF00"/>
                  </a:solidFill>
                  <a:latin typeface="MingLiU-ExtB" pitchFamily="18" charset="-120"/>
                  <a:ea typeface="MingLiU-ExtB" pitchFamily="18" charset="-120"/>
                  <a:cs typeface="Calibri"/>
                </a:endParaRPr>
              </a:p>
              <a:p>
                <a:pPr indent="11113">
                  <a:buNone/>
                </a:pPr>
                <a:r>
                  <a:rPr lang="el-GR" dirty="0">
                    <a:solidFill>
                      <a:srgbClr val="FFFF00"/>
                    </a:solidFill>
                    <a:latin typeface="Arial"/>
                    <a:ea typeface="MingLiU-ExtB" pitchFamily="18" charset="-120"/>
                    <a:cs typeface="Arial"/>
                  </a:rPr>
                  <a:t>ρ</a:t>
                </a:r>
                <a:r>
                  <a:rPr lang="en-US" dirty="0">
                    <a:solidFill>
                      <a:srgbClr val="FFFF00"/>
                    </a:solidFill>
                    <a:latin typeface="MingLiU-ExtB" pitchFamily="18" charset="-120"/>
                    <a:ea typeface="MingLiU-ExtB" pitchFamily="18" charset="-120"/>
                    <a:cs typeface="Arial"/>
                  </a:rPr>
                  <a:t> = ?</a:t>
                </a:r>
                <a:endParaRPr lang="nl-NL" dirty="0">
                  <a:solidFill>
                    <a:srgbClr val="FFFF00"/>
                  </a:solidFill>
                  <a:latin typeface="MingLiU-ExtB" pitchFamily="18" charset="-120"/>
                  <a:ea typeface="MingLiU-ExtB" pitchFamily="18" charset="-120"/>
                  <a:cs typeface="Calibri"/>
                </a:endParaRPr>
              </a:p>
              <a:p>
                <a:pPr indent="11113">
                  <a:buNone/>
                </a:pPr>
                <a:r>
                  <a:rPr lang="el-GR" dirty="0" smtClean="0">
                    <a:solidFill>
                      <a:srgbClr val="FF0000"/>
                    </a:solidFill>
                    <a:latin typeface="Arial"/>
                    <a:ea typeface="MingLiU-ExtB" pitchFamily="18" charset="-120"/>
                    <a:cs typeface="Arial"/>
                  </a:rPr>
                  <a:t>ρ</a:t>
                </a:r>
                <a:r>
                  <a:rPr lang="nl-NL" dirty="0" smtClean="0">
                    <a:solidFill>
                      <a:srgbClr val="FF0000"/>
                    </a:solidFill>
                    <a:latin typeface="MingLiU-ExtB" pitchFamily="18" charset="-120"/>
                    <a:ea typeface="MingLiU-ExtB" pitchFamily="18" charset="-120"/>
                    <a:cs typeface="Arial"/>
                  </a:rPr>
                  <a:t> = m / V</a:t>
                </a:r>
              </a:p>
              <a:p>
                <a:pPr indent="11113">
                  <a:buNone/>
                </a:pPr>
                <a:r>
                  <a:rPr lang="el-GR" dirty="0" smtClean="0">
                    <a:solidFill>
                      <a:schemeClr val="bg1"/>
                    </a:solidFill>
                    <a:latin typeface="Arial"/>
                    <a:ea typeface="MingLiU-ExtB" pitchFamily="18" charset="-120"/>
                    <a:cs typeface="Arial"/>
                  </a:rPr>
                  <a:t>ρ</a:t>
                </a:r>
                <a:r>
                  <a:rPr lang="nl-NL" dirty="0" smtClean="0">
                    <a:solidFill>
                      <a:schemeClr val="bg1"/>
                    </a:solidFill>
                    <a:latin typeface="MingLiU-ExtB" pitchFamily="18" charset="-120"/>
                    <a:ea typeface="MingLiU-ExtB" pitchFamily="18" charset="-120"/>
                    <a:cs typeface="Arial"/>
                  </a:rPr>
                  <a:t> = </a:t>
                </a:r>
                <a14:m>
                  <m:oMath xmlns:m="http://schemas.openxmlformats.org/officeDocument/2006/math">
                    <m:r>
                      <a:rPr lang="nl-NL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Calibri"/>
                      </a:rPr>
                      <m:t>151.000 </m:t>
                    </m:r>
                  </m:oMath>
                </a14:m>
                <a:r>
                  <a:rPr lang="nl-NL" dirty="0" smtClean="0">
                    <a:solidFill>
                      <a:schemeClr val="bg1"/>
                    </a:solidFill>
                    <a:latin typeface="MingLiU-ExtB" pitchFamily="18" charset="-120"/>
                    <a:ea typeface="MingLiU-ExtB" pitchFamily="18" charset="-120"/>
                    <a:cs typeface="Calibri"/>
                  </a:rPr>
                  <a:t>g </a:t>
                </a:r>
                <a:r>
                  <a:rPr lang="nl-NL" dirty="0" smtClean="0">
                    <a:solidFill>
                      <a:schemeClr val="bg1"/>
                    </a:solidFill>
                    <a:latin typeface="MingLiU-ExtB" pitchFamily="18" charset="-120"/>
                    <a:ea typeface="MingLiU-ExtB" pitchFamily="18" charset="-120"/>
                    <a:cs typeface="Arial"/>
                  </a:rPr>
                  <a:t>/ 159.000 cm</a:t>
                </a:r>
                <a:r>
                  <a:rPr lang="nl-NL" dirty="0" smtClean="0">
                    <a:solidFill>
                      <a:schemeClr val="bg1"/>
                    </a:solidFill>
                    <a:latin typeface="MingLiU-ExtB" pitchFamily="18" charset="-120"/>
                    <a:ea typeface="MingLiU-ExtB" pitchFamily="18" charset="-120"/>
                    <a:cs typeface="Calibri"/>
                  </a:rPr>
                  <a:t>³</a:t>
                </a:r>
              </a:p>
              <a:p>
                <a:pPr indent="11113">
                  <a:buNone/>
                </a:pPr>
                <a:r>
                  <a:rPr lang="el-GR" dirty="0" smtClean="0">
                    <a:solidFill>
                      <a:srgbClr val="00B050"/>
                    </a:solidFill>
                    <a:latin typeface="Arial"/>
                    <a:ea typeface="MingLiU-ExtB" pitchFamily="18" charset="-120"/>
                    <a:cs typeface="Arial"/>
                  </a:rPr>
                  <a:t>ρ</a:t>
                </a:r>
                <a:r>
                  <a:rPr lang="nl-NL" dirty="0" smtClean="0">
                    <a:solidFill>
                      <a:srgbClr val="00B050"/>
                    </a:solidFill>
                    <a:latin typeface="MingLiU-ExtB" pitchFamily="18" charset="-120"/>
                    <a:ea typeface="MingLiU-ExtB" pitchFamily="18" charset="-120"/>
                    <a:cs typeface="Arial"/>
                  </a:rPr>
                  <a:t> = 0,950 g/cm</a:t>
                </a:r>
                <a:r>
                  <a:rPr lang="nl-NL" dirty="0" smtClean="0">
                    <a:solidFill>
                      <a:srgbClr val="00B050"/>
                    </a:solidFill>
                    <a:latin typeface="MingLiU-ExtB" pitchFamily="18" charset="-120"/>
                    <a:ea typeface="MingLiU-ExtB" pitchFamily="18" charset="-120"/>
                    <a:cs typeface="Calibri"/>
                  </a:rPr>
                  <a:t>³</a:t>
                </a:r>
              </a:p>
              <a:p>
                <a:endParaRPr lang="nl-NL" dirty="0" smtClean="0">
                  <a:solidFill>
                    <a:schemeClr val="bg1"/>
                  </a:solidFill>
                  <a:latin typeface="MingLiU-ExtB" pitchFamily="18" charset="-120"/>
                  <a:ea typeface="MingLiU-ExtB" pitchFamily="18" charset="-120"/>
                </a:endParaRPr>
              </a:p>
              <a:p>
                <a:endParaRPr lang="nl-NL" dirty="0">
                  <a:solidFill>
                    <a:schemeClr val="bg1"/>
                  </a:solidFill>
                  <a:latin typeface="MingLiU-ExtB" pitchFamily="18" charset="-120"/>
                  <a:ea typeface="MingLiU-ExtB" pitchFamily="18" charset="-120"/>
                </a:endParaRPr>
              </a:p>
            </p:txBody>
          </p:sp>
        </mc:Choice>
        <mc:Fallback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579296" cy="4525963"/>
              </a:xfrm>
              <a:blipFill rotWithShape="0">
                <a:blip r:embed="rId2"/>
                <a:stretch>
                  <a:fillRect l="-1777" t="-2830" r="-341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8141" y="-14774"/>
            <a:ext cx="8229600" cy="1143000"/>
          </a:xfrm>
        </p:spPr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Opgave 4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2591" y="1000108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marL="0" indent="0" hangingPunct="0">
              <a:buNone/>
            </a:pPr>
            <a:r>
              <a:rPr lang="nl-NL" sz="5500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Het </a:t>
            </a:r>
            <a:r>
              <a:rPr lang="nl-NL" sz="5500" dirty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water in een maatglas stijgt, zoals het figuur </a:t>
            </a:r>
            <a:r>
              <a:rPr lang="nl-NL" sz="5500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hiernaast</a:t>
            </a:r>
            <a:r>
              <a:rPr lang="nl-NL" sz="5500" dirty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, </a:t>
            </a:r>
            <a:endParaRPr lang="nl-NL" sz="5500" dirty="0" smtClean="0">
              <a:solidFill>
                <a:schemeClr val="bg1"/>
              </a:solidFill>
              <a:latin typeface="MingLiU-ExtB" pitchFamily="18" charset="-120"/>
              <a:ea typeface="MingLiU-ExtB" pitchFamily="18" charset="-120"/>
            </a:endParaRPr>
          </a:p>
          <a:p>
            <a:pPr marL="0" indent="0" hangingPunct="0">
              <a:buNone/>
            </a:pPr>
            <a:r>
              <a:rPr lang="nl-NL" sz="5500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als </a:t>
            </a:r>
            <a:r>
              <a:rPr lang="nl-NL" sz="5500" dirty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je het </a:t>
            </a:r>
            <a:r>
              <a:rPr lang="nl-NL" sz="5500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tinnen paard </a:t>
            </a:r>
            <a:r>
              <a:rPr lang="nl-NL" sz="5500" dirty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er in laat zakken.</a:t>
            </a:r>
          </a:p>
          <a:p>
            <a:pPr hangingPunct="0">
              <a:buNone/>
            </a:pPr>
            <a:r>
              <a:rPr lang="nl-NL" sz="5500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Bereken </a:t>
            </a:r>
            <a:r>
              <a:rPr lang="nl-NL" sz="5500" dirty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de massa van het tinnen paard.</a:t>
            </a:r>
          </a:p>
          <a:p>
            <a:pPr hangingPunct="0">
              <a:buNone/>
            </a:pPr>
            <a:r>
              <a:rPr lang="nl-NL" dirty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 </a:t>
            </a:r>
          </a:p>
          <a:p>
            <a:pPr hangingPunct="0">
              <a:buNone/>
            </a:pPr>
            <a:r>
              <a:rPr lang="nl-NL" sz="11200" dirty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	</a:t>
            </a:r>
            <a:r>
              <a:rPr lang="nl-NL" sz="11200" dirty="0" err="1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V</a:t>
            </a:r>
            <a:r>
              <a:rPr lang="nl-NL" sz="6400" dirty="0" err="1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begin</a:t>
            </a:r>
            <a:r>
              <a:rPr lang="nl-NL" sz="11200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 = 10 </a:t>
            </a:r>
            <a:r>
              <a:rPr lang="nl-NL" sz="11200" dirty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cm³</a:t>
            </a:r>
          </a:p>
          <a:p>
            <a:pPr hangingPunct="0">
              <a:buNone/>
            </a:pPr>
            <a:r>
              <a:rPr lang="nl-NL" sz="11200" dirty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	</a:t>
            </a:r>
            <a:r>
              <a:rPr lang="nl-NL" sz="11200" dirty="0" err="1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V</a:t>
            </a:r>
            <a:r>
              <a:rPr lang="nl-NL" sz="6400" dirty="0" err="1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eind</a:t>
            </a:r>
            <a:r>
              <a:rPr lang="nl-NL" sz="6400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   </a:t>
            </a:r>
            <a:r>
              <a:rPr lang="nl-NL" sz="11200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= 16,5 </a:t>
            </a:r>
            <a:r>
              <a:rPr lang="nl-NL" sz="11200" dirty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cm³</a:t>
            </a:r>
          </a:p>
          <a:p>
            <a:pPr hangingPunct="0">
              <a:buNone/>
            </a:pPr>
            <a:r>
              <a:rPr lang="nl-NL" sz="11200" dirty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	</a:t>
            </a:r>
            <a:r>
              <a:rPr lang="nl-NL" sz="11200" dirty="0" err="1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V</a:t>
            </a:r>
            <a:r>
              <a:rPr lang="nl-NL" sz="8000" dirty="0" err="1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tin</a:t>
            </a:r>
            <a:r>
              <a:rPr lang="nl-NL" sz="11200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 = 16,5 </a:t>
            </a:r>
            <a:r>
              <a:rPr lang="nl-NL" sz="11200" dirty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– 10 = 6,5 cm³</a:t>
            </a:r>
          </a:p>
          <a:p>
            <a:pPr hangingPunct="0">
              <a:buNone/>
            </a:pPr>
            <a:r>
              <a:rPr lang="nl-NL" sz="11200" dirty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	ρ</a:t>
            </a:r>
            <a:r>
              <a:rPr lang="nl-NL" sz="8000" dirty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tin</a:t>
            </a:r>
            <a:r>
              <a:rPr lang="nl-NL" sz="11200" dirty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 = 7,28 g/cm³		</a:t>
            </a:r>
            <a:r>
              <a:rPr lang="nl-NL" sz="11200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binas </a:t>
            </a:r>
            <a:r>
              <a:rPr lang="nl-NL" sz="11200" dirty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tabel </a:t>
            </a:r>
            <a:r>
              <a:rPr lang="nl-NL" sz="11200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15</a:t>
            </a:r>
          </a:p>
          <a:p>
            <a:pPr hangingPunct="0">
              <a:buNone/>
            </a:pPr>
            <a:r>
              <a:rPr lang="nl-NL" sz="11200" dirty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	</a:t>
            </a:r>
            <a:r>
              <a:rPr lang="nl-NL" sz="11200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m = ?</a:t>
            </a:r>
            <a:endParaRPr lang="nl-NL" sz="11200" dirty="0">
              <a:solidFill>
                <a:srgbClr val="FFFF00"/>
              </a:solidFill>
              <a:latin typeface="MingLiU-ExtB" pitchFamily="18" charset="-120"/>
              <a:ea typeface="MingLiU-ExtB" pitchFamily="18" charset="-120"/>
            </a:endParaRPr>
          </a:p>
          <a:p>
            <a:pPr hangingPunct="0">
              <a:buNone/>
            </a:pPr>
            <a:r>
              <a:rPr lang="nl-NL" sz="11200" dirty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	</a:t>
            </a:r>
            <a:endParaRPr lang="nl-NL" sz="11200" dirty="0" smtClean="0">
              <a:solidFill>
                <a:schemeClr val="bg1"/>
              </a:solidFill>
              <a:latin typeface="MingLiU-ExtB" pitchFamily="18" charset="-120"/>
              <a:ea typeface="MingLiU-ExtB" pitchFamily="18" charset="-120"/>
            </a:endParaRPr>
          </a:p>
          <a:p>
            <a:pPr marL="355600" lvl="2" indent="3175" hangingPunct="0">
              <a:buNone/>
            </a:pPr>
            <a:r>
              <a:rPr lang="nl-NL" sz="11200" dirty="0" smtClean="0">
                <a:solidFill>
                  <a:srgbClr val="FF0000"/>
                </a:solidFill>
                <a:latin typeface="MingLiU-ExtB" pitchFamily="18" charset="-120"/>
                <a:ea typeface="MingLiU-ExtB" pitchFamily="18" charset="-120"/>
              </a:rPr>
              <a:t>m </a:t>
            </a:r>
            <a:r>
              <a:rPr lang="nl-NL" sz="11200" dirty="0">
                <a:solidFill>
                  <a:srgbClr val="FF0000"/>
                </a:solidFill>
                <a:latin typeface="MingLiU-ExtB" pitchFamily="18" charset="-120"/>
                <a:ea typeface="MingLiU-ExtB" pitchFamily="18" charset="-120"/>
              </a:rPr>
              <a:t>= V x </a:t>
            </a:r>
            <a:r>
              <a:rPr lang="nl-NL" sz="11200" dirty="0" smtClean="0">
                <a:solidFill>
                  <a:srgbClr val="FF0000"/>
                </a:solidFill>
                <a:latin typeface="MingLiU-ExtB" pitchFamily="18" charset="-120"/>
                <a:ea typeface="MingLiU-ExtB" pitchFamily="18" charset="-120"/>
              </a:rPr>
              <a:t>ρ</a:t>
            </a:r>
          </a:p>
          <a:p>
            <a:pPr marL="355600" lvl="1" indent="3175" hangingPunct="0">
              <a:buNone/>
            </a:pPr>
            <a:r>
              <a:rPr lang="nl-NL" sz="11200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m </a:t>
            </a:r>
            <a:r>
              <a:rPr lang="nl-NL" sz="11200" dirty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= 6,5 </a:t>
            </a:r>
            <a:r>
              <a:rPr lang="nl-NL" sz="11200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cm³ x 7,28 </a:t>
            </a:r>
            <a:r>
              <a:rPr lang="nl-NL" sz="11200" dirty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g/cm³</a:t>
            </a:r>
            <a:endParaRPr lang="nl-NL" sz="11200" dirty="0" smtClean="0">
              <a:solidFill>
                <a:schemeClr val="bg1"/>
              </a:solidFill>
              <a:latin typeface="MingLiU-ExtB" pitchFamily="18" charset="-120"/>
              <a:ea typeface="MingLiU-ExtB" pitchFamily="18" charset="-120"/>
            </a:endParaRPr>
          </a:p>
          <a:p>
            <a:pPr marL="355600" lvl="1" indent="3175" hangingPunct="0">
              <a:buNone/>
            </a:pPr>
            <a:r>
              <a:rPr lang="nl-NL" sz="11200" dirty="0" smtClean="0">
                <a:solidFill>
                  <a:srgbClr val="00B050"/>
                </a:solidFill>
                <a:latin typeface="MingLiU-ExtB" pitchFamily="18" charset="-120"/>
                <a:ea typeface="MingLiU-ExtB" pitchFamily="18" charset="-120"/>
              </a:rPr>
              <a:t>m </a:t>
            </a:r>
            <a:r>
              <a:rPr lang="nl-NL" sz="11200" dirty="0">
                <a:solidFill>
                  <a:srgbClr val="00B050"/>
                </a:solidFill>
                <a:latin typeface="MingLiU-ExtB" pitchFamily="18" charset="-120"/>
                <a:ea typeface="MingLiU-ExtB" pitchFamily="18" charset="-120"/>
              </a:rPr>
              <a:t>= 47,32 g</a:t>
            </a:r>
          </a:p>
          <a:p>
            <a:pPr marL="355600" indent="3175" hangingPunct="0">
              <a:buNone/>
            </a:pPr>
            <a:r>
              <a:rPr lang="nl-NL" dirty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 </a:t>
            </a:r>
          </a:p>
          <a:p>
            <a:pPr marL="355600" indent="3175" hangingPunct="0">
              <a:buNone/>
            </a:pPr>
            <a:r>
              <a:rPr lang="nl-NL" dirty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 </a:t>
            </a:r>
          </a:p>
          <a:p>
            <a:pPr marL="355600" indent="3175" hangingPunct="0">
              <a:buNone/>
            </a:pPr>
            <a:r>
              <a:rPr lang="nl-NL" dirty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 </a:t>
            </a:r>
          </a:p>
          <a:p>
            <a:pPr marL="355600" indent="3175" hangingPunct="0">
              <a:buNone/>
            </a:pPr>
            <a:r>
              <a:rPr lang="nl-NL" dirty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 </a:t>
            </a:r>
          </a:p>
          <a:p>
            <a:pPr hangingPunct="0">
              <a:buNone/>
            </a:pPr>
            <a:r>
              <a:rPr lang="nl-NL" dirty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 </a:t>
            </a:r>
          </a:p>
          <a:p>
            <a:pPr hangingPunct="0">
              <a:buNone/>
            </a:pPr>
            <a:r>
              <a:rPr lang="nl-NL" dirty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 </a:t>
            </a:r>
          </a:p>
          <a:p>
            <a:pPr hangingPunct="0">
              <a:buNone/>
            </a:pPr>
            <a:r>
              <a:rPr lang="nl-NL" dirty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 </a:t>
            </a:r>
          </a:p>
          <a:p>
            <a:pPr hangingPunct="0">
              <a:buNone/>
            </a:pPr>
            <a:r>
              <a:rPr lang="nl-NL" dirty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						</a:t>
            </a:r>
          </a:p>
          <a:p>
            <a:pPr>
              <a:buNone/>
            </a:pPr>
            <a:endParaRPr lang="nl-NL" dirty="0">
              <a:solidFill>
                <a:schemeClr val="bg1"/>
              </a:solidFill>
              <a:latin typeface="MingLiU-ExtB" pitchFamily="18" charset="-120"/>
              <a:ea typeface="MingLiU-ExtB" pitchFamily="18" charset="-12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1000108"/>
            <a:ext cx="2655543" cy="3714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Opgave </a:t>
            </a:r>
            <a:r>
              <a:rPr lang="nl-NL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124744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hangingPunct="0">
              <a:buNone/>
            </a:pPr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Het houten blok hiernaast heeft een massa van 160 g.</a:t>
            </a:r>
          </a:p>
          <a:p>
            <a:pPr hangingPunct="0">
              <a:buNone/>
            </a:pPr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Bereken de dichtheid van het hout waarvan </a:t>
            </a:r>
            <a:b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</a:br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 		het  blok gemaakt is.</a:t>
            </a:r>
          </a:p>
          <a:p>
            <a:pPr hangingPunct="0">
              <a:buNone/>
            </a:pPr>
            <a:r>
              <a:rPr lang="nl-NL" b="1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 </a:t>
            </a:r>
            <a:endParaRPr lang="nl-NL" dirty="0" smtClean="0">
              <a:solidFill>
                <a:schemeClr val="bg1"/>
              </a:solidFill>
              <a:latin typeface="MingLiU-ExtB" pitchFamily="18" charset="-120"/>
              <a:ea typeface="MingLiU-ExtB" pitchFamily="18" charset="-120"/>
            </a:endParaRPr>
          </a:p>
          <a:p>
            <a:pPr hangingPunct="0">
              <a:buNone/>
            </a:pPr>
            <a:r>
              <a:rPr lang="nl-NL" sz="2900" b="1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 </a:t>
            </a:r>
            <a:r>
              <a:rPr lang="nl-NL" sz="3400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	V = l x b x h = 5 x 5 x 8 = 200 cm³</a:t>
            </a:r>
          </a:p>
          <a:p>
            <a:pPr hangingPunct="0">
              <a:buNone/>
            </a:pPr>
            <a:r>
              <a:rPr lang="nl-NL" sz="3400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	m = 160 g</a:t>
            </a:r>
          </a:p>
          <a:p>
            <a:pPr hangingPunct="0">
              <a:buNone/>
            </a:pPr>
            <a:r>
              <a:rPr lang="nl-NL" sz="3400" dirty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 </a:t>
            </a:r>
            <a:r>
              <a:rPr lang="nl-NL" sz="3400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	</a:t>
            </a:r>
            <a:r>
              <a:rPr lang="el-GR" sz="3400" dirty="0">
                <a:solidFill>
                  <a:srgbClr val="FFFF00"/>
                </a:solidFill>
                <a:latin typeface="Arial"/>
                <a:ea typeface="MingLiU-ExtB" pitchFamily="18" charset="-120"/>
                <a:cs typeface="Arial"/>
              </a:rPr>
              <a:t>ρ</a:t>
            </a:r>
            <a:r>
              <a:rPr lang="en-US" sz="3400" dirty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  <a:cs typeface="Arial"/>
              </a:rPr>
              <a:t> = ?</a:t>
            </a:r>
            <a:endParaRPr lang="nl-NL" sz="3400" dirty="0">
              <a:solidFill>
                <a:srgbClr val="FFFF00"/>
              </a:solidFill>
              <a:latin typeface="MingLiU-ExtB" pitchFamily="18" charset="-120"/>
              <a:ea typeface="MingLiU-ExtB" pitchFamily="18" charset="-120"/>
              <a:cs typeface="Calibri"/>
            </a:endParaRPr>
          </a:p>
          <a:p>
            <a:pPr hangingPunct="0">
              <a:buNone/>
            </a:pPr>
            <a:r>
              <a:rPr lang="nl-NL" sz="3400" dirty="0" smtClean="0">
                <a:solidFill>
                  <a:srgbClr val="FF0000"/>
                </a:solidFill>
                <a:latin typeface="MingLiU-ExtB" pitchFamily="18" charset="-120"/>
                <a:ea typeface="MingLiU-ExtB" pitchFamily="18" charset="-120"/>
              </a:rPr>
              <a:t>	ρ = m : V</a:t>
            </a:r>
          </a:p>
          <a:p>
            <a:pPr hangingPunct="0">
              <a:buNone/>
            </a:pPr>
            <a:r>
              <a:rPr lang="nl-NL" sz="3400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 	ρ = 160</a:t>
            </a:r>
            <a:r>
              <a:rPr lang="nl-NL" sz="3400" dirty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 </a:t>
            </a:r>
            <a:r>
              <a:rPr lang="nl-NL" sz="3400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g : 200 cm³</a:t>
            </a:r>
          </a:p>
          <a:p>
            <a:pPr hangingPunct="0">
              <a:buNone/>
            </a:pPr>
            <a:r>
              <a:rPr lang="nl-NL" sz="3400" dirty="0">
                <a:solidFill>
                  <a:srgbClr val="00B050"/>
                </a:solidFill>
                <a:latin typeface="MingLiU-ExtB" pitchFamily="18" charset="-120"/>
                <a:ea typeface="MingLiU-ExtB" pitchFamily="18" charset="-120"/>
              </a:rPr>
              <a:t>	</a:t>
            </a:r>
            <a:r>
              <a:rPr lang="nl-NL" sz="3400" dirty="0" smtClean="0">
                <a:solidFill>
                  <a:srgbClr val="00B050"/>
                </a:solidFill>
                <a:latin typeface="MingLiU-ExtB" pitchFamily="18" charset="-120"/>
                <a:ea typeface="MingLiU-ExtB" pitchFamily="18" charset="-120"/>
              </a:rPr>
              <a:t>ρ = 0,8 g/cm³</a:t>
            </a:r>
            <a:r>
              <a:rPr lang="nl-NL" sz="2900" b="1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	</a:t>
            </a:r>
            <a:r>
              <a:rPr lang="nl-NL" b="1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			</a:t>
            </a:r>
            <a:endParaRPr lang="nl-NL" dirty="0" smtClean="0">
              <a:solidFill>
                <a:schemeClr val="bg1"/>
              </a:solidFill>
              <a:latin typeface="MingLiU-ExtB" pitchFamily="18" charset="-120"/>
              <a:ea typeface="MingLiU-ExtB" pitchFamily="18" charset="-120"/>
            </a:endParaRPr>
          </a:p>
          <a:p>
            <a:pPr hangingPunct="0">
              <a:buNone/>
            </a:pPr>
            <a:r>
              <a:rPr lang="nl-NL" b="1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 </a:t>
            </a:r>
            <a:endParaRPr lang="nl-NL" dirty="0" smtClean="0">
              <a:solidFill>
                <a:schemeClr val="bg1"/>
              </a:solidFill>
              <a:latin typeface="MingLiU-ExtB" pitchFamily="18" charset="-120"/>
              <a:ea typeface="MingLiU-ExtB" pitchFamily="18" charset="-120"/>
            </a:endParaRPr>
          </a:p>
          <a:p>
            <a:pPr>
              <a:buNone/>
            </a:pPr>
            <a:endParaRPr lang="nl-NL" dirty="0">
              <a:solidFill>
                <a:schemeClr val="bg1"/>
              </a:solidFill>
              <a:latin typeface="MingLiU-ExtB" pitchFamily="18" charset="-120"/>
              <a:ea typeface="MingLiU-ExtB" pitchFamily="18" charset="-12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51524" y="1802659"/>
            <a:ext cx="3092476" cy="34630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Opgave 6</a:t>
            </a:r>
            <a:br>
              <a:rPr lang="nl-NL" dirty="0" smtClean="0">
                <a:solidFill>
                  <a:schemeClr val="bg1"/>
                </a:solidFill>
              </a:rPr>
            </a:b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Denk aan hellingsgetal is dichtheid van een stof.</a:t>
            </a:r>
            <a:endParaRPr lang="nl-NL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Opgave 7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hangingPunct="0">
              <a:buNone/>
              <a:tabLst>
                <a:tab pos="0" algn="l"/>
              </a:tabLst>
            </a:pPr>
            <a:r>
              <a:rPr lang="nl-NL" dirty="0" smtClean="0">
                <a:solidFill>
                  <a:schemeClr val="bg1"/>
                </a:solidFill>
              </a:rPr>
              <a:t>Jantje heeft een stukje hout in zijn handen. Als hij het stukje hout in een maatcilinder met water laat zakken zinkt het. Het niveau in maatcilinder steeg met 15 </a:t>
            </a:r>
            <a:r>
              <a:rPr lang="nl-NL" dirty="0" err="1" smtClean="0">
                <a:solidFill>
                  <a:schemeClr val="bg1"/>
                </a:solidFill>
              </a:rPr>
              <a:t>mL</a:t>
            </a:r>
            <a:r>
              <a:rPr lang="nl-NL" dirty="0" smtClean="0">
                <a:solidFill>
                  <a:schemeClr val="bg1"/>
                </a:solidFill>
              </a:rPr>
              <a:t> </a:t>
            </a:r>
            <a:r>
              <a:rPr lang="nl-NL" dirty="0" smtClean="0">
                <a:solidFill>
                  <a:schemeClr val="bg1"/>
                </a:solidFill>
              </a:rPr>
              <a:t>tot 85 mL.</a:t>
            </a:r>
          </a:p>
          <a:p>
            <a:pPr hangingPunct="0">
              <a:buNone/>
            </a:pPr>
            <a:r>
              <a:rPr lang="nl-NL" dirty="0" smtClean="0">
                <a:solidFill>
                  <a:schemeClr val="bg1"/>
                </a:solidFill>
              </a:rPr>
              <a:t>		</a:t>
            </a:r>
          </a:p>
          <a:p>
            <a:pPr hangingPunct="0">
              <a:buNone/>
              <a:tabLst>
                <a:tab pos="722313" algn="l"/>
              </a:tabLst>
            </a:pPr>
            <a:r>
              <a:rPr lang="nl-NL" b="1" dirty="0" smtClean="0">
                <a:solidFill>
                  <a:schemeClr val="bg1"/>
                </a:solidFill>
              </a:rPr>
              <a:t>a)		</a:t>
            </a:r>
            <a:r>
              <a:rPr lang="nl-NL" dirty="0" smtClean="0">
                <a:solidFill>
                  <a:schemeClr val="bg1"/>
                </a:solidFill>
              </a:rPr>
              <a:t>Bereken de beginstand van het water voordat	het hout 	</a:t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dirty="0" smtClean="0">
                <a:solidFill>
                  <a:schemeClr val="bg1"/>
                </a:solidFill>
              </a:rPr>
              <a:t>                                                                       zich in het water bevindt.</a:t>
            </a:r>
          </a:p>
          <a:p>
            <a:pPr hangingPunct="0">
              <a:buNone/>
            </a:pPr>
            <a:r>
              <a:rPr lang="nl-NL" b="1" dirty="0" smtClean="0">
                <a:solidFill>
                  <a:schemeClr val="bg1"/>
                </a:solidFill>
              </a:rPr>
              <a:t>		Begin niveau is 70 mL (85 mL – 15 mL)</a:t>
            </a:r>
            <a:endParaRPr lang="nl-NL" dirty="0" smtClean="0">
              <a:solidFill>
                <a:schemeClr val="bg1"/>
              </a:solidFill>
            </a:endParaRPr>
          </a:p>
          <a:p>
            <a:pPr hangingPunct="0">
              <a:buNone/>
            </a:pPr>
            <a:r>
              <a:rPr lang="nl-NL" b="1" dirty="0" smtClean="0">
                <a:solidFill>
                  <a:schemeClr val="bg1"/>
                </a:solidFill>
              </a:rPr>
              <a:t>b)</a:t>
            </a:r>
            <a:r>
              <a:rPr lang="nl-NL" dirty="0" smtClean="0">
                <a:solidFill>
                  <a:schemeClr val="bg1"/>
                </a:solidFill>
              </a:rPr>
              <a:t>		Uit welke soort hout is het blokje gemaakt. </a:t>
            </a:r>
          </a:p>
          <a:p>
            <a:pPr hangingPunct="0">
              <a:buNone/>
            </a:pPr>
            <a:r>
              <a:rPr lang="nl-NL" dirty="0" smtClean="0">
                <a:solidFill>
                  <a:schemeClr val="bg1"/>
                </a:solidFill>
              </a:rPr>
              <a:t>						</a:t>
            </a:r>
          </a:p>
          <a:p>
            <a:pPr lvl="2" hangingPunct="0">
              <a:buNone/>
            </a:pPr>
            <a:r>
              <a:rPr lang="nl-NL" sz="3600" b="1" dirty="0" smtClean="0">
                <a:solidFill>
                  <a:schemeClr val="bg1"/>
                </a:solidFill>
              </a:rPr>
              <a:t>Het zinkt dus dichtheid &gt; 1 is ebbenhout</a:t>
            </a:r>
            <a:r>
              <a:rPr lang="nl-NL" sz="2000" b="1" dirty="0" smtClean="0">
                <a:solidFill>
                  <a:schemeClr val="bg1"/>
                </a:solidFill>
              </a:rPr>
              <a:t>                                           </a:t>
            </a:r>
            <a:r>
              <a:rPr lang="nl-NL" sz="2500" b="1" dirty="0" smtClean="0">
                <a:solidFill>
                  <a:schemeClr val="bg1"/>
                </a:solidFill>
              </a:rPr>
              <a:t>binas tabel 15</a:t>
            </a:r>
            <a:endParaRPr lang="nl-NL" sz="3600" b="1" dirty="0" smtClean="0">
              <a:solidFill>
                <a:schemeClr val="bg1"/>
              </a:solidFill>
            </a:endParaRPr>
          </a:p>
          <a:p>
            <a:pPr hangingPunct="0">
              <a:buNone/>
            </a:pPr>
            <a:endParaRPr lang="nl-NL" b="1" dirty="0" smtClean="0">
              <a:solidFill>
                <a:schemeClr val="bg1"/>
              </a:solidFill>
            </a:endParaRPr>
          </a:p>
          <a:p>
            <a:pPr hangingPunct="0">
              <a:buNone/>
            </a:pPr>
            <a:r>
              <a:rPr lang="nl-NL" b="1" dirty="0" smtClean="0">
                <a:solidFill>
                  <a:schemeClr val="bg1"/>
                </a:solidFill>
              </a:rPr>
              <a:t>c)</a:t>
            </a:r>
            <a:r>
              <a:rPr lang="nl-NL" dirty="0" smtClean="0">
                <a:solidFill>
                  <a:schemeClr val="bg1"/>
                </a:solidFill>
              </a:rPr>
              <a:t>		Bereken de massa van het blokje hout. </a:t>
            </a:r>
          </a:p>
          <a:p>
            <a:pPr hangingPunct="0">
              <a:buNone/>
            </a:pPr>
            <a:r>
              <a:rPr lang="nl-NL" dirty="0" smtClean="0">
                <a:solidFill>
                  <a:schemeClr val="bg1"/>
                </a:solidFill>
              </a:rPr>
              <a:t>				</a:t>
            </a:r>
          </a:p>
          <a:p>
            <a:pPr marL="514350" indent="-514350" hangingPunct="0">
              <a:buNone/>
            </a:pPr>
            <a:r>
              <a:rPr lang="nl-NL" b="1" dirty="0" smtClean="0">
                <a:solidFill>
                  <a:schemeClr val="bg1"/>
                </a:solidFill>
              </a:rPr>
              <a:t>	</a:t>
            </a:r>
            <a:r>
              <a:rPr lang="nl-NL" sz="5100" b="1" dirty="0" smtClean="0">
                <a:solidFill>
                  <a:schemeClr val="bg1"/>
                </a:solidFill>
              </a:rPr>
              <a:t>ρ</a:t>
            </a:r>
            <a:r>
              <a:rPr lang="nl-NL" b="1" dirty="0" smtClean="0">
                <a:solidFill>
                  <a:schemeClr val="bg1"/>
                </a:solidFill>
              </a:rPr>
              <a:t> </a:t>
            </a:r>
            <a:r>
              <a:rPr lang="nl-NL" sz="2200" b="1" dirty="0" smtClean="0">
                <a:solidFill>
                  <a:schemeClr val="bg1"/>
                </a:solidFill>
              </a:rPr>
              <a:t>ebbenhout </a:t>
            </a:r>
            <a:r>
              <a:rPr lang="nl-NL" b="1" dirty="0" smtClean="0">
                <a:solidFill>
                  <a:schemeClr val="bg1"/>
                </a:solidFill>
              </a:rPr>
              <a:t>= 1,26 g/cm³		</a:t>
            </a:r>
            <a:endParaRPr lang="nl-NL" dirty="0" smtClean="0">
              <a:solidFill>
                <a:schemeClr val="bg1"/>
              </a:solidFill>
            </a:endParaRPr>
          </a:p>
          <a:p>
            <a:pPr hangingPunct="0">
              <a:buNone/>
            </a:pPr>
            <a:r>
              <a:rPr lang="nl-NL" b="1" dirty="0">
                <a:solidFill>
                  <a:schemeClr val="bg1"/>
                </a:solidFill>
              </a:rPr>
              <a:t> </a:t>
            </a:r>
            <a:r>
              <a:rPr lang="nl-NL" b="1" dirty="0" smtClean="0">
                <a:solidFill>
                  <a:schemeClr val="bg1"/>
                </a:solidFill>
              </a:rPr>
              <a:t>  	   V = 15 mL = 15 cm³</a:t>
            </a:r>
            <a:br>
              <a:rPr lang="nl-NL" b="1" dirty="0" smtClean="0">
                <a:solidFill>
                  <a:schemeClr val="bg1"/>
                </a:solidFill>
              </a:rPr>
            </a:br>
            <a:r>
              <a:rPr lang="nl-NL" b="1" dirty="0" smtClean="0">
                <a:solidFill>
                  <a:schemeClr val="bg1"/>
                </a:solidFill>
              </a:rPr>
              <a:t>   m = V x ρ = </a:t>
            </a:r>
          </a:p>
          <a:p>
            <a:pPr hangingPunct="0">
              <a:buNone/>
            </a:pPr>
            <a:r>
              <a:rPr lang="nl-NL" b="1" dirty="0">
                <a:solidFill>
                  <a:schemeClr val="bg1"/>
                </a:solidFill>
              </a:rPr>
              <a:t> </a:t>
            </a:r>
            <a:r>
              <a:rPr lang="nl-NL" b="1" dirty="0" smtClean="0">
                <a:solidFill>
                  <a:schemeClr val="bg1"/>
                </a:solidFill>
              </a:rPr>
              <a:t>  	   m =15 x 1,26 = 18,9 g</a:t>
            </a:r>
            <a:endParaRPr lang="nl-NL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000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-234279"/>
            <a:ext cx="8229600" cy="1143000"/>
          </a:xfrm>
        </p:spPr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Opgave 8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332657"/>
            <a:ext cx="4320480" cy="30243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000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a Er zit ruimte tussen</a:t>
            </a:r>
            <a:br>
              <a:rPr lang="nl-NL" sz="2000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</a:br>
            <a:r>
              <a:rPr lang="nl-NL" sz="2000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  de water moleculen waar de suiker moleculen gaan zitten.</a:t>
            </a:r>
          </a:p>
          <a:p>
            <a:pPr marL="0" indent="0">
              <a:buNone/>
            </a:pPr>
            <a:r>
              <a:rPr lang="nl-NL" sz="2000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V</a:t>
            </a:r>
            <a:r>
              <a:rPr lang="nl-NL" sz="1400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water</a:t>
            </a:r>
            <a:r>
              <a:rPr lang="nl-NL" sz="2000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 = 60 cm</a:t>
            </a:r>
            <a:r>
              <a:rPr lang="nl-NL" sz="2000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³</a:t>
            </a:r>
          </a:p>
          <a:p>
            <a:pPr marL="0" indent="0">
              <a:buNone/>
            </a:pPr>
            <a:r>
              <a:rPr lang="el-GR" sz="2000" dirty="0" smtClean="0">
                <a:solidFill>
                  <a:srgbClr val="FFFF00"/>
                </a:solidFill>
                <a:latin typeface="Arial"/>
                <a:ea typeface="MingLiU-ExtB" pitchFamily="18" charset="-120"/>
                <a:cs typeface="Arial"/>
              </a:rPr>
              <a:t>ρ</a:t>
            </a:r>
            <a:r>
              <a:rPr lang="nl-NL" sz="1400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water</a:t>
            </a:r>
            <a:r>
              <a:rPr lang="nl-NL" sz="2000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  <a:cs typeface="Arial"/>
              </a:rPr>
              <a:t> = 1 g/cm</a:t>
            </a:r>
            <a:r>
              <a:rPr lang="nl-NL" sz="2000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³</a:t>
            </a:r>
          </a:p>
          <a:p>
            <a:pPr marL="0" indent="0">
              <a:buNone/>
            </a:pPr>
            <a:r>
              <a:rPr lang="nl-NL" sz="2000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m = ?</a:t>
            </a:r>
          </a:p>
          <a:p>
            <a:pPr marL="0" indent="0">
              <a:buNone/>
            </a:pPr>
            <a:r>
              <a:rPr lang="nl-NL" sz="2000" dirty="0" smtClean="0">
                <a:solidFill>
                  <a:srgbClr val="FF0000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m</a:t>
            </a:r>
            <a:r>
              <a:rPr lang="nl-NL" sz="2000" dirty="0" smtClean="0">
                <a:solidFill>
                  <a:srgbClr val="FF0000"/>
                </a:solidFill>
                <a:latin typeface="MingLiU-ExtB" pitchFamily="18" charset="-120"/>
                <a:ea typeface="MingLiU-ExtB" pitchFamily="18" charset="-120"/>
              </a:rPr>
              <a:t> </a:t>
            </a:r>
            <a:r>
              <a:rPr lang="nl-NL" sz="1400" dirty="0" smtClean="0">
                <a:solidFill>
                  <a:srgbClr val="FF0000"/>
                </a:solidFill>
                <a:latin typeface="MingLiU-ExtB" pitchFamily="18" charset="-120"/>
                <a:ea typeface="MingLiU-ExtB" pitchFamily="18" charset="-120"/>
              </a:rPr>
              <a:t>water</a:t>
            </a:r>
            <a:r>
              <a:rPr lang="nl-NL" sz="2000" dirty="0" smtClean="0">
                <a:solidFill>
                  <a:srgbClr val="FF0000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 = V x </a:t>
            </a:r>
            <a:r>
              <a:rPr lang="el-GR" sz="2000" dirty="0" smtClean="0">
                <a:solidFill>
                  <a:srgbClr val="FF0000"/>
                </a:solidFill>
                <a:latin typeface="Arial"/>
                <a:ea typeface="MingLiU-ExtB" pitchFamily="18" charset="-120"/>
                <a:cs typeface="Arial"/>
              </a:rPr>
              <a:t>ρ</a:t>
            </a:r>
            <a:endParaRPr lang="nl-NL" sz="2000" dirty="0" smtClean="0">
              <a:solidFill>
                <a:srgbClr val="FF0000"/>
              </a:solidFill>
              <a:latin typeface="MingLiU-ExtB" pitchFamily="18" charset="-120"/>
              <a:ea typeface="MingLiU-ExtB" pitchFamily="18" charset="-120"/>
              <a:cs typeface="Arial"/>
            </a:endParaRPr>
          </a:p>
          <a:p>
            <a:pPr marL="0" indent="0">
              <a:buNone/>
            </a:pPr>
            <a:r>
              <a:rPr lang="nl-NL" sz="2000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  <a:cs typeface="Arial"/>
              </a:rPr>
              <a:t>m</a:t>
            </a:r>
            <a:r>
              <a:rPr lang="nl-NL" sz="2000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 </a:t>
            </a:r>
            <a:r>
              <a:rPr lang="nl-NL" sz="1400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water</a:t>
            </a:r>
            <a:r>
              <a:rPr lang="nl-NL" sz="2000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  <a:cs typeface="Arial"/>
              </a:rPr>
              <a:t> = </a:t>
            </a:r>
            <a:r>
              <a:rPr lang="nl-NL" sz="2000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60 cm</a:t>
            </a:r>
            <a:r>
              <a:rPr lang="nl-NL" sz="2000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³ x </a:t>
            </a:r>
            <a:r>
              <a:rPr lang="nl-NL" sz="2000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1g/cm</a:t>
            </a:r>
            <a:r>
              <a:rPr lang="nl-NL" sz="2000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³</a:t>
            </a:r>
          </a:p>
          <a:p>
            <a:pPr marL="0" indent="0">
              <a:buNone/>
            </a:pPr>
            <a:r>
              <a:rPr lang="nl-NL" sz="2000" dirty="0" smtClean="0">
                <a:solidFill>
                  <a:srgbClr val="00B050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m </a:t>
            </a:r>
            <a:r>
              <a:rPr lang="nl-NL" sz="1400" dirty="0" smtClean="0">
                <a:solidFill>
                  <a:srgbClr val="00B050"/>
                </a:solidFill>
                <a:latin typeface="MingLiU-ExtB" pitchFamily="18" charset="-120"/>
                <a:ea typeface="MingLiU-ExtB" pitchFamily="18" charset="-120"/>
              </a:rPr>
              <a:t>water</a:t>
            </a:r>
            <a:r>
              <a:rPr lang="nl-NL" sz="2000" dirty="0" smtClean="0">
                <a:solidFill>
                  <a:srgbClr val="00B050"/>
                </a:solidFill>
                <a:latin typeface="MingLiU-ExtB" pitchFamily="18" charset="-120"/>
                <a:ea typeface="MingLiU-ExtB" pitchFamily="18" charset="-120"/>
              </a:rPr>
              <a:t> </a:t>
            </a:r>
            <a:r>
              <a:rPr lang="nl-NL" sz="2000" dirty="0" smtClean="0">
                <a:solidFill>
                  <a:srgbClr val="00B050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= 60 g</a:t>
            </a:r>
          </a:p>
          <a:p>
            <a:pPr marL="0" indent="0">
              <a:buNone/>
            </a:pPr>
            <a:endParaRPr lang="nl-NL" sz="2000" dirty="0" smtClean="0">
              <a:solidFill>
                <a:schemeClr val="bg1"/>
              </a:solidFill>
              <a:latin typeface="MingLiU-ExtB" pitchFamily="18" charset="-120"/>
              <a:ea typeface="MingLiU-ExtB" pitchFamily="18" charset="-120"/>
              <a:cs typeface="Calibri"/>
            </a:endParaRPr>
          </a:p>
          <a:p>
            <a:endParaRPr lang="nl-NL" sz="2000" dirty="0" smtClean="0">
              <a:solidFill>
                <a:schemeClr val="bg1"/>
              </a:solidFill>
              <a:cs typeface="Calibri"/>
            </a:endParaRPr>
          </a:p>
          <a:p>
            <a:endParaRPr lang="nl-NL" sz="2000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5029200" y="1124744"/>
            <a:ext cx="4007296" cy="2376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2000" dirty="0" err="1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V</a:t>
            </a:r>
            <a:r>
              <a:rPr lang="nl-NL" sz="1400" dirty="0" err="1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suiker</a:t>
            </a:r>
            <a:r>
              <a:rPr lang="nl-NL" sz="2000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 = --</a:t>
            </a:r>
            <a:endParaRPr lang="nl-NL" sz="2000" dirty="0" smtClean="0">
              <a:solidFill>
                <a:srgbClr val="FFFF00"/>
              </a:solidFill>
              <a:latin typeface="MingLiU-ExtB" pitchFamily="18" charset="-120"/>
              <a:ea typeface="MingLiU-ExtB" pitchFamily="18" charset="-120"/>
              <a:cs typeface="Calibri"/>
            </a:endParaRPr>
          </a:p>
          <a:p>
            <a:pPr marL="0" indent="0">
              <a:buFont typeface="Arial" pitchFamily="34" charset="0"/>
              <a:buNone/>
            </a:pPr>
            <a:r>
              <a:rPr lang="el-GR" sz="2000" dirty="0" smtClean="0">
                <a:solidFill>
                  <a:srgbClr val="FFFF00"/>
                </a:solidFill>
                <a:latin typeface="Arial"/>
                <a:ea typeface="MingLiU-ExtB" pitchFamily="18" charset="-120"/>
                <a:cs typeface="Arial"/>
              </a:rPr>
              <a:t>ρ</a:t>
            </a:r>
            <a:r>
              <a:rPr lang="nl-NL" sz="1400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suiker</a:t>
            </a:r>
            <a:r>
              <a:rPr lang="nl-NL" sz="2000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  <a:cs typeface="Arial"/>
              </a:rPr>
              <a:t> = --</a:t>
            </a:r>
            <a:endParaRPr lang="nl-NL" sz="2000" dirty="0" smtClean="0">
              <a:solidFill>
                <a:srgbClr val="FFFF00"/>
              </a:solidFill>
              <a:latin typeface="MingLiU-ExtB" pitchFamily="18" charset="-120"/>
              <a:ea typeface="MingLiU-ExtB" pitchFamily="18" charset="-120"/>
              <a:cs typeface="Calibri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FFFF00"/>
                </a:solidFill>
                <a:latin typeface="Arial"/>
                <a:ea typeface="MingLiU-ExtB" pitchFamily="18" charset="-120"/>
                <a:cs typeface="Arial"/>
              </a:rPr>
              <a:t>m</a:t>
            </a:r>
            <a:r>
              <a:rPr lang="nl-NL" sz="1400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suiker</a:t>
            </a:r>
            <a:r>
              <a:rPr lang="nl-NL" sz="2000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  <a:cs typeface="Arial"/>
              </a:rPr>
              <a:t> </a:t>
            </a:r>
            <a:r>
              <a:rPr lang="nl-NL" sz="2000" dirty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  <a:cs typeface="Arial"/>
              </a:rPr>
              <a:t>= </a:t>
            </a:r>
            <a:r>
              <a:rPr lang="nl-NL" sz="2000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  <a:cs typeface="Arial"/>
              </a:rPr>
              <a:t>4g</a:t>
            </a:r>
            <a:endParaRPr lang="nl-NL" sz="2000" dirty="0">
              <a:solidFill>
                <a:srgbClr val="FFFF00"/>
              </a:solidFill>
              <a:latin typeface="MingLiU-ExtB" pitchFamily="18" charset="-120"/>
              <a:ea typeface="MingLiU-ExtB" pitchFamily="18" charset="-120"/>
              <a:cs typeface="Calibri"/>
            </a:endParaRPr>
          </a:p>
          <a:p>
            <a:endParaRPr lang="nl-NL" sz="2000" dirty="0" smtClean="0">
              <a:solidFill>
                <a:schemeClr val="bg1"/>
              </a:solidFill>
              <a:cs typeface="Calibri"/>
            </a:endParaRPr>
          </a:p>
          <a:p>
            <a:endParaRPr lang="nl-NL" sz="2000" dirty="0">
              <a:solidFill>
                <a:schemeClr val="bg1"/>
              </a:solidFill>
            </a:endParaRPr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467544" y="350100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2000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m mengsel = 60g + 4g = 64g</a:t>
            </a:r>
          </a:p>
          <a:p>
            <a:pPr marL="0" indent="0">
              <a:buFont typeface="Arial" pitchFamily="34" charset="0"/>
              <a:buNone/>
            </a:pPr>
            <a:r>
              <a:rPr lang="nl-NL" sz="2000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V mengsel = 60 cm³</a:t>
            </a:r>
          </a:p>
          <a:p>
            <a:pPr marL="0" indent="0">
              <a:buFont typeface="Arial" pitchFamily="34" charset="0"/>
              <a:buNone/>
            </a:pPr>
            <a:r>
              <a:rPr lang="el-GR" sz="2000" dirty="0" smtClean="0">
                <a:solidFill>
                  <a:srgbClr val="FFFF00"/>
                </a:solidFill>
                <a:latin typeface="Arial"/>
                <a:ea typeface="MingLiU-ExtB" pitchFamily="18" charset="-120"/>
                <a:cs typeface="Arial"/>
              </a:rPr>
              <a:t>ρ</a:t>
            </a:r>
            <a:r>
              <a:rPr lang="en-US" sz="2000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  <a:cs typeface="Arial"/>
              </a:rPr>
              <a:t> = ?</a:t>
            </a:r>
            <a:endParaRPr lang="nl-NL" sz="2000" dirty="0" smtClean="0">
              <a:solidFill>
                <a:srgbClr val="FFFF00"/>
              </a:solidFill>
              <a:latin typeface="MingLiU-ExtB" pitchFamily="18" charset="-120"/>
              <a:ea typeface="MingLiU-ExtB" pitchFamily="18" charset="-120"/>
              <a:cs typeface="Calibri"/>
            </a:endParaRPr>
          </a:p>
          <a:p>
            <a:pPr marL="0" indent="0">
              <a:buFont typeface="Arial" pitchFamily="34" charset="0"/>
              <a:buNone/>
            </a:pPr>
            <a:r>
              <a:rPr lang="el-GR" sz="2000" dirty="0" smtClean="0">
                <a:solidFill>
                  <a:srgbClr val="FF0000"/>
                </a:solidFill>
                <a:latin typeface="Arial"/>
                <a:ea typeface="MingLiU-ExtB" pitchFamily="18" charset="-120"/>
                <a:cs typeface="Arial"/>
              </a:rPr>
              <a:t>ρ </a:t>
            </a:r>
            <a:r>
              <a:rPr lang="nl-NL" sz="2000" dirty="0" smtClean="0">
                <a:solidFill>
                  <a:srgbClr val="FF0000"/>
                </a:solidFill>
                <a:latin typeface="MingLiU-ExtB" pitchFamily="18" charset="-120"/>
                <a:ea typeface="MingLiU-ExtB" pitchFamily="18" charset="-120"/>
              </a:rPr>
              <a:t>mengsel = m / v</a:t>
            </a:r>
          </a:p>
          <a:p>
            <a:pPr marL="0" indent="0">
              <a:buFont typeface="Arial" pitchFamily="34" charset="0"/>
              <a:buNone/>
            </a:pPr>
            <a:r>
              <a:rPr lang="el-GR" sz="2000" dirty="0" smtClean="0">
                <a:solidFill>
                  <a:schemeClr val="bg1"/>
                </a:solidFill>
                <a:latin typeface="Arial"/>
                <a:ea typeface="MingLiU-ExtB" pitchFamily="18" charset="-120"/>
                <a:cs typeface="Arial"/>
              </a:rPr>
              <a:t>ρ </a:t>
            </a:r>
            <a:r>
              <a:rPr lang="nl-NL" sz="2000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mengsel </a:t>
            </a:r>
            <a:r>
              <a:rPr lang="nl-NL" sz="2000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  <a:cs typeface="Arial"/>
              </a:rPr>
              <a:t> = 64g / 60 </a:t>
            </a:r>
            <a:r>
              <a:rPr lang="nl-NL" sz="2000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cm³</a:t>
            </a:r>
          </a:p>
          <a:p>
            <a:pPr marL="0" indent="0">
              <a:buFont typeface="Arial" pitchFamily="34" charset="0"/>
              <a:buNone/>
            </a:pPr>
            <a:r>
              <a:rPr lang="el-GR" sz="2000" dirty="0" smtClean="0">
                <a:solidFill>
                  <a:srgbClr val="00B050"/>
                </a:solidFill>
                <a:latin typeface="Arial"/>
                <a:ea typeface="MingLiU-ExtB" pitchFamily="18" charset="-120"/>
                <a:cs typeface="Arial"/>
              </a:rPr>
              <a:t>ρ </a:t>
            </a:r>
            <a:r>
              <a:rPr lang="nl-NL" sz="2000" dirty="0" smtClean="0">
                <a:solidFill>
                  <a:srgbClr val="00B050"/>
                </a:solidFill>
                <a:latin typeface="MingLiU-ExtB" pitchFamily="18" charset="-120"/>
                <a:ea typeface="MingLiU-ExtB" pitchFamily="18" charset="-120"/>
              </a:rPr>
              <a:t>mengsel</a:t>
            </a:r>
            <a:r>
              <a:rPr lang="nl-NL" sz="2000" dirty="0" smtClean="0">
                <a:solidFill>
                  <a:srgbClr val="00B050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 = 1,07 g/cm³</a:t>
            </a:r>
            <a:endParaRPr lang="nl-NL" sz="2000" dirty="0" smtClean="0">
              <a:solidFill>
                <a:srgbClr val="00B050"/>
              </a:solidFill>
              <a:latin typeface="MingLiU-ExtB" pitchFamily="18" charset="-120"/>
              <a:ea typeface="MingLiU-ExtB" pitchFamily="18" charset="-120"/>
            </a:endParaRPr>
          </a:p>
          <a:p>
            <a:endParaRPr lang="nl-NL" sz="2000" dirty="0" smtClean="0">
              <a:solidFill>
                <a:schemeClr val="bg1"/>
              </a:solidFill>
              <a:cs typeface="Calibri"/>
            </a:endParaRPr>
          </a:p>
          <a:p>
            <a:endParaRPr lang="nl-NL" sz="2000" dirty="0">
              <a:solidFill>
                <a:schemeClr val="bg1"/>
              </a:solidFill>
            </a:endParaRPr>
          </a:p>
        </p:txBody>
      </p:sp>
      <p:cxnSp>
        <p:nvCxnSpPr>
          <p:cNvPr id="7" name="Rechte verbindingslijn 6"/>
          <p:cNvCxnSpPr/>
          <p:nvPr/>
        </p:nvCxnSpPr>
        <p:spPr>
          <a:xfrm>
            <a:off x="0" y="335699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 flipV="1">
            <a:off x="4788024" y="1052736"/>
            <a:ext cx="0" cy="2304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Opgave 9</a:t>
            </a:r>
            <a:endParaRPr lang="nl-NL" dirty="0">
              <a:solidFill>
                <a:schemeClr val="bg1"/>
              </a:solidFill>
              <a:latin typeface="MingLiU-ExtB" pitchFamily="18" charset="-120"/>
              <a:ea typeface="MingLiU-ExtB" pitchFamily="18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ijdelijke aanduiding voor inhoud 4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196752"/>
                <a:ext cx="4608512" cy="3911609"/>
              </a:xfrm>
            </p:spPr>
            <p:txBody>
              <a:bodyPr>
                <a:no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nl-NL" sz="200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MingLiU-ExtB" pitchFamily="18" charset="-120"/>
                            <a:cs typeface="Arial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solidFill>
                              <a:srgbClr val="FFFF00"/>
                            </a:solidFill>
                            <a:latin typeface="Cambria Math"/>
                            <a:ea typeface="MingLiU-ExtB" pitchFamily="18" charset="-120"/>
                            <a:cs typeface="Arial"/>
                          </a:rPr>
                          <m:t>𝑚</m:t>
                        </m:r>
                      </m:e>
                      <m:sub>
                        <m:r>
                          <a:rPr lang="en-US" sz="2000" i="1" dirty="0">
                            <a:solidFill>
                              <a:srgbClr val="FFFF00"/>
                            </a:solidFill>
                            <a:latin typeface="Cambria Math"/>
                            <a:ea typeface="MingLiU-ExtB" pitchFamily="18" charset="-120"/>
                            <a:cs typeface="Arial"/>
                          </a:rPr>
                          <m:t>𝑏𝑒𝑛𝑧𝑖𝑛𝑒</m:t>
                        </m:r>
                      </m:sub>
                    </m:sSub>
                  </m:oMath>
                </a14:m>
                <a:r>
                  <a:rPr lang="nl-NL" sz="2000" dirty="0" smtClean="0">
                    <a:solidFill>
                      <a:srgbClr val="FFFF00"/>
                    </a:solidFill>
                    <a:latin typeface="MingLiU-ExtB" pitchFamily="18" charset="-120"/>
                    <a:ea typeface="MingLiU-ExtB" pitchFamily="18" charset="-120"/>
                  </a:rPr>
                  <a:t> </a:t>
                </a:r>
                <a:r>
                  <a:rPr lang="nl-NL" sz="2000" dirty="0">
                    <a:solidFill>
                      <a:srgbClr val="FFFF00"/>
                    </a:solidFill>
                    <a:latin typeface="MingLiU-ExtB" pitchFamily="18" charset="-120"/>
                    <a:ea typeface="MingLiU-ExtB" pitchFamily="18" charset="-120"/>
                  </a:rPr>
                  <a:t>= ?</a:t>
                </a:r>
                <a:endParaRPr lang="nl-NL" sz="2000" dirty="0" smtClean="0">
                  <a:solidFill>
                    <a:srgbClr val="FFFF00"/>
                  </a:solidFill>
                  <a:latin typeface="MingLiU-ExtB" pitchFamily="18" charset="-120"/>
                  <a:ea typeface="MingLiU-ExtB" pitchFamily="18" charset="-12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nl-NL" sz="2000" i="1" dirty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MingLiU-ExtB" pitchFamily="18" charset="-120"/>
                            <a:cs typeface="Arial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solidFill>
                              <a:srgbClr val="FFFF00"/>
                            </a:solidFill>
                            <a:latin typeface="Cambria Math"/>
                            <a:ea typeface="MingLiU-ExtB" pitchFamily="18" charset="-120"/>
                            <a:cs typeface="Arial"/>
                          </a:rPr>
                          <m:t>𝑉</m:t>
                        </m:r>
                      </m:e>
                      <m:sub>
                        <m:r>
                          <a:rPr lang="en-US" sz="2000" i="1" dirty="0">
                            <a:solidFill>
                              <a:srgbClr val="FFFF00"/>
                            </a:solidFill>
                            <a:latin typeface="Cambria Math"/>
                            <a:ea typeface="MingLiU-ExtB" pitchFamily="18" charset="-120"/>
                            <a:cs typeface="Arial"/>
                          </a:rPr>
                          <m:t>𝑏𝑒𝑛𝑧𝑖𝑛𝑒</m:t>
                        </m:r>
                      </m:sub>
                    </m:sSub>
                  </m:oMath>
                </a14:m>
                <a:r>
                  <a:rPr lang="nl-NL" sz="2000" dirty="0" smtClean="0">
                    <a:solidFill>
                      <a:srgbClr val="FFFF00"/>
                    </a:solidFill>
                    <a:latin typeface="MingLiU-ExtB" pitchFamily="18" charset="-120"/>
                    <a:ea typeface="MingLiU-ExtB" pitchFamily="18" charset="-120"/>
                  </a:rPr>
                  <a:t>= 10000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nl-NL" sz="200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MingLiU-ExtB" pitchFamily="18" charset="-120"/>
                            <a:cs typeface="Arial"/>
                          </a:rPr>
                        </m:ctrlPr>
                      </m:sSubPr>
                      <m:e>
                        <m:r>
                          <a:rPr lang="nl-NL" sz="2000" b="0" i="1" dirty="0">
                            <a:solidFill>
                              <a:srgbClr val="FFFF00"/>
                            </a:solidFill>
                            <a:latin typeface="Cambria Math"/>
                            <a:ea typeface="MingLiU-ExtB" pitchFamily="18" charset="-120"/>
                            <a:cs typeface="Arial"/>
                          </a:rPr>
                          <m:t>𝜌</m:t>
                        </m:r>
                      </m:e>
                      <m:sub>
                        <m:r>
                          <a:rPr lang="en-US" sz="2000" b="0" i="1" dirty="0" smtClean="0">
                            <a:solidFill>
                              <a:srgbClr val="FFFF00"/>
                            </a:solidFill>
                            <a:latin typeface="Cambria Math"/>
                            <a:ea typeface="MingLiU-ExtB" pitchFamily="18" charset="-120"/>
                            <a:cs typeface="Arial"/>
                          </a:rPr>
                          <m:t>𝑏𝑒𝑛𝑧𝑖𝑛𝑒</m:t>
                        </m:r>
                      </m:sub>
                    </m:sSub>
                    <m:r>
                      <a:rPr lang="en-US" sz="2000" b="0" i="1" dirty="0" smtClean="0">
                        <a:solidFill>
                          <a:srgbClr val="FFFF00"/>
                        </a:solidFill>
                        <a:latin typeface="Cambria Math"/>
                        <a:ea typeface="MingLiU-ExtB" pitchFamily="18" charset="-120"/>
                        <a:cs typeface="Arial"/>
                      </a:rPr>
                      <m:t>=0,75 </m:t>
                    </m:r>
                    <m:r>
                      <a:rPr lang="en-US" sz="2000" b="0" i="1" dirty="0" smtClean="0">
                        <a:solidFill>
                          <a:srgbClr val="FFFF00"/>
                        </a:solidFill>
                        <a:latin typeface="Cambria Math"/>
                        <a:ea typeface="MingLiU-ExtB" pitchFamily="18" charset="-120"/>
                        <a:cs typeface="Arial"/>
                      </a:rPr>
                      <m:t>𝑔</m:t>
                    </m:r>
                    <m:r>
                      <a:rPr lang="en-US" sz="2000" b="0" i="1" dirty="0" smtClean="0">
                        <a:solidFill>
                          <a:srgbClr val="FFFF00"/>
                        </a:solidFill>
                        <a:latin typeface="Cambria Math"/>
                        <a:ea typeface="MingLiU-ExtB" pitchFamily="18" charset="-120"/>
                        <a:cs typeface="Arial"/>
                      </a:rPr>
                      <m:t>/</m:t>
                    </m:r>
                    <m:sSup>
                      <m:sSupPr>
                        <m:ctrlPr>
                          <a:rPr lang="en-US" sz="200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MingLiU-ExtB" pitchFamily="18" charset="-120"/>
                            <a:cs typeface="Arial"/>
                          </a:rPr>
                        </m:ctrlPr>
                      </m:sSupPr>
                      <m:e>
                        <m:r>
                          <a:rPr lang="en-US" sz="2000" b="0" i="1" dirty="0" smtClean="0">
                            <a:solidFill>
                              <a:srgbClr val="FFFF00"/>
                            </a:solidFill>
                            <a:latin typeface="Cambria Math"/>
                            <a:ea typeface="MingLiU-ExtB" pitchFamily="18" charset="-120"/>
                            <a:cs typeface="Arial"/>
                          </a:rPr>
                          <m:t>𝑐𝑚</m:t>
                        </m:r>
                      </m:e>
                      <m:sup>
                        <m:r>
                          <a:rPr lang="en-US" sz="2000" b="0" i="1" dirty="0" smtClean="0">
                            <a:solidFill>
                              <a:srgbClr val="FFFF00"/>
                            </a:solidFill>
                            <a:latin typeface="Cambria Math"/>
                            <a:ea typeface="MingLiU-ExtB" pitchFamily="18" charset="-120"/>
                            <a:cs typeface="Arial"/>
                          </a:rPr>
                          <m:t>3</m:t>
                        </m:r>
                      </m:sup>
                    </m:sSup>
                  </m:oMath>
                </a14:m>
                <a:endParaRPr lang="nl-NL" sz="2000" dirty="0" smtClean="0">
                  <a:solidFill>
                    <a:srgbClr val="FFFF00"/>
                  </a:solidFill>
                  <a:latin typeface="MingLiU-ExtB" pitchFamily="18" charset="-120"/>
                  <a:ea typeface="MingLiU-ExtB" pitchFamily="18" charset="-120"/>
                  <a:cs typeface="Arial"/>
                </a:endParaRPr>
              </a:p>
              <a:p>
                <a:r>
                  <a:rPr lang="nl-NL" sz="2000" dirty="0" smtClean="0">
                    <a:solidFill>
                      <a:srgbClr val="FFFF00"/>
                    </a:solidFill>
                    <a:latin typeface="MingLiU-ExtB" pitchFamily="18" charset="-120"/>
                    <a:ea typeface="MingLiU-ExtB" pitchFamily="18" charset="-120"/>
                    <a:cs typeface="Arial"/>
                  </a:rPr>
                  <a:t>m = V x ρ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nl-NL" sz="2000" i="1" dirty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MingLiU-ExtB" pitchFamily="18" charset="-120"/>
                            <a:cs typeface="Arial"/>
                          </a:rPr>
                        </m:ctrlPr>
                      </m:sSubPr>
                      <m:e>
                        <m:r>
                          <a:rPr lang="en-US" sz="2000" i="1" dirty="0">
                            <a:solidFill>
                              <a:srgbClr val="FFFF00"/>
                            </a:solidFill>
                            <a:latin typeface="Cambria Math"/>
                            <a:ea typeface="MingLiU-ExtB" pitchFamily="18" charset="-120"/>
                            <a:cs typeface="Arial"/>
                          </a:rPr>
                          <m:t>𝑚</m:t>
                        </m:r>
                      </m:e>
                      <m:sub>
                        <m:r>
                          <a:rPr lang="en-US" sz="2000" i="1" dirty="0">
                            <a:solidFill>
                              <a:srgbClr val="FFFF00"/>
                            </a:solidFill>
                            <a:latin typeface="Cambria Math"/>
                            <a:ea typeface="MingLiU-ExtB" pitchFamily="18" charset="-120"/>
                            <a:cs typeface="Arial"/>
                          </a:rPr>
                          <m:t>𝑏𝑒𝑛𝑧𝑖𝑛𝑒</m:t>
                        </m:r>
                      </m:sub>
                    </m:sSub>
                  </m:oMath>
                </a14:m>
                <a:r>
                  <a:rPr lang="nl-NL" sz="2000" dirty="0" smtClean="0">
                    <a:solidFill>
                      <a:srgbClr val="FFFF00"/>
                    </a:solidFill>
                    <a:latin typeface="MingLiU-ExtB" pitchFamily="18" charset="-120"/>
                    <a:ea typeface="MingLiU-ExtB" pitchFamily="18" charset="-120"/>
                    <a:cs typeface="Arial"/>
                  </a:rPr>
                  <a:t> = 10000 x </a:t>
                </a:r>
                <a:r>
                  <a:rPr lang="nl-NL" sz="2000" dirty="0" smtClean="0">
                    <a:solidFill>
                      <a:srgbClr val="FFFF00"/>
                    </a:solidFill>
                    <a:latin typeface="MingLiU-ExtB" pitchFamily="18" charset="-120"/>
                    <a:ea typeface="MingLiU-ExtB" pitchFamily="18" charset="-120"/>
                  </a:rPr>
                  <a:t>0,75 g/cm</a:t>
                </a:r>
                <a:r>
                  <a:rPr lang="nl-NL" sz="2000" baseline="30000" dirty="0" smtClean="0">
                    <a:solidFill>
                      <a:srgbClr val="FFFF00"/>
                    </a:solidFill>
                    <a:latin typeface="MingLiU-ExtB" pitchFamily="18" charset="-120"/>
                    <a:ea typeface="MingLiU-ExtB" pitchFamily="18" charset="-120"/>
                  </a:rPr>
                  <a:t>3</a:t>
                </a:r>
                <a:r>
                  <a:rPr lang="nl-NL" sz="2000" dirty="0" smtClean="0">
                    <a:solidFill>
                      <a:srgbClr val="FFFF00"/>
                    </a:solidFill>
                    <a:latin typeface="MingLiU-ExtB" pitchFamily="18" charset="-120"/>
                    <a:ea typeface="MingLiU-ExtB" pitchFamily="18" charset="-12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nl-NL" sz="2000" i="1" dirty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MingLiU-ExtB" pitchFamily="18" charset="-120"/>
                            <a:cs typeface="Arial"/>
                          </a:rPr>
                        </m:ctrlPr>
                      </m:sSubPr>
                      <m:e>
                        <m:r>
                          <a:rPr lang="en-US" sz="2000" i="1" dirty="0">
                            <a:solidFill>
                              <a:srgbClr val="FFFF00"/>
                            </a:solidFill>
                            <a:latin typeface="Cambria Math"/>
                            <a:ea typeface="MingLiU-ExtB" pitchFamily="18" charset="-120"/>
                            <a:cs typeface="Arial"/>
                          </a:rPr>
                          <m:t>𝑚</m:t>
                        </m:r>
                      </m:e>
                      <m:sub>
                        <m:r>
                          <a:rPr lang="en-US" sz="2000" i="1" dirty="0">
                            <a:solidFill>
                              <a:srgbClr val="FFFF00"/>
                            </a:solidFill>
                            <a:latin typeface="Cambria Math"/>
                            <a:ea typeface="MingLiU-ExtB" pitchFamily="18" charset="-120"/>
                            <a:cs typeface="Arial"/>
                          </a:rPr>
                          <m:t>𝑏𝑒𝑛𝑧𝑖𝑛𝑒</m:t>
                        </m:r>
                      </m:sub>
                    </m:sSub>
                  </m:oMath>
                </a14:m>
                <a:r>
                  <a:rPr lang="nl-NL" sz="2000" dirty="0" smtClean="0">
                    <a:solidFill>
                      <a:srgbClr val="FFFF00"/>
                    </a:solidFill>
                    <a:latin typeface="MingLiU-ExtB" pitchFamily="18" charset="-120"/>
                    <a:ea typeface="MingLiU-ExtB" pitchFamily="18" charset="-120"/>
                    <a:cs typeface="Arial"/>
                  </a:rPr>
                  <a:t> </a:t>
                </a:r>
                <a:r>
                  <a:rPr lang="nl-NL" sz="2000" dirty="0" smtClean="0">
                    <a:solidFill>
                      <a:srgbClr val="FFFF00"/>
                    </a:solidFill>
                    <a:latin typeface="MingLiU-ExtB" pitchFamily="18" charset="-120"/>
                    <a:ea typeface="MingLiU-ExtB" pitchFamily="18" charset="-120"/>
                  </a:rPr>
                  <a:t>= 7500 g</a:t>
                </a:r>
              </a:p>
              <a:p>
                <a:endParaRPr lang="nl-NL" sz="1800" dirty="0" smtClean="0">
                  <a:solidFill>
                    <a:schemeClr val="bg1"/>
                  </a:solidFill>
                  <a:latin typeface="MingLiU-ExtB" pitchFamily="18" charset="-120"/>
                  <a:ea typeface="MingLiU-ExtB" pitchFamily="18" charset="-120"/>
                </a:endParaRPr>
              </a:p>
            </p:txBody>
          </p:sp>
        </mc:Choice>
        <mc:Fallback xmlns="">
          <p:sp>
            <p:nvSpPr>
              <p:cNvPr id="5" name="Tijdelijke aanduiding voor inhoud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196752"/>
                <a:ext cx="4608512" cy="3911609"/>
              </a:xfrm>
              <a:blipFill rotWithShape="1">
                <a:blip r:embed="rId2"/>
                <a:stretch>
                  <a:fillRect l="-1190" t="-77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3881797"/>
              </p:ext>
            </p:extLst>
          </p:nvPr>
        </p:nvGraphicFramePr>
        <p:xfrm>
          <a:off x="3059832" y="476672"/>
          <a:ext cx="5863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1152128"/>
                <a:gridCol w="133736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Olie in cm</a:t>
                      </a:r>
                      <a:r>
                        <a:rPr lang="nl-NL" dirty="0" smtClean="0">
                          <a:latin typeface="+mn-lt"/>
                          <a:cs typeface="Calibri"/>
                        </a:rPr>
                        <a:t>³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0,025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solidFill>
                            <a:srgbClr val="FFFF00"/>
                          </a:solidFill>
                        </a:rPr>
                        <a:t>400</a:t>
                      </a:r>
                      <a:endParaRPr lang="nl-NL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Benzine in cm</a:t>
                      </a:r>
                      <a:r>
                        <a:rPr lang="nl-NL" dirty="0" smtClean="0">
                          <a:latin typeface="Calibri"/>
                          <a:cs typeface="Calibri"/>
                        </a:rPr>
                        <a:t>³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25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nl-NL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10.000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Tijdelijke aanduiding voor inhoud 4"/>
              <p:cNvSpPr txBox="1">
                <a:spLocks/>
              </p:cNvSpPr>
              <p:nvPr/>
            </p:nvSpPr>
            <p:spPr>
              <a:xfrm>
                <a:off x="5220072" y="1268761"/>
                <a:ext cx="3816424" cy="25202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sSub>
                      <m:sSubPr>
                        <m:ctrlPr>
                          <a:rPr lang="nl-NL" sz="2000" i="1" dirty="0" smtClean="0">
                            <a:solidFill>
                              <a:schemeClr val="accent6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  <a:ea typeface="MingLiU-ExtB" pitchFamily="18" charset="-120"/>
                            <a:cs typeface="Arial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solidFill>
                              <a:schemeClr val="accent6">
                                <a:lumMod val="40000"/>
                                <a:lumOff val="60000"/>
                              </a:schemeClr>
                            </a:solidFill>
                            <a:latin typeface="Cambria Math"/>
                            <a:ea typeface="MingLiU-ExtB" pitchFamily="18" charset="-120"/>
                            <a:cs typeface="Arial"/>
                          </a:rPr>
                          <m:t>𝑚</m:t>
                        </m:r>
                      </m:e>
                      <m:sub>
                        <m:r>
                          <a:rPr lang="en-US" sz="2000" b="0" i="1" dirty="0" smtClean="0">
                            <a:solidFill>
                              <a:schemeClr val="accent6">
                                <a:lumMod val="40000"/>
                                <a:lumOff val="60000"/>
                              </a:schemeClr>
                            </a:solidFill>
                            <a:latin typeface="Cambria Math"/>
                            <a:ea typeface="MingLiU-ExtB" pitchFamily="18" charset="-120"/>
                            <a:cs typeface="Arial"/>
                          </a:rPr>
                          <m:t>𝑜𝑙𝑖𝑒</m:t>
                        </m:r>
                      </m:sub>
                    </m:sSub>
                  </m:oMath>
                </a14:m>
                <a:r>
                  <a:rPr lang="nl-NL" sz="2000" dirty="0">
                    <a:solidFill>
                      <a:schemeClr val="accent6">
                        <a:lumMod val="40000"/>
                        <a:lumOff val="60000"/>
                      </a:schemeClr>
                    </a:solidFill>
                    <a:latin typeface="MingLiU-ExtB" pitchFamily="18" charset="-120"/>
                    <a:ea typeface="MingLiU-ExtB" pitchFamily="18" charset="-120"/>
                  </a:rPr>
                  <a:t> = ?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nl-NL" sz="2000" i="1" dirty="0">
                            <a:solidFill>
                              <a:schemeClr val="accent6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  <a:ea typeface="MingLiU-ExtB" pitchFamily="18" charset="-120"/>
                            <a:cs typeface="Arial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solidFill>
                              <a:schemeClr val="accent6">
                                <a:lumMod val="40000"/>
                                <a:lumOff val="60000"/>
                              </a:schemeClr>
                            </a:solidFill>
                            <a:latin typeface="Cambria Math"/>
                            <a:ea typeface="MingLiU-ExtB" pitchFamily="18" charset="-120"/>
                            <a:cs typeface="Arial"/>
                          </a:rPr>
                          <m:t>𝑉</m:t>
                        </m:r>
                      </m:e>
                      <m:sub>
                        <m:r>
                          <a:rPr lang="en-US" sz="2000" i="1" dirty="0">
                            <a:solidFill>
                              <a:schemeClr val="accent6">
                                <a:lumMod val="40000"/>
                                <a:lumOff val="60000"/>
                              </a:schemeClr>
                            </a:solidFill>
                            <a:latin typeface="Cambria Math"/>
                            <a:ea typeface="MingLiU-ExtB" pitchFamily="18" charset="-120"/>
                            <a:cs typeface="Arial"/>
                          </a:rPr>
                          <m:t>𝑜𝑙𝑖𝑒</m:t>
                        </m:r>
                      </m:sub>
                    </m:sSub>
                  </m:oMath>
                </a14:m>
                <a:r>
                  <a:rPr lang="nl-NL" sz="2000" dirty="0" smtClean="0">
                    <a:solidFill>
                      <a:schemeClr val="accent6">
                        <a:lumMod val="40000"/>
                        <a:lumOff val="60000"/>
                      </a:schemeClr>
                    </a:solidFill>
                    <a:latin typeface="MingLiU-ExtB" pitchFamily="18" charset="-120"/>
                    <a:ea typeface="MingLiU-ExtB" pitchFamily="18" charset="-120"/>
                  </a:rPr>
                  <a:t> = 400cm</a:t>
                </a:r>
                <a:r>
                  <a:rPr lang="nl-NL" sz="2000" dirty="0" smtClean="0">
                    <a:solidFill>
                      <a:schemeClr val="accent6">
                        <a:lumMod val="40000"/>
                        <a:lumOff val="60000"/>
                      </a:schemeClr>
                    </a:solidFill>
                    <a:latin typeface="MingLiU-ExtB" pitchFamily="18" charset="-120"/>
                    <a:ea typeface="MingLiU-ExtB" pitchFamily="18" charset="-120"/>
                    <a:cs typeface="Calibri"/>
                  </a:rPr>
                  <a:t>³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nl-NL" sz="2000" i="1" dirty="0">
                            <a:solidFill>
                              <a:schemeClr val="accent6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  <a:ea typeface="MingLiU-ExtB" pitchFamily="18" charset="-120"/>
                            <a:cs typeface="Arial"/>
                          </a:rPr>
                        </m:ctrlPr>
                      </m:sSubPr>
                      <m:e>
                        <m:r>
                          <a:rPr lang="nl-NL" sz="2000" i="1" dirty="0">
                            <a:solidFill>
                              <a:schemeClr val="accent6">
                                <a:lumMod val="40000"/>
                                <a:lumOff val="60000"/>
                              </a:schemeClr>
                            </a:solidFill>
                            <a:latin typeface="Cambria Math"/>
                            <a:ea typeface="MingLiU-ExtB" pitchFamily="18" charset="-120"/>
                            <a:cs typeface="Arial"/>
                          </a:rPr>
                          <m:t>𝜌</m:t>
                        </m:r>
                      </m:e>
                      <m:sub>
                        <m:r>
                          <a:rPr lang="en-US" sz="2000" i="1" dirty="0">
                            <a:solidFill>
                              <a:schemeClr val="accent6">
                                <a:lumMod val="40000"/>
                                <a:lumOff val="60000"/>
                              </a:schemeClr>
                            </a:solidFill>
                            <a:latin typeface="Cambria Math"/>
                            <a:ea typeface="MingLiU-ExtB" pitchFamily="18" charset="-120"/>
                            <a:cs typeface="Arial"/>
                          </a:rPr>
                          <m:t>𝑜𝑙𝑖𝑒</m:t>
                        </m:r>
                      </m:sub>
                    </m:sSub>
                    <m:r>
                      <a:rPr lang="en-US" sz="2000" i="1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latin typeface="Cambria Math"/>
                        <a:ea typeface="MingLiU-ExtB" pitchFamily="18" charset="-120"/>
                        <a:cs typeface="Arial"/>
                      </a:rPr>
                      <m:t>=0,</m:t>
                    </m:r>
                    <m:r>
                      <a:rPr lang="en-US" sz="2000" i="1" dirty="0" smtClean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latin typeface="Cambria Math"/>
                        <a:ea typeface="MingLiU-ExtB" pitchFamily="18" charset="-120"/>
                        <a:cs typeface="Arial"/>
                      </a:rPr>
                      <m:t>8</m:t>
                    </m:r>
                    <m:r>
                      <a:rPr lang="en-US" sz="2000" i="1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latin typeface="Cambria Math"/>
                        <a:ea typeface="MingLiU-ExtB" pitchFamily="18" charset="-120"/>
                        <a:cs typeface="Arial"/>
                      </a:rPr>
                      <m:t> </m:t>
                    </m:r>
                    <m:r>
                      <a:rPr lang="en-US" sz="2000" i="1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latin typeface="Cambria Math"/>
                        <a:ea typeface="MingLiU-ExtB" pitchFamily="18" charset="-120"/>
                        <a:cs typeface="Arial"/>
                      </a:rPr>
                      <m:t>𝑔</m:t>
                    </m:r>
                    <m:r>
                      <a:rPr lang="en-US" sz="2000" i="1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latin typeface="Cambria Math"/>
                        <a:ea typeface="MingLiU-ExtB" pitchFamily="18" charset="-120"/>
                        <a:cs typeface="Arial"/>
                      </a:rPr>
                      <m:t>/</m:t>
                    </m:r>
                    <m:sSup>
                      <m:sSupPr>
                        <m:ctrlPr>
                          <a:rPr lang="en-US" sz="2000" i="1" dirty="0">
                            <a:solidFill>
                              <a:schemeClr val="accent6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  <a:ea typeface="MingLiU-ExtB" pitchFamily="18" charset="-120"/>
                            <a:cs typeface="Arial"/>
                          </a:rPr>
                        </m:ctrlPr>
                      </m:sSupPr>
                      <m:e>
                        <m:r>
                          <a:rPr lang="en-US" sz="2000" i="1" dirty="0">
                            <a:solidFill>
                              <a:schemeClr val="accent6">
                                <a:lumMod val="40000"/>
                                <a:lumOff val="60000"/>
                              </a:schemeClr>
                            </a:solidFill>
                            <a:latin typeface="Cambria Math"/>
                            <a:ea typeface="MingLiU-ExtB" pitchFamily="18" charset="-120"/>
                            <a:cs typeface="Arial"/>
                          </a:rPr>
                          <m:t>𝑐𝑚</m:t>
                        </m:r>
                      </m:e>
                      <m:sup>
                        <m:r>
                          <a:rPr lang="en-US" sz="2000" i="1" dirty="0">
                            <a:solidFill>
                              <a:schemeClr val="accent6">
                                <a:lumMod val="40000"/>
                                <a:lumOff val="60000"/>
                              </a:schemeClr>
                            </a:solidFill>
                            <a:latin typeface="Cambria Math"/>
                            <a:ea typeface="MingLiU-ExtB" pitchFamily="18" charset="-120"/>
                            <a:cs typeface="Arial"/>
                          </a:rPr>
                          <m:t>3</m:t>
                        </m:r>
                      </m:sup>
                    </m:sSup>
                  </m:oMath>
                </a14:m>
                <a:endParaRPr lang="nl-NL" sz="2000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  <a:latin typeface="MingLiU-ExtB" pitchFamily="18" charset="-120"/>
                  <a:ea typeface="MingLiU-ExtB" pitchFamily="18" charset="-120"/>
                  <a:cs typeface="Arial"/>
                </a:endParaRPr>
              </a:p>
              <a:p>
                <a:r>
                  <a:rPr lang="nl-NL" sz="2000" dirty="0" smtClean="0">
                    <a:solidFill>
                      <a:schemeClr val="accent6">
                        <a:lumMod val="40000"/>
                        <a:lumOff val="60000"/>
                      </a:schemeClr>
                    </a:solidFill>
                    <a:latin typeface="MingLiU-ExtB" pitchFamily="18" charset="-120"/>
                    <a:ea typeface="MingLiU-ExtB" pitchFamily="18" charset="-120"/>
                    <a:cs typeface="Arial"/>
                  </a:rPr>
                  <a:t>m = V x ρ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nl-NL" sz="2000" i="1" dirty="0">
                            <a:solidFill>
                              <a:schemeClr val="accent6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  <a:ea typeface="MingLiU-ExtB" pitchFamily="18" charset="-120"/>
                            <a:cs typeface="Arial"/>
                          </a:rPr>
                        </m:ctrlPr>
                      </m:sSubPr>
                      <m:e>
                        <m:r>
                          <a:rPr lang="en-US" sz="2000" i="1" dirty="0">
                            <a:solidFill>
                              <a:schemeClr val="accent6">
                                <a:lumMod val="40000"/>
                                <a:lumOff val="60000"/>
                              </a:schemeClr>
                            </a:solidFill>
                            <a:latin typeface="Cambria Math"/>
                            <a:ea typeface="MingLiU-ExtB" pitchFamily="18" charset="-120"/>
                            <a:cs typeface="Arial"/>
                          </a:rPr>
                          <m:t>𝑚</m:t>
                        </m:r>
                      </m:e>
                      <m:sub>
                        <m:r>
                          <a:rPr lang="en-US" sz="2000" i="1" dirty="0">
                            <a:solidFill>
                              <a:schemeClr val="accent6">
                                <a:lumMod val="40000"/>
                                <a:lumOff val="60000"/>
                              </a:schemeClr>
                            </a:solidFill>
                            <a:latin typeface="Cambria Math"/>
                            <a:ea typeface="MingLiU-ExtB" pitchFamily="18" charset="-120"/>
                            <a:cs typeface="Arial"/>
                          </a:rPr>
                          <m:t>𝑜𝑙𝑖𝑒</m:t>
                        </m:r>
                      </m:sub>
                    </m:sSub>
                  </m:oMath>
                </a14:m>
                <a:r>
                  <a:rPr lang="nl-NL" sz="2000" dirty="0" smtClean="0">
                    <a:solidFill>
                      <a:schemeClr val="accent6">
                        <a:lumMod val="40000"/>
                        <a:lumOff val="60000"/>
                      </a:schemeClr>
                    </a:solidFill>
                    <a:latin typeface="MingLiU-ExtB" pitchFamily="18" charset="-120"/>
                    <a:ea typeface="MingLiU-ExtB" pitchFamily="18" charset="-120"/>
                    <a:cs typeface="Arial"/>
                  </a:rPr>
                  <a:t> = 400 x 0,80 g/cm</a:t>
                </a:r>
                <a:r>
                  <a:rPr lang="nl-NL" sz="2000" baseline="30000" dirty="0" smtClean="0">
                    <a:solidFill>
                      <a:schemeClr val="accent6">
                        <a:lumMod val="40000"/>
                        <a:lumOff val="60000"/>
                      </a:schemeClr>
                    </a:solidFill>
                    <a:latin typeface="MingLiU-ExtB" pitchFamily="18" charset="-120"/>
                    <a:ea typeface="MingLiU-ExtB" pitchFamily="18" charset="-120"/>
                  </a:rPr>
                  <a:t>3</a:t>
                </a:r>
                <a:r>
                  <a:rPr lang="nl-NL" sz="2000" dirty="0" smtClean="0">
                    <a:solidFill>
                      <a:schemeClr val="accent6">
                        <a:lumMod val="40000"/>
                        <a:lumOff val="60000"/>
                      </a:schemeClr>
                    </a:solidFill>
                    <a:latin typeface="MingLiU-ExtB" pitchFamily="18" charset="-120"/>
                    <a:ea typeface="MingLiU-ExtB" pitchFamily="18" charset="-12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nl-NL" sz="2000" i="1" dirty="0">
                            <a:solidFill>
                              <a:schemeClr val="accent6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  <a:ea typeface="MingLiU-ExtB" pitchFamily="18" charset="-120"/>
                            <a:cs typeface="Arial"/>
                          </a:rPr>
                        </m:ctrlPr>
                      </m:sSubPr>
                      <m:e>
                        <m:r>
                          <a:rPr lang="en-US" sz="2000" i="1" dirty="0">
                            <a:solidFill>
                              <a:schemeClr val="accent6">
                                <a:lumMod val="40000"/>
                                <a:lumOff val="60000"/>
                              </a:schemeClr>
                            </a:solidFill>
                            <a:latin typeface="Cambria Math"/>
                            <a:ea typeface="MingLiU-ExtB" pitchFamily="18" charset="-120"/>
                            <a:cs typeface="Arial"/>
                          </a:rPr>
                          <m:t>𝑚</m:t>
                        </m:r>
                      </m:e>
                      <m:sub>
                        <m:r>
                          <a:rPr lang="en-US" sz="2000" i="1" dirty="0">
                            <a:solidFill>
                              <a:schemeClr val="accent6">
                                <a:lumMod val="40000"/>
                                <a:lumOff val="60000"/>
                              </a:schemeClr>
                            </a:solidFill>
                            <a:latin typeface="Cambria Math"/>
                            <a:ea typeface="MingLiU-ExtB" pitchFamily="18" charset="-120"/>
                            <a:cs typeface="Arial"/>
                          </a:rPr>
                          <m:t>𝑜𝑙𝑖𝑒</m:t>
                        </m:r>
                      </m:sub>
                    </m:sSub>
                  </m:oMath>
                </a14:m>
                <a:r>
                  <a:rPr lang="nl-NL" sz="2000" dirty="0" smtClean="0">
                    <a:solidFill>
                      <a:schemeClr val="accent6">
                        <a:lumMod val="40000"/>
                        <a:lumOff val="60000"/>
                      </a:schemeClr>
                    </a:solidFill>
                    <a:latin typeface="MingLiU-ExtB" pitchFamily="18" charset="-120"/>
                    <a:ea typeface="MingLiU-ExtB" pitchFamily="18" charset="-120"/>
                    <a:cs typeface="Arial"/>
                  </a:rPr>
                  <a:t> </a:t>
                </a:r>
                <a:r>
                  <a:rPr lang="nl-NL" sz="2000" dirty="0" smtClean="0">
                    <a:solidFill>
                      <a:schemeClr val="accent6">
                        <a:lumMod val="40000"/>
                        <a:lumOff val="60000"/>
                      </a:schemeClr>
                    </a:solidFill>
                    <a:latin typeface="MingLiU-ExtB" pitchFamily="18" charset="-120"/>
                    <a:ea typeface="MingLiU-ExtB" pitchFamily="18" charset="-120"/>
                  </a:rPr>
                  <a:t>= 320 g</a:t>
                </a:r>
              </a:p>
            </p:txBody>
          </p:sp>
        </mc:Choice>
        <mc:Fallback xmlns="">
          <p:sp>
            <p:nvSpPr>
              <p:cNvPr id="7" name="Tijdelijke aanduiding voor inhou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1268761"/>
                <a:ext cx="3816424" cy="2520280"/>
              </a:xfrm>
              <a:prstGeom prst="rect">
                <a:avLst/>
              </a:prstGeom>
              <a:blipFill rotWithShape="1">
                <a:blip r:embed="rId3"/>
                <a:stretch>
                  <a:fillRect l="-1278" t="-120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ijdelijke aanduiding voor inhoud 4"/>
          <p:cNvSpPr txBox="1">
            <a:spLocks/>
          </p:cNvSpPr>
          <p:nvPr/>
        </p:nvSpPr>
        <p:spPr>
          <a:xfrm>
            <a:off x="467544" y="3717032"/>
            <a:ext cx="8229600" cy="39116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  <a:latin typeface="MingLiU-ExtB" pitchFamily="18" charset="-120"/>
                <a:ea typeface="MingLiU-ExtB" pitchFamily="18" charset="-120"/>
              </a:rPr>
              <a:t>V</a:t>
            </a:r>
            <a:r>
              <a:rPr lang="nl-NL" sz="1200" dirty="0" err="1" smtClean="0">
                <a:solidFill>
                  <a:schemeClr val="accent5">
                    <a:lumMod val="40000"/>
                    <a:lumOff val="60000"/>
                  </a:schemeClr>
                </a:solidFill>
                <a:latin typeface="MingLiU-ExtB" pitchFamily="18" charset="-120"/>
                <a:ea typeface="MingLiU-ExtB" pitchFamily="18" charset="-120"/>
              </a:rPr>
              <a:t>tot</a:t>
            </a:r>
            <a:r>
              <a:rPr lang="nl-NL" sz="20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MingLiU-ExtB" pitchFamily="18" charset="-120"/>
                <a:ea typeface="MingLiU-ExtB" pitchFamily="18" charset="-120"/>
              </a:rPr>
              <a:t> </a:t>
            </a:r>
            <a:r>
              <a:rPr lang="nl-NL" sz="2000" dirty="0">
                <a:solidFill>
                  <a:schemeClr val="accent5">
                    <a:lumMod val="40000"/>
                    <a:lumOff val="60000"/>
                  </a:schemeClr>
                </a:solidFill>
                <a:latin typeface="MingLiU-ExtB" pitchFamily="18" charset="-120"/>
                <a:ea typeface="MingLiU-ExtB" pitchFamily="18" charset="-120"/>
              </a:rPr>
              <a:t>= </a:t>
            </a:r>
            <a:r>
              <a:rPr lang="nl-NL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  <a:latin typeface="MingLiU-ExtB" pitchFamily="18" charset="-120"/>
                <a:ea typeface="MingLiU-ExtB" pitchFamily="18" charset="-120"/>
              </a:rPr>
              <a:t>V</a:t>
            </a:r>
            <a:r>
              <a:rPr lang="nl-NL" sz="1200" dirty="0" err="1" smtClean="0">
                <a:solidFill>
                  <a:schemeClr val="accent5">
                    <a:lumMod val="40000"/>
                    <a:lumOff val="60000"/>
                  </a:schemeClr>
                </a:solidFill>
                <a:latin typeface="MingLiU-ExtB" pitchFamily="18" charset="-120"/>
                <a:ea typeface="MingLiU-ExtB" pitchFamily="18" charset="-120"/>
              </a:rPr>
              <a:t>olie</a:t>
            </a:r>
            <a:r>
              <a:rPr lang="nl-NL" sz="20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MingLiU-ExtB" pitchFamily="18" charset="-120"/>
                <a:ea typeface="MingLiU-ExtB" pitchFamily="18" charset="-120"/>
              </a:rPr>
              <a:t> </a:t>
            </a:r>
            <a:r>
              <a:rPr lang="nl-NL" sz="2000" dirty="0">
                <a:solidFill>
                  <a:schemeClr val="accent5">
                    <a:lumMod val="40000"/>
                    <a:lumOff val="60000"/>
                  </a:schemeClr>
                </a:solidFill>
                <a:latin typeface="MingLiU-ExtB" pitchFamily="18" charset="-120"/>
                <a:ea typeface="MingLiU-ExtB" pitchFamily="18" charset="-120"/>
              </a:rPr>
              <a:t>+ </a:t>
            </a:r>
            <a:r>
              <a:rPr lang="nl-NL" sz="2000" dirty="0" err="1">
                <a:solidFill>
                  <a:schemeClr val="accent5">
                    <a:lumMod val="40000"/>
                    <a:lumOff val="60000"/>
                  </a:schemeClr>
                </a:solidFill>
                <a:latin typeface="MingLiU-ExtB" pitchFamily="18" charset="-120"/>
                <a:ea typeface="MingLiU-ExtB" pitchFamily="18" charset="-120"/>
              </a:rPr>
              <a:t>V</a:t>
            </a:r>
            <a:r>
              <a:rPr lang="nl-NL" sz="1200" dirty="0" err="1" smtClean="0">
                <a:solidFill>
                  <a:schemeClr val="accent5">
                    <a:lumMod val="40000"/>
                    <a:lumOff val="60000"/>
                  </a:schemeClr>
                </a:solidFill>
                <a:latin typeface="MingLiU-ExtB" pitchFamily="18" charset="-120"/>
                <a:ea typeface="MingLiU-ExtB" pitchFamily="18" charset="-120"/>
              </a:rPr>
              <a:t>benzine</a:t>
            </a:r>
            <a:endParaRPr lang="nl-NL" sz="2000" dirty="0">
              <a:solidFill>
                <a:schemeClr val="accent5">
                  <a:lumMod val="40000"/>
                  <a:lumOff val="60000"/>
                </a:schemeClr>
              </a:solidFill>
              <a:latin typeface="MingLiU-ExtB" pitchFamily="18" charset="-120"/>
              <a:ea typeface="MingLiU-ExtB" pitchFamily="18" charset="-120"/>
            </a:endParaRPr>
          </a:p>
          <a:p>
            <a:r>
              <a:rPr lang="nl-NL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  <a:latin typeface="MingLiU-ExtB" pitchFamily="18" charset="-120"/>
                <a:ea typeface="MingLiU-ExtB" pitchFamily="18" charset="-120"/>
              </a:rPr>
              <a:t>V</a:t>
            </a:r>
            <a:r>
              <a:rPr lang="nl-NL" sz="1200" dirty="0" err="1" smtClean="0">
                <a:solidFill>
                  <a:schemeClr val="accent5">
                    <a:lumMod val="40000"/>
                    <a:lumOff val="60000"/>
                  </a:schemeClr>
                </a:solidFill>
                <a:latin typeface="MingLiU-ExtB" pitchFamily="18" charset="-120"/>
                <a:ea typeface="MingLiU-ExtB" pitchFamily="18" charset="-120"/>
              </a:rPr>
              <a:t>tot</a:t>
            </a:r>
            <a:r>
              <a:rPr lang="nl-NL" sz="20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MingLiU-ExtB" pitchFamily="18" charset="-120"/>
                <a:ea typeface="MingLiU-ExtB" pitchFamily="18" charset="-120"/>
              </a:rPr>
              <a:t> = 400 </a:t>
            </a:r>
            <a:r>
              <a:rPr lang="nl-NL" sz="2000" dirty="0">
                <a:solidFill>
                  <a:schemeClr val="accent5">
                    <a:lumMod val="40000"/>
                    <a:lumOff val="60000"/>
                  </a:schemeClr>
                </a:solidFill>
                <a:latin typeface="MingLiU-ExtB" pitchFamily="18" charset="-120"/>
                <a:ea typeface="MingLiU-ExtB" pitchFamily="18" charset="-120"/>
              </a:rPr>
              <a:t>+ 10000 </a:t>
            </a:r>
            <a:r>
              <a:rPr lang="nl-NL" sz="20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MingLiU-ExtB" pitchFamily="18" charset="-120"/>
                <a:ea typeface="MingLiU-ExtB" pitchFamily="18" charset="-120"/>
              </a:rPr>
              <a:t>= 10.400 cm</a:t>
            </a:r>
            <a:r>
              <a:rPr lang="nl-NL" sz="20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³</a:t>
            </a:r>
          </a:p>
          <a:p>
            <a:r>
              <a:rPr lang="nl-NL" sz="20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MingLiU-ExtB" pitchFamily="18" charset="-120"/>
                <a:ea typeface="MingLiU-ExtB" pitchFamily="18" charset="-120"/>
              </a:rPr>
              <a:t>m</a:t>
            </a:r>
            <a:r>
              <a:rPr lang="nl-NL" sz="12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MingLiU-ExtB" pitchFamily="18" charset="-120"/>
                <a:ea typeface="MingLiU-ExtB" pitchFamily="18" charset="-120"/>
              </a:rPr>
              <a:t>tot</a:t>
            </a:r>
            <a:r>
              <a:rPr lang="nl-NL" sz="20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MingLiU-ExtB" pitchFamily="18" charset="-120"/>
                <a:ea typeface="MingLiU-ExtB" pitchFamily="18" charset="-120"/>
              </a:rPr>
              <a:t> = m</a:t>
            </a:r>
            <a:r>
              <a:rPr lang="nl-NL" sz="12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MingLiU-ExtB" pitchFamily="18" charset="-120"/>
                <a:ea typeface="MingLiU-ExtB" pitchFamily="18" charset="-120"/>
              </a:rPr>
              <a:t>olie</a:t>
            </a:r>
            <a:r>
              <a:rPr lang="nl-NL" sz="20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MingLiU-ExtB" pitchFamily="18" charset="-120"/>
                <a:ea typeface="MingLiU-ExtB" pitchFamily="18" charset="-120"/>
              </a:rPr>
              <a:t> + </a:t>
            </a:r>
            <a:r>
              <a:rPr lang="nl-NL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  <a:latin typeface="MingLiU-ExtB" pitchFamily="18" charset="-120"/>
                <a:ea typeface="MingLiU-ExtB" pitchFamily="18" charset="-120"/>
              </a:rPr>
              <a:t>m</a:t>
            </a:r>
            <a:r>
              <a:rPr lang="nl-NL" sz="1200" dirty="0" err="1" smtClean="0">
                <a:solidFill>
                  <a:schemeClr val="accent5">
                    <a:lumMod val="40000"/>
                    <a:lumOff val="60000"/>
                  </a:schemeClr>
                </a:solidFill>
                <a:latin typeface="MingLiU-ExtB" pitchFamily="18" charset="-120"/>
                <a:ea typeface="MingLiU-ExtB" pitchFamily="18" charset="-120"/>
              </a:rPr>
              <a:t>benzine</a:t>
            </a:r>
            <a:endParaRPr lang="nl-NL" sz="2000" dirty="0" smtClean="0">
              <a:solidFill>
                <a:schemeClr val="accent5">
                  <a:lumMod val="40000"/>
                  <a:lumOff val="60000"/>
                </a:schemeClr>
              </a:solidFill>
              <a:latin typeface="MingLiU-ExtB" pitchFamily="18" charset="-120"/>
              <a:ea typeface="MingLiU-ExtB" pitchFamily="18" charset="-120"/>
            </a:endParaRPr>
          </a:p>
          <a:p>
            <a:r>
              <a:rPr lang="nl-NL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  <a:latin typeface="MingLiU-ExtB" pitchFamily="18" charset="-120"/>
                <a:ea typeface="MingLiU-ExtB" pitchFamily="18" charset="-120"/>
              </a:rPr>
              <a:t>m</a:t>
            </a:r>
            <a:r>
              <a:rPr lang="nl-NL" sz="1200" dirty="0" err="1" smtClean="0">
                <a:solidFill>
                  <a:schemeClr val="accent5">
                    <a:lumMod val="40000"/>
                    <a:lumOff val="60000"/>
                  </a:schemeClr>
                </a:solidFill>
                <a:latin typeface="MingLiU-ExtB" pitchFamily="18" charset="-120"/>
                <a:ea typeface="MingLiU-ExtB" pitchFamily="18" charset="-120"/>
              </a:rPr>
              <a:t>tot</a:t>
            </a:r>
            <a:r>
              <a:rPr lang="nl-NL" sz="20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MingLiU-ExtB" pitchFamily="18" charset="-120"/>
                <a:ea typeface="MingLiU-ExtB" pitchFamily="18" charset="-120"/>
              </a:rPr>
              <a:t> = 320 g + 7500 g = 7820 g</a:t>
            </a:r>
          </a:p>
          <a:p>
            <a:r>
              <a:rPr lang="nl-NL" sz="20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MingLiU-ExtB" pitchFamily="18" charset="-120"/>
                <a:ea typeface="MingLiU-ExtB" pitchFamily="18" charset="-120"/>
                <a:cs typeface="Arial"/>
              </a:rPr>
              <a:t>ρ = m</a:t>
            </a:r>
            <a:r>
              <a:rPr lang="nl-NL" sz="11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MingLiU-ExtB" pitchFamily="18" charset="-120"/>
                <a:ea typeface="MingLiU-ExtB" pitchFamily="18" charset="-120"/>
                <a:cs typeface="Arial"/>
              </a:rPr>
              <a:t>tot</a:t>
            </a:r>
            <a:r>
              <a:rPr lang="nl-NL" sz="20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MingLiU-ExtB" pitchFamily="18" charset="-120"/>
                <a:ea typeface="MingLiU-ExtB" pitchFamily="18" charset="-120"/>
                <a:cs typeface="Arial"/>
              </a:rPr>
              <a:t> / V</a:t>
            </a:r>
            <a:r>
              <a:rPr lang="nl-NL" sz="16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MingLiU-ExtB" pitchFamily="18" charset="-120"/>
                <a:ea typeface="MingLiU-ExtB" pitchFamily="18" charset="-120"/>
                <a:cs typeface="Arial"/>
              </a:rPr>
              <a:t>tot</a:t>
            </a:r>
            <a:endParaRPr lang="nl-NL" sz="2000" dirty="0" smtClean="0">
              <a:solidFill>
                <a:schemeClr val="accent5">
                  <a:lumMod val="40000"/>
                  <a:lumOff val="60000"/>
                </a:schemeClr>
              </a:solidFill>
              <a:latin typeface="MingLiU-ExtB" pitchFamily="18" charset="-120"/>
              <a:ea typeface="MingLiU-ExtB" pitchFamily="18" charset="-120"/>
              <a:cs typeface="Arial"/>
            </a:endParaRPr>
          </a:p>
          <a:p>
            <a:r>
              <a:rPr lang="nl-NL" sz="20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MingLiU-ExtB" pitchFamily="18" charset="-120"/>
                <a:ea typeface="MingLiU-ExtB" pitchFamily="18" charset="-120"/>
                <a:cs typeface="Arial"/>
              </a:rPr>
              <a:t>ρ = 7820 g / 10.400 cm</a:t>
            </a:r>
            <a:r>
              <a:rPr lang="nl-NL" sz="20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³</a:t>
            </a:r>
          </a:p>
          <a:p>
            <a:r>
              <a:rPr lang="nl-NL" sz="20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MingLiU-ExtB" pitchFamily="18" charset="-120"/>
                <a:ea typeface="MingLiU-ExtB" pitchFamily="18" charset="-120"/>
                <a:cs typeface="Arial"/>
              </a:rPr>
              <a:t>ρ </a:t>
            </a:r>
            <a:r>
              <a:rPr lang="nl-NL" sz="20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= 0,7519 g/cm</a:t>
            </a:r>
            <a:r>
              <a:rPr lang="nl-NL" sz="2000" baseline="300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MingLiU-ExtB" pitchFamily="18" charset="-120"/>
                <a:ea typeface="MingLiU-ExtB" pitchFamily="18" charset="-120"/>
              </a:rPr>
              <a:t>3</a:t>
            </a:r>
            <a:endParaRPr lang="nl-NL" sz="2000" dirty="0" smtClean="0">
              <a:solidFill>
                <a:schemeClr val="accent5">
                  <a:lumMod val="40000"/>
                  <a:lumOff val="60000"/>
                </a:schemeClr>
              </a:solidFill>
              <a:latin typeface="MingLiU-ExtB" pitchFamily="18" charset="-120"/>
              <a:ea typeface="MingLiU-ExtB" pitchFamily="18" charset="-120"/>
            </a:endParaRPr>
          </a:p>
          <a:p>
            <a:endParaRPr lang="nl-NL" sz="2000" dirty="0" smtClean="0">
              <a:solidFill>
                <a:schemeClr val="bg1"/>
              </a:solidFill>
              <a:latin typeface="MingLiU-ExtB" pitchFamily="18" charset="-120"/>
              <a:ea typeface="MingLiU-ExtB" pitchFamily="18" charset="-120"/>
            </a:endParaRPr>
          </a:p>
        </p:txBody>
      </p:sp>
      <p:cxnSp>
        <p:nvCxnSpPr>
          <p:cNvPr id="4" name="Rechte verbindingslijn 3"/>
          <p:cNvCxnSpPr/>
          <p:nvPr/>
        </p:nvCxnSpPr>
        <p:spPr>
          <a:xfrm>
            <a:off x="0" y="3573016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 flipV="1">
            <a:off x="4932040" y="1268761"/>
            <a:ext cx="0" cy="23042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338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Opgave 10</a:t>
            </a:r>
            <a:br>
              <a:rPr lang="nl-NL" dirty="0" smtClean="0">
                <a:solidFill>
                  <a:schemeClr val="bg1"/>
                </a:solidFill>
              </a:rPr>
            </a:b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4788024" y="1124744"/>
            <a:ext cx="4248472" cy="2376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hangingPunct="0">
              <a:buNone/>
            </a:pPr>
            <a:r>
              <a:rPr lang="en-GB" sz="2400" dirty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A = 0,385 m² = </a:t>
            </a:r>
            <a:r>
              <a:rPr lang="en-GB" sz="2400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3850 </a:t>
            </a:r>
            <a:r>
              <a:rPr lang="en-GB" sz="2400" dirty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cm²</a:t>
            </a:r>
            <a:endParaRPr lang="nl-NL" sz="2400" dirty="0">
              <a:solidFill>
                <a:srgbClr val="FFFF00"/>
              </a:solidFill>
              <a:latin typeface="MingLiU-ExtB" pitchFamily="18" charset="-120"/>
              <a:ea typeface="MingLiU-ExtB" pitchFamily="18" charset="-120"/>
            </a:endParaRPr>
          </a:p>
          <a:p>
            <a:pPr marL="0" indent="0" hangingPunct="0">
              <a:buNone/>
            </a:pPr>
            <a:r>
              <a:rPr lang="en-GB" sz="2400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h </a:t>
            </a:r>
            <a:r>
              <a:rPr lang="en-GB" sz="2400" dirty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= 3 cm</a:t>
            </a:r>
            <a:endParaRPr lang="nl-NL" sz="2400" dirty="0">
              <a:solidFill>
                <a:srgbClr val="FFFF00"/>
              </a:solidFill>
              <a:latin typeface="MingLiU-ExtB" pitchFamily="18" charset="-120"/>
              <a:ea typeface="MingLiU-ExtB" pitchFamily="18" charset="-120"/>
            </a:endParaRPr>
          </a:p>
          <a:p>
            <a:pPr hangingPunct="0">
              <a:buNone/>
            </a:pPr>
            <a:r>
              <a:rPr lang="en-GB" sz="2400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V </a:t>
            </a:r>
            <a:r>
              <a:rPr lang="en-GB" sz="2400" dirty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= A x </a:t>
            </a:r>
            <a:r>
              <a:rPr lang="en-GB" sz="2400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h</a:t>
            </a:r>
          </a:p>
          <a:p>
            <a:pPr hangingPunct="0">
              <a:buNone/>
            </a:pPr>
            <a:r>
              <a:rPr lang="en-GB" sz="2400" dirty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V</a:t>
            </a:r>
            <a:r>
              <a:rPr lang="en-GB" sz="2400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 </a:t>
            </a:r>
            <a:r>
              <a:rPr lang="en-GB" sz="2400" dirty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= </a:t>
            </a:r>
            <a:r>
              <a:rPr lang="en-GB" sz="2400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3850 cm² </a:t>
            </a:r>
            <a:r>
              <a:rPr lang="en-GB" sz="2400" dirty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x </a:t>
            </a:r>
            <a:r>
              <a:rPr lang="en-GB" sz="2400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3 cm</a:t>
            </a:r>
          </a:p>
          <a:p>
            <a:pPr hangingPunct="0">
              <a:buNone/>
            </a:pPr>
            <a:r>
              <a:rPr lang="en-GB" sz="2400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V = 11550 cm³</a:t>
            </a:r>
            <a:endParaRPr lang="nl-NL" sz="2400" dirty="0" smtClean="0">
              <a:solidFill>
                <a:srgbClr val="FFFF00"/>
              </a:solidFill>
              <a:latin typeface="MingLiU-ExtB" pitchFamily="18" charset="-120"/>
              <a:ea typeface="MingLiU-ExtB" pitchFamily="18" charset="-120"/>
            </a:endParaRPr>
          </a:p>
          <a:p>
            <a:pPr marL="0" indent="0">
              <a:buNone/>
            </a:pPr>
            <a:endParaRPr lang="nl-NL" sz="2400" dirty="0" smtClean="0">
              <a:solidFill>
                <a:schemeClr val="bg1"/>
              </a:solidFill>
              <a:cs typeface="Calibri"/>
            </a:endParaRPr>
          </a:p>
          <a:p>
            <a:endParaRPr lang="nl-NL" sz="2400" dirty="0">
              <a:solidFill>
                <a:schemeClr val="bg1"/>
              </a:solidFill>
            </a:endParaRPr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467544" y="350100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l-NL" sz="2000" dirty="0" smtClean="0">
              <a:solidFill>
                <a:schemeClr val="bg1"/>
              </a:solidFill>
              <a:cs typeface="Calibri"/>
            </a:endParaRPr>
          </a:p>
          <a:p>
            <a:endParaRPr lang="nl-NL" sz="2000" dirty="0">
              <a:solidFill>
                <a:schemeClr val="bg1"/>
              </a:solidFill>
            </a:endParaRPr>
          </a:p>
        </p:txBody>
      </p:sp>
      <p:cxnSp>
        <p:nvCxnSpPr>
          <p:cNvPr id="7" name="Rechte verbindingslijn 6"/>
          <p:cNvCxnSpPr/>
          <p:nvPr/>
        </p:nvCxnSpPr>
        <p:spPr>
          <a:xfrm>
            <a:off x="0" y="335699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 flipV="1">
            <a:off x="4788024" y="1052736"/>
            <a:ext cx="0" cy="2304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jdelijke aanduiding voor inhoud 2"/>
          <p:cNvSpPr txBox="1">
            <a:spLocks/>
          </p:cNvSpPr>
          <p:nvPr/>
        </p:nvSpPr>
        <p:spPr>
          <a:xfrm>
            <a:off x="179512" y="1036829"/>
            <a:ext cx="4608512" cy="23201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hangingPunct="0">
              <a:buFont typeface="Arial" pitchFamily="34" charset="0"/>
              <a:buNone/>
            </a:pPr>
            <a:r>
              <a:rPr lang="nl-NL" sz="2400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	</a:t>
            </a:r>
            <a:r>
              <a:rPr lang="nl-NL" sz="2400" dirty="0" err="1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ρ</a:t>
            </a:r>
            <a:r>
              <a:rPr lang="nl-NL" sz="900" dirty="0" err="1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ijzer</a:t>
            </a:r>
            <a:r>
              <a:rPr lang="nl-NL" sz="2400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 = 7,87 g /cm³</a:t>
            </a:r>
            <a:r>
              <a:rPr lang="nl-NL" sz="2400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		</a:t>
            </a:r>
            <a:br>
              <a:rPr lang="nl-NL" sz="2400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</a:br>
            <a:r>
              <a:rPr lang="nl-NL" sz="1400" dirty="0" err="1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Binas</a:t>
            </a:r>
            <a:r>
              <a:rPr lang="nl-NL" sz="1400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 tabel 15</a:t>
            </a:r>
          </a:p>
          <a:p>
            <a:pPr hangingPunct="0">
              <a:buFont typeface="Arial" pitchFamily="34" charset="0"/>
              <a:buNone/>
            </a:pPr>
            <a:r>
              <a:rPr lang="nl-NL" sz="2400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	</a:t>
            </a:r>
            <a:r>
              <a:rPr lang="nl-NL" sz="2400" dirty="0" smtClean="0">
                <a:solidFill>
                  <a:srgbClr val="FF0000"/>
                </a:solidFill>
                <a:latin typeface="MingLiU-ExtB" pitchFamily="18" charset="-120"/>
                <a:ea typeface="MingLiU-ExtB" pitchFamily="18" charset="-120"/>
              </a:rPr>
              <a:t>m = V x </a:t>
            </a:r>
            <a:r>
              <a:rPr lang="nl-NL" sz="2400" dirty="0" err="1" smtClean="0">
                <a:solidFill>
                  <a:srgbClr val="FF0000"/>
                </a:solidFill>
                <a:latin typeface="MingLiU-ExtB" pitchFamily="18" charset="-120"/>
                <a:ea typeface="MingLiU-ExtB" pitchFamily="18" charset="-120"/>
              </a:rPr>
              <a:t>ρ</a:t>
            </a:r>
            <a:r>
              <a:rPr lang="nl-NL" sz="900" dirty="0" err="1" smtClean="0">
                <a:solidFill>
                  <a:srgbClr val="FF0000"/>
                </a:solidFill>
                <a:latin typeface="MingLiU-ExtB" pitchFamily="18" charset="-120"/>
                <a:ea typeface="MingLiU-ExtB" pitchFamily="18" charset="-120"/>
              </a:rPr>
              <a:t>ijzer</a:t>
            </a:r>
            <a:r>
              <a:rPr lang="nl-NL" sz="2400" dirty="0" smtClean="0">
                <a:solidFill>
                  <a:srgbClr val="FF0000"/>
                </a:solidFill>
                <a:latin typeface="MingLiU-ExtB" pitchFamily="18" charset="-120"/>
                <a:ea typeface="MingLiU-ExtB" pitchFamily="18" charset="-120"/>
              </a:rPr>
              <a:t> </a:t>
            </a:r>
          </a:p>
          <a:p>
            <a:pPr hangingPunct="0">
              <a:buFont typeface="Arial" pitchFamily="34" charset="0"/>
              <a:buNone/>
            </a:pPr>
            <a:r>
              <a:rPr lang="nl-NL" sz="2400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	m = 11550 cm³ x 7,87 g/cm³</a:t>
            </a:r>
          </a:p>
          <a:p>
            <a:pPr hangingPunct="0">
              <a:buFont typeface="Arial" pitchFamily="34" charset="0"/>
              <a:buNone/>
            </a:pPr>
            <a:r>
              <a:rPr lang="nl-NL" sz="2400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	</a:t>
            </a:r>
            <a:r>
              <a:rPr lang="nl-NL" sz="2400" dirty="0" smtClean="0">
                <a:solidFill>
                  <a:srgbClr val="00B050"/>
                </a:solidFill>
                <a:latin typeface="MingLiU-ExtB" pitchFamily="18" charset="-120"/>
                <a:ea typeface="MingLiU-ExtB" pitchFamily="18" charset="-120"/>
              </a:rPr>
              <a:t>m = 90898,5 g = 90,9 kg</a:t>
            </a:r>
          </a:p>
          <a:p>
            <a:pPr hangingPunct="0">
              <a:buFont typeface="Arial" pitchFamily="34" charset="0"/>
              <a:buNone/>
            </a:pPr>
            <a:r>
              <a:rPr lang="nl-NL" sz="2400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 </a:t>
            </a:r>
          </a:p>
          <a:p>
            <a:pPr>
              <a:buFont typeface="Arial" pitchFamily="34" charset="0"/>
              <a:buNone/>
            </a:pPr>
            <a:endParaRPr lang="nl-NL" sz="2400" dirty="0">
              <a:solidFill>
                <a:schemeClr val="bg1"/>
              </a:solidFill>
              <a:latin typeface="MingLiU-ExtB" pitchFamily="18" charset="-120"/>
              <a:ea typeface="MingLiU-ExtB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14386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602632" cy="1143000"/>
          </a:xfrm>
        </p:spPr>
        <p:txBody>
          <a:bodyPr>
            <a:normAutofit fontScale="90000"/>
          </a:bodyPr>
          <a:lstStyle/>
          <a:p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Opgave 10</a:t>
            </a:r>
            <a:endParaRPr lang="nl-NL" dirty="0">
              <a:solidFill>
                <a:schemeClr val="bg1"/>
              </a:solidFill>
              <a:latin typeface="MingLiU-ExtB" pitchFamily="18" charset="-120"/>
              <a:ea typeface="MingLiU-ExtB" pitchFamily="18" charset="-12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>
            <a:normAutofit lnSpcReduction="10000"/>
          </a:bodyPr>
          <a:lstStyle/>
          <a:p>
            <a:pPr hangingPunct="0">
              <a:buNone/>
            </a:pPr>
            <a:r>
              <a:rPr lang="nl-NL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	</a:t>
            </a:r>
            <a:r>
              <a:rPr lang="en-GB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A = 0,385 m² = 38,5 dm² = 3850 cm²</a:t>
            </a:r>
            <a:endParaRPr lang="nl-NL" dirty="0" smtClean="0">
              <a:solidFill>
                <a:srgbClr val="FFFF00"/>
              </a:solidFill>
              <a:latin typeface="MingLiU-ExtB" pitchFamily="18" charset="-120"/>
              <a:ea typeface="MingLiU-ExtB" pitchFamily="18" charset="-120"/>
            </a:endParaRPr>
          </a:p>
          <a:p>
            <a:pPr hangingPunct="0">
              <a:buNone/>
            </a:pPr>
            <a:r>
              <a:rPr lang="en-GB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	h = 3 cm</a:t>
            </a:r>
            <a:endParaRPr lang="nl-NL" dirty="0" smtClean="0">
              <a:solidFill>
                <a:srgbClr val="FFFF00"/>
              </a:solidFill>
              <a:latin typeface="MingLiU-ExtB" pitchFamily="18" charset="-120"/>
              <a:ea typeface="MingLiU-ExtB" pitchFamily="18" charset="-120"/>
            </a:endParaRPr>
          </a:p>
          <a:p>
            <a:pPr hangingPunct="0">
              <a:buNone/>
            </a:pPr>
            <a:r>
              <a:rPr lang="en-GB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	V = A x h = 3850 x 3 = 11550 cm³</a:t>
            </a:r>
            <a:endParaRPr lang="nl-NL" dirty="0" smtClean="0">
              <a:solidFill>
                <a:srgbClr val="FFFF00"/>
              </a:solidFill>
              <a:latin typeface="MingLiU-ExtB" pitchFamily="18" charset="-120"/>
              <a:ea typeface="MingLiU-ExtB" pitchFamily="18" charset="-120"/>
            </a:endParaRPr>
          </a:p>
          <a:p>
            <a:pPr hangingPunct="0">
              <a:buNone/>
            </a:pPr>
            <a:r>
              <a:rPr lang="en-GB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	</a:t>
            </a:r>
            <a:r>
              <a:rPr lang="nl-NL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ρ</a:t>
            </a:r>
            <a:r>
              <a:rPr lang="nl-NL" sz="1200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ijzer</a:t>
            </a:r>
            <a:r>
              <a:rPr lang="nl-NL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 = 7,87 g /cm³</a:t>
            </a:r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		</a:t>
            </a:r>
            <a:r>
              <a:rPr lang="nl-NL" sz="1800" dirty="0" err="1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Binas</a:t>
            </a:r>
            <a:r>
              <a:rPr lang="nl-NL" sz="1800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 tabel 15</a:t>
            </a:r>
          </a:p>
          <a:p>
            <a:pPr hangingPunct="0">
              <a:buNone/>
            </a:pPr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	</a:t>
            </a:r>
            <a:r>
              <a:rPr lang="nl-NL" dirty="0" smtClean="0">
                <a:solidFill>
                  <a:srgbClr val="FF0000"/>
                </a:solidFill>
                <a:latin typeface="MingLiU-ExtB" pitchFamily="18" charset="-120"/>
                <a:ea typeface="MingLiU-ExtB" pitchFamily="18" charset="-120"/>
              </a:rPr>
              <a:t>m = V x ρ</a:t>
            </a:r>
            <a:r>
              <a:rPr lang="nl-NL" sz="1200" dirty="0" smtClean="0">
                <a:solidFill>
                  <a:srgbClr val="FF0000"/>
                </a:solidFill>
                <a:latin typeface="MingLiU-ExtB" pitchFamily="18" charset="-120"/>
                <a:ea typeface="MingLiU-ExtB" pitchFamily="18" charset="-120"/>
              </a:rPr>
              <a:t>ijzer</a:t>
            </a:r>
            <a:r>
              <a:rPr lang="nl-NL" dirty="0" smtClean="0">
                <a:solidFill>
                  <a:srgbClr val="FF0000"/>
                </a:solidFill>
                <a:latin typeface="MingLiU-ExtB" pitchFamily="18" charset="-120"/>
                <a:ea typeface="MingLiU-ExtB" pitchFamily="18" charset="-120"/>
              </a:rPr>
              <a:t> </a:t>
            </a:r>
          </a:p>
          <a:p>
            <a:pPr hangingPunct="0">
              <a:buNone/>
            </a:pPr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	m = 11550 cm³ x 7,87 </a:t>
            </a:r>
            <a:r>
              <a:rPr lang="nl-NL" dirty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g/cm³</a:t>
            </a:r>
            <a:endParaRPr lang="nl-NL" dirty="0" smtClean="0">
              <a:solidFill>
                <a:schemeClr val="bg1"/>
              </a:solidFill>
              <a:latin typeface="MingLiU-ExtB" pitchFamily="18" charset="-120"/>
              <a:ea typeface="MingLiU-ExtB" pitchFamily="18" charset="-120"/>
            </a:endParaRPr>
          </a:p>
          <a:p>
            <a:pPr hangingPunct="0">
              <a:buNone/>
            </a:pPr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	</a:t>
            </a:r>
            <a:r>
              <a:rPr lang="nl-NL" dirty="0" smtClean="0">
                <a:solidFill>
                  <a:srgbClr val="00B050"/>
                </a:solidFill>
                <a:latin typeface="MingLiU-ExtB" pitchFamily="18" charset="-120"/>
                <a:ea typeface="MingLiU-ExtB" pitchFamily="18" charset="-120"/>
              </a:rPr>
              <a:t>m = 90898,5 g = 90,9 kg</a:t>
            </a:r>
          </a:p>
          <a:p>
            <a:pPr hangingPunct="0">
              <a:buNone/>
            </a:pPr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 </a:t>
            </a:r>
          </a:p>
          <a:p>
            <a:pPr>
              <a:buNone/>
            </a:pPr>
            <a:endParaRPr lang="nl-NL" dirty="0">
              <a:solidFill>
                <a:schemeClr val="bg1"/>
              </a:solidFill>
              <a:latin typeface="MingLiU-ExtB" pitchFamily="18" charset="-120"/>
              <a:ea typeface="MingLiU-ExtB" pitchFamily="18" charset="-120"/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3131840" y="260648"/>
            <a:ext cx="5544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hangingPunct="0"/>
            <a:r>
              <a:rPr lang="nl-NL" dirty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Op een waterput ligt een rond ijzeren deksel met </a:t>
            </a:r>
          </a:p>
          <a:p>
            <a:pPr hangingPunct="0"/>
            <a:r>
              <a:rPr lang="nl-NL" dirty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een oppervlakte van 0.385 m² en een dikte van 3,0 cm. </a:t>
            </a:r>
          </a:p>
          <a:p>
            <a:pPr hangingPunct="0"/>
            <a:r>
              <a:rPr lang="nl-NL" dirty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Bereken de massa van de deksel</a:t>
            </a:r>
          </a:p>
        </p:txBody>
      </p:sp>
    </p:spTree>
    <p:extLst>
      <p:ext uri="{BB962C8B-B14F-4D97-AF65-F5344CB8AC3E}">
        <p14:creationId xmlns:p14="http://schemas.microsoft.com/office/powerpoint/2010/main" val="3413071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Opgave deel1</a:t>
            </a:r>
            <a:endParaRPr lang="nl-NL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nl-NL" dirty="0" smtClean="0">
                    <a:solidFill>
                      <a:schemeClr val="bg1"/>
                    </a:solidFill>
                    <a:latin typeface="MingLiU-ExtB" pitchFamily="18" charset="-120"/>
                    <a:ea typeface="MingLiU-ExtB" pitchFamily="18" charset="-120"/>
                  </a:rPr>
                  <a:t>1)	A</a:t>
                </a:r>
              </a:p>
              <a:p>
                <a:pPr marL="0" indent="0">
                  <a:buNone/>
                </a:pPr>
                <a:r>
                  <a:rPr lang="nl-NL" dirty="0" smtClean="0">
                    <a:solidFill>
                      <a:schemeClr val="bg1"/>
                    </a:solidFill>
                    <a:latin typeface="MingLiU-ExtB" pitchFamily="18" charset="-120"/>
                    <a:ea typeface="MingLiU-ExtB" pitchFamily="18" charset="-120"/>
                  </a:rPr>
                  <a:t>2)	D</a:t>
                </a:r>
              </a:p>
              <a:p>
                <a:pPr marL="0" indent="0">
                  <a:buNone/>
                </a:pPr>
                <a:r>
                  <a:rPr lang="nl-NL" dirty="0" smtClean="0">
                    <a:solidFill>
                      <a:schemeClr val="bg1"/>
                    </a:solidFill>
                    <a:latin typeface="MingLiU-ExtB" pitchFamily="18" charset="-120"/>
                    <a:ea typeface="MingLiU-ExtB" pitchFamily="18" charset="-120"/>
                  </a:rPr>
                  <a:t>3)	A</a:t>
                </a:r>
              </a:p>
              <a:p>
                <a:pPr marL="0" indent="0">
                  <a:buNone/>
                </a:pPr>
                <a:r>
                  <a:rPr lang="nl-NL" dirty="0" smtClean="0">
                    <a:solidFill>
                      <a:schemeClr val="bg1"/>
                    </a:solidFill>
                    <a:latin typeface="MingLiU-ExtB" pitchFamily="18" charset="-120"/>
                    <a:ea typeface="MingLiU-ExtB" pitchFamily="18" charset="-120"/>
                  </a:rPr>
                  <a:t>4)	B</a:t>
                </a:r>
              </a:p>
              <a:p>
                <a:pPr marL="0" indent="0">
                  <a:buNone/>
                </a:pPr>
                <a:r>
                  <a:rPr lang="nl-NL" dirty="0" smtClean="0">
                    <a:solidFill>
                      <a:schemeClr val="bg1"/>
                    </a:solidFill>
                    <a:latin typeface="MingLiU-ExtB" pitchFamily="18" charset="-120"/>
                    <a:ea typeface="MingLiU-ExtB" pitchFamily="18" charset="-120"/>
                  </a:rPr>
                  <a:t>5a) Gram/kubieke centimeter  (g/cm</a:t>
                </a:r>
                <a:r>
                  <a:rPr lang="nl-NL" dirty="0" smtClean="0">
                    <a:solidFill>
                      <a:schemeClr val="bg1"/>
                    </a:solidFill>
                    <a:latin typeface="MingLiU-ExtB" pitchFamily="18" charset="-120"/>
                    <a:ea typeface="MingLiU-ExtB" pitchFamily="18" charset="-120"/>
                    <a:cs typeface="Calibri"/>
                  </a:rPr>
                  <a:t>³)</a:t>
                </a:r>
              </a:p>
              <a:p>
                <a:pPr marL="0" indent="0">
                  <a:buNone/>
                </a:pPr>
                <a:r>
                  <a:rPr lang="nl-NL" dirty="0" smtClean="0">
                    <a:solidFill>
                      <a:schemeClr val="bg1"/>
                    </a:solidFill>
                    <a:latin typeface="MingLiU-ExtB" pitchFamily="18" charset="-120"/>
                    <a:ea typeface="MingLiU-ExtB" pitchFamily="18" charset="-120"/>
                    <a:cs typeface="Calibri"/>
                  </a:rPr>
                  <a:t>5b) kleinere</a:t>
                </a:r>
              </a:p>
              <a:p>
                <a:pPr marL="0" indent="0">
                  <a:buNone/>
                </a:pPr>
                <a:r>
                  <a:rPr lang="nl-NL" dirty="0" smtClean="0">
                    <a:solidFill>
                      <a:schemeClr val="bg1"/>
                    </a:solidFill>
                    <a:latin typeface="MingLiU-ExtB" pitchFamily="18" charset="-120"/>
                    <a:ea typeface="MingLiU-ExtB" pitchFamily="18" charset="-120"/>
                    <a:cs typeface="Calibri"/>
                  </a:rPr>
                  <a:t>7) </a:t>
                </a:r>
                <a:r>
                  <a:rPr lang="nl-NL" dirty="0">
                    <a:solidFill>
                      <a:schemeClr val="bg1"/>
                    </a:solidFill>
                    <a:latin typeface="MingLiU-ExtB" pitchFamily="18" charset="-120"/>
                    <a:ea typeface="MingLiU-ExtB" pitchFamily="18" charset="-120"/>
                    <a:cs typeface="Calibri"/>
                  </a:rPr>
                  <a:t> </a:t>
                </a:r>
                <a:r>
                  <a:rPr lang="nl-NL" dirty="0" smtClean="0">
                    <a:solidFill>
                      <a:schemeClr val="bg1"/>
                    </a:solidFill>
                    <a:latin typeface="MingLiU-ExtB" pitchFamily="18" charset="-120"/>
                    <a:ea typeface="MingLiU-ExtB" pitchFamily="18" charset="-120"/>
                    <a:cs typeface="Calibri"/>
                  </a:rPr>
                  <a:t>massa te delen door Volume </a:t>
                </a:r>
                <a14:m>
                  <m:oMath xmlns:m="http://schemas.openxmlformats.org/officeDocument/2006/math">
                    <m:r>
                      <a:rPr lang="nl-NL" sz="400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Calibri"/>
                      </a:rPr>
                      <m:t>𝜌</m:t>
                    </m:r>
                    <m:r>
                      <a:rPr lang="en-US" sz="40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Calibri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/>
                            <a:cs typeface="Calibri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  <a:cs typeface="Calibri"/>
                          </a:rPr>
                          <m:t>𝑚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  <a:cs typeface="Calibri"/>
                          </a:rPr>
                          <m:t>𝑉</m:t>
                        </m:r>
                      </m:den>
                    </m:f>
                  </m:oMath>
                </a14:m>
                <a:endParaRPr lang="nl-NL" dirty="0" smtClean="0">
                  <a:solidFill>
                    <a:schemeClr val="bg1"/>
                  </a:solidFill>
                  <a:latin typeface="MingLiU-ExtB" pitchFamily="18" charset="-120"/>
                  <a:ea typeface="MingLiU-ExtB" pitchFamily="18" charset="-120"/>
                  <a:cs typeface="Calibri"/>
                </a:endParaRPr>
              </a:p>
              <a:p>
                <a:endParaRPr lang="nl-NL" dirty="0" smtClean="0">
                  <a:solidFill>
                    <a:schemeClr val="bg1"/>
                  </a:solidFill>
                  <a:latin typeface="Calibri"/>
                  <a:cs typeface="Calibri"/>
                </a:endParaRPr>
              </a:p>
              <a:p>
                <a:endParaRPr lang="nl-NL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377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hoek 3"/>
              <p:cNvSpPr/>
              <p:nvPr/>
            </p:nvSpPr>
            <p:spPr>
              <a:xfrm>
                <a:off x="428596" y="1443840"/>
                <a:ext cx="8143932" cy="38486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hangingPunct="0"/>
                <a:endParaRPr lang="nl-NL" sz="2400" b="1" dirty="0" smtClean="0">
                  <a:solidFill>
                    <a:schemeClr val="bg1"/>
                  </a:solidFill>
                  <a:latin typeface="MingLiU-ExtB" pitchFamily="18" charset="-120"/>
                  <a:ea typeface="MingLiU-ExtB" pitchFamily="18" charset="-120"/>
                </a:endParaRPr>
              </a:p>
              <a:p>
                <a:pPr hangingPunct="0"/>
                <a:r>
                  <a:rPr lang="nl-NL" sz="2400" dirty="0" smtClean="0">
                    <a:solidFill>
                      <a:srgbClr val="FFFF00"/>
                    </a:solidFill>
                    <a:latin typeface="MingLiU-ExtB" pitchFamily="18" charset="-120"/>
                    <a:ea typeface="MingLiU-ExtB" pitchFamily="18" charset="-120"/>
                  </a:rPr>
                  <a:t>V = 32 L = 32 dm³= 32000 cm³</a:t>
                </a:r>
                <a:endParaRPr lang="nl-NL" sz="2400" dirty="0">
                  <a:solidFill>
                    <a:srgbClr val="FFFF00"/>
                  </a:solidFill>
                  <a:latin typeface="MingLiU-ExtB" pitchFamily="18" charset="-120"/>
                  <a:ea typeface="MingLiU-ExtB" pitchFamily="18" charset="-120"/>
                </a:endParaRPr>
              </a:p>
              <a:p>
                <a:pPr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sz="2400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MingLiU-ExtB" pitchFamily="18" charset="-120"/>
                            </a:rPr>
                          </m:ctrlPr>
                        </m:sSubPr>
                        <m:e>
                          <m:r>
                            <a:rPr lang="en-US" sz="2400" b="0" i="1" dirty="0" smtClean="0">
                              <a:solidFill>
                                <a:srgbClr val="FFFF00"/>
                              </a:solidFill>
                              <a:latin typeface="Cambria Math"/>
                              <a:ea typeface="MingLiU-ExtB" pitchFamily="18" charset="-120"/>
                            </a:rPr>
                            <m:t>𝑚</m:t>
                          </m:r>
                        </m:e>
                        <m:sub>
                          <m:r>
                            <a:rPr lang="en-US" sz="2400" b="0" i="1" dirty="0" smtClean="0">
                              <a:solidFill>
                                <a:srgbClr val="FFFF00"/>
                              </a:solidFill>
                              <a:latin typeface="Cambria Math"/>
                              <a:ea typeface="MingLiU-ExtB" pitchFamily="18" charset="-120"/>
                            </a:rPr>
                            <m:t>𝑡𝑜𝑡𝑎𝑎𝑙</m:t>
                          </m:r>
                        </m:sub>
                      </m:sSub>
                      <m:r>
                        <m:rPr>
                          <m:nor/>
                        </m:rPr>
                        <a:rPr lang="nl-NL" sz="2400" dirty="0">
                          <a:solidFill>
                            <a:srgbClr val="FFFF00"/>
                          </a:solidFill>
                          <a:latin typeface="MingLiU-ExtB" pitchFamily="18" charset="-120"/>
                          <a:ea typeface="MingLiU-ExtB" pitchFamily="18" charset="-120"/>
                        </a:rPr>
                        <m:t>= 23,8 </m:t>
                      </m:r>
                      <m:r>
                        <m:rPr>
                          <m:nor/>
                        </m:rPr>
                        <a:rPr lang="nl-NL" sz="2400" dirty="0">
                          <a:solidFill>
                            <a:srgbClr val="FFFF00"/>
                          </a:solidFill>
                          <a:latin typeface="MingLiU-ExtB" pitchFamily="18" charset="-120"/>
                          <a:ea typeface="MingLiU-ExtB" pitchFamily="18" charset="-120"/>
                        </a:rPr>
                        <m:t>kg</m:t>
                      </m:r>
                      <m:r>
                        <m:rPr>
                          <m:nor/>
                        </m:rPr>
                        <a:rPr lang="nl-NL" sz="2400" dirty="0">
                          <a:solidFill>
                            <a:srgbClr val="FFFF00"/>
                          </a:solidFill>
                          <a:latin typeface="MingLiU-ExtB" pitchFamily="18" charset="-120"/>
                          <a:ea typeface="MingLiU-ExtB" pitchFamily="18" charset="-120"/>
                        </a:rPr>
                        <m:t> = 23800</m:t>
                      </m:r>
                      <m:r>
                        <m:rPr>
                          <m:nor/>
                        </m:rPr>
                        <a:rPr lang="nl-NL" sz="2400" dirty="0">
                          <a:solidFill>
                            <a:srgbClr val="FFFF00"/>
                          </a:solidFill>
                          <a:latin typeface="MingLiU-ExtB" pitchFamily="18" charset="-120"/>
                          <a:ea typeface="MingLiU-ExtB" pitchFamily="18" charset="-120"/>
                        </a:rPr>
                        <m:t>g</m:t>
                      </m:r>
                    </m:oMath>
                  </m:oMathPara>
                </a14:m>
                <a:endParaRPr lang="en-US" sz="2400" dirty="0" smtClean="0">
                  <a:solidFill>
                    <a:srgbClr val="FFFF00"/>
                  </a:solidFill>
                  <a:latin typeface="MingLiU-ExtB" pitchFamily="18" charset="-120"/>
                  <a:ea typeface="MingLiU-ExtB" pitchFamily="18" charset="-120"/>
                </a:endParaRPr>
              </a:p>
              <a:p>
                <a:pPr hangingPunct="0"/>
                <a14:m>
                  <m:oMath xmlns:m="http://schemas.openxmlformats.org/officeDocument/2006/math">
                    <m:sSub>
                      <m:sSubPr>
                        <m:ctrlPr>
                          <a:rPr lang="nl-NL" sz="2400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MingLiU-ExtB" pitchFamily="18" charset="-12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nl-NL" sz="2400" dirty="0">
                            <a:solidFill>
                              <a:srgbClr val="FFFF00"/>
                            </a:solidFill>
                            <a:latin typeface="MingLiU-ExtB" pitchFamily="18" charset="-120"/>
                            <a:ea typeface="MingLiU-ExtB" pitchFamily="18" charset="-120"/>
                          </a:rPr>
                          <m:t>ρ</m:t>
                        </m:r>
                      </m:e>
                      <m:sub>
                        <m:r>
                          <a:rPr lang="en-US" sz="2400" i="1" dirty="0">
                            <a:solidFill>
                              <a:srgbClr val="FFFF00"/>
                            </a:solidFill>
                            <a:latin typeface="Cambria Math"/>
                            <a:ea typeface="MingLiU-ExtB" pitchFamily="18" charset="-120"/>
                          </a:rPr>
                          <m:t>𝑏𝑒𝑛𝑧𝑖𝑛𝑒</m:t>
                        </m:r>
                      </m:sub>
                    </m:sSub>
                    <m:r>
                      <m:rPr>
                        <m:nor/>
                      </m:rPr>
                      <a:rPr lang="nl-NL" sz="2400" dirty="0">
                        <a:solidFill>
                          <a:srgbClr val="FFFF00"/>
                        </a:solidFill>
                        <a:latin typeface="MingLiU-ExtB" pitchFamily="18" charset="-120"/>
                        <a:ea typeface="MingLiU-ExtB" pitchFamily="18" charset="-120"/>
                      </a:rPr>
                      <m:t>= 0,72 </m:t>
                    </m:r>
                    <m:r>
                      <m:rPr>
                        <m:nor/>
                      </m:rPr>
                      <a:rPr lang="nl-NL" sz="2400" dirty="0">
                        <a:solidFill>
                          <a:srgbClr val="FFFF00"/>
                        </a:solidFill>
                        <a:latin typeface="MingLiU-ExtB" pitchFamily="18" charset="-120"/>
                        <a:ea typeface="MingLiU-ExtB" pitchFamily="18" charset="-120"/>
                      </a:rPr>
                      <m:t>g</m:t>
                    </m:r>
                    <m:r>
                      <m:rPr>
                        <m:nor/>
                      </m:rPr>
                      <a:rPr lang="nl-NL" sz="2400" dirty="0">
                        <a:solidFill>
                          <a:srgbClr val="FFFF00"/>
                        </a:solidFill>
                        <a:latin typeface="MingLiU-ExtB" pitchFamily="18" charset="-120"/>
                        <a:ea typeface="MingLiU-ExtB" pitchFamily="18" charset="-120"/>
                      </a:rPr>
                      <m:t>/</m:t>
                    </m:r>
                    <m:r>
                      <m:rPr>
                        <m:nor/>
                      </m:rPr>
                      <a:rPr lang="nl-NL" sz="2400" dirty="0">
                        <a:solidFill>
                          <a:srgbClr val="FFFF00"/>
                        </a:solidFill>
                        <a:latin typeface="MingLiU-ExtB" pitchFamily="18" charset="-120"/>
                        <a:ea typeface="MingLiU-ExtB" pitchFamily="18" charset="-120"/>
                      </a:rPr>
                      <m:t>cm</m:t>
                    </m:r>
                    <m:r>
                      <m:rPr>
                        <m:nor/>
                      </m:rPr>
                      <a:rPr lang="nl-NL" sz="2400" dirty="0">
                        <a:solidFill>
                          <a:srgbClr val="FFFF00"/>
                        </a:solidFill>
                        <a:latin typeface="MingLiU-ExtB" pitchFamily="18" charset="-120"/>
                        <a:ea typeface="MingLiU-ExtB" pitchFamily="18" charset="-120"/>
                      </a:rPr>
                      <m:t>³</m:t>
                    </m:r>
                  </m:oMath>
                </a14:m>
                <a:r>
                  <a:rPr lang="nl-NL" sz="2400" dirty="0" smtClean="0">
                    <a:solidFill>
                      <a:srgbClr val="FFFF00"/>
                    </a:solidFill>
                    <a:latin typeface="MingLiU-ExtB" pitchFamily="18" charset="-120"/>
                    <a:ea typeface="MingLiU-ExtB" pitchFamily="18" charset="-120"/>
                  </a:rPr>
                  <a:t>	</a:t>
                </a:r>
                <a:r>
                  <a:rPr lang="nl-NL" sz="2400" dirty="0" smtClean="0">
                    <a:solidFill>
                      <a:schemeClr val="bg1"/>
                    </a:solidFill>
                    <a:latin typeface="MingLiU-ExtB" pitchFamily="18" charset="-120"/>
                    <a:ea typeface="MingLiU-ExtB" pitchFamily="18" charset="-120"/>
                  </a:rPr>
                  <a:t>	</a:t>
                </a:r>
                <a:r>
                  <a:rPr lang="nl-NL" sz="1600" dirty="0" err="1" smtClean="0">
                    <a:solidFill>
                      <a:schemeClr val="bg1"/>
                    </a:solidFill>
                    <a:latin typeface="MingLiU-ExtB" pitchFamily="18" charset="-120"/>
                    <a:ea typeface="MingLiU-ExtB" pitchFamily="18" charset="-120"/>
                  </a:rPr>
                  <a:t>Binas</a:t>
                </a:r>
                <a:r>
                  <a:rPr lang="nl-NL" sz="1600" dirty="0" smtClean="0">
                    <a:solidFill>
                      <a:schemeClr val="bg1"/>
                    </a:solidFill>
                    <a:latin typeface="MingLiU-ExtB" pitchFamily="18" charset="-120"/>
                    <a:ea typeface="MingLiU-ExtB" pitchFamily="18" charset="-120"/>
                  </a:rPr>
                  <a:t> tabel 15</a:t>
                </a:r>
                <a:endParaRPr lang="nl-NL" sz="2400" dirty="0" smtClean="0">
                  <a:solidFill>
                    <a:schemeClr val="bg1"/>
                  </a:solidFill>
                  <a:latin typeface="MingLiU-ExtB" pitchFamily="18" charset="-120"/>
                  <a:ea typeface="MingLiU-ExtB" pitchFamily="18" charset="-120"/>
                </a:endParaRPr>
              </a:p>
              <a:p>
                <a:pPr hangingPunct="0"/>
                <a:r>
                  <a:rPr lang="nl-NL" sz="2400" dirty="0" smtClean="0">
                    <a:solidFill>
                      <a:srgbClr val="FF0000"/>
                    </a:solidFill>
                    <a:latin typeface="MingLiU-ExtB" pitchFamily="18" charset="-120"/>
                    <a:ea typeface="MingLiU-ExtB" pitchFamily="18" charset="-120"/>
                  </a:rPr>
                  <a:t>m = V 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l-NL" sz="2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MingLiU-ExtB" pitchFamily="18" charset="-12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nl-NL" sz="2400" dirty="0">
                            <a:solidFill>
                              <a:srgbClr val="FF0000"/>
                            </a:solidFill>
                            <a:latin typeface="MingLiU-ExtB" pitchFamily="18" charset="-120"/>
                            <a:ea typeface="MingLiU-ExtB" pitchFamily="18" charset="-120"/>
                          </a:rPr>
                          <m:t>ρ</m:t>
                        </m:r>
                      </m:e>
                      <m:sub>
                        <m:r>
                          <a:rPr lang="en-US" sz="2400" b="0" i="1" dirty="0" smtClean="0">
                            <a:solidFill>
                              <a:srgbClr val="FF0000"/>
                            </a:solidFill>
                            <a:latin typeface="Cambria Math"/>
                            <a:ea typeface="MingLiU-ExtB" pitchFamily="18" charset="-120"/>
                          </a:rPr>
                          <m:t>𝑏𝑒𝑛𝑧𝑖𝑛𝑒</m:t>
                        </m:r>
                      </m:sub>
                    </m:sSub>
                  </m:oMath>
                </a14:m>
                <a:endParaRPr lang="nl-NL" sz="2400" dirty="0" smtClean="0">
                  <a:solidFill>
                    <a:schemeClr val="bg1"/>
                  </a:solidFill>
                  <a:latin typeface="MingLiU-ExtB" pitchFamily="18" charset="-120"/>
                  <a:ea typeface="MingLiU-ExtB" pitchFamily="18" charset="-120"/>
                </a:endParaRPr>
              </a:p>
              <a:p>
                <a:pPr hangingPunct="0"/>
                <a:r>
                  <a:rPr lang="nl-NL" sz="2400" dirty="0" smtClean="0">
                    <a:solidFill>
                      <a:schemeClr val="bg1"/>
                    </a:solidFill>
                    <a:latin typeface="MingLiU-ExtB" pitchFamily="18" charset="-120"/>
                    <a:ea typeface="MingLiU-ExtB" pitchFamily="18" charset="-120"/>
                  </a:rPr>
                  <a:t>m = 32000 cm³ x 0,72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nl-NL" sz="2400" dirty="0">
                        <a:solidFill>
                          <a:schemeClr val="bg1"/>
                        </a:solidFill>
                        <a:latin typeface="MingLiU-ExtB" pitchFamily="18" charset="-120"/>
                        <a:ea typeface="MingLiU-ExtB" pitchFamily="18" charset="-120"/>
                      </a:rPr>
                      <m:t>g</m:t>
                    </m:r>
                    <m:r>
                      <m:rPr>
                        <m:nor/>
                      </m:rPr>
                      <a:rPr lang="nl-NL" sz="2400" dirty="0">
                        <a:solidFill>
                          <a:schemeClr val="bg1"/>
                        </a:solidFill>
                        <a:latin typeface="MingLiU-ExtB" pitchFamily="18" charset="-120"/>
                        <a:ea typeface="MingLiU-ExtB" pitchFamily="18" charset="-120"/>
                      </a:rPr>
                      <m:t>/</m:t>
                    </m:r>
                    <m:r>
                      <m:rPr>
                        <m:nor/>
                      </m:rPr>
                      <a:rPr lang="en-US" sz="2400" b="0" i="0" dirty="0" smtClean="0">
                        <a:solidFill>
                          <a:schemeClr val="bg1"/>
                        </a:solidFill>
                        <a:latin typeface="MingLiU-ExtB" pitchFamily="18" charset="-120"/>
                        <a:ea typeface="MingLiU-ExtB" pitchFamily="18" charset="-120"/>
                      </a:rPr>
                      <m:t>c</m:t>
                    </m:r>
                    <m:r>
                      <m:rPr>
                        <m:nor/>
                      </m:rPr>
                      <a:rPr lang="nl-NL" sz="2400" dirty="0">
                        <a:solidFill>
                          <a:schemeClr val="bg1"/>
                        </a:solidFill>
                        <a:latin typeface="MingLiU-ExtB" pitchFamily="18" charset="-120"/>
                        <a:ea typeface="MingLiU-ExtB" pitchFamily="18" charset="-120"/>
                      </a:rPr>
                      <m:t>m</m:t>
                    </m:r>
                    <m:r>
                      <m:rPr>
                        <m:nor/>
                      </m:rPr>
                      <a:rPr lang="nl-NL" sz="2400" dirty="0">
                        <a:solidFill>
                          <a:schemeClr val="bg1"/>
                        </a:solidFill>
                        <a:latin typeface="MingLiU-ExtB" pitchFamily="18" charset="-120"/>
                        <a:ea typeface="MingLiU-ExtB" pitchFamily="18" charset="-120"/>
                      </a:rPr>
                      <m:t>³</m:t>
                    </m:r>
                  </m:oMath>
                </a14:m>
                <a:r>
                  <a:rPr lang="nl-NL" sz="2400" dirty="0" smtClean="0">
                    <a:solidFill>
                      <a:schemeClr val="bg1"/>
                    </a:solidFill>
                    <a:latin typeface="MingLiU-ExtB" pitchFamily="18" charset="-120"/>
                    <a:ea typeface="MingLiU-ExtB" pitchFamily="18" charset="-120"/>
                  </a:rPr>
                  <a:t>  </a:t>
                </a:r>
              </a:p>
              <a:p>
                <a:pPr hangingPunct="0"/>
                <a:r>
                  <a:rPr lang="nl-NL" sz="2400" dirty="0" smtClean="0">
                    <a:solidFill>
                      <a:srgbClr val="00B050"/>
                    </a:solidFill>
                    <a:latin typeface="MingLiU-ExtB" pitchFamily="18" charset="-120"/>
                    <a:ea typeface="MingLiU-ExtB" pitchFamily="18" charset="-120"/>
                  </a:rPr>
                  <a:t>m = 23040 g</a:t>
                </a:r>
              </a:p>
              <a:p>
                <a:pPr hangingPunct="0"/>
                <a:r>
                  <a:rPr lang="nl-NL" sz="2400" b="1" dirty="0" smtClean="0">
                    <a:solidFill>
                      <a:schemeClr val="bg1"/>
                    </a:solidFill>
                    <a:latin typeface="MingLiU-ExtB" pitchFamily="18" charset="-120"/>
                    <a:ea typeface="MingLiU-ExtB" pitchFamily="18" charset="-120"/>
                  </a:rPr>
                  <a:t> </a:t>
                </a:r>
                <a:endParaRPr lang="nl-NL" sz="2400" dirty="0" smtClean="0">
                  <a:solidFill>
                    <a:schemeClr val="bg1"/>
                  </a:solidFill>
                  <a:latin typeface="MingLiU-ExtB" pitchFamily="18" charset="-120"/>
                  <a:ea typeface="MingLiU-ExtB" pitchFamily="18" charset="-120"/>
                </a:endParaRPr>
              </a:p>
              <a:p>
                <a:pPr hangingPunc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sz="2400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MingLiU-ExtB" pitchFamily="18" charset="-120"/>
                            </a:rPr>
                          </m:ctrlPr>
                        </m:sSubPr>
                        <m:e>
                          <m:r>
                            <a:rPr lang="en-US" sz="2400" b="0" i="1" dirty="0" smtClean="0">
                              <a:solidFill>
                                <a:schemeClr val="bg1"/>
                              </a:solidFill>
                              <a:latin typeface="Cambria Math"/>
                              <a:ea typeface="MingLiU-ExtB" pitchFamily="18" charset="-120"/>
                            </a:rPr>
                            <m:t>𝑚</m:t>
                          </m:r>
                        </m:e>
                        <m:sub>
                          <m:r>
                            <a:rPr lang="en-US" sz="2400" b="0" i="1" dirty="0" smtClean="0">
                              <a:solidFill>
                                <a:schemeClr val="bg1"/>
                              </a:solidFill>
                              <a:latin typeface="Cambria Math"/>
                              <a:ea typeface="MingLiU-ExtB" pitchFamily="18" charset="-120"/>
                            </a:rPr>
                            <m:t>𝑏𝑙𝑖𝑘</m:t>
                          </m:r>
                        </m:sub>
                      </m:sSub>
                      <m:r>
                        <m:rPr>
                          <m:nor/>
                        </m:rPr>
                        <a:rPr lang="nl-NL" sz="2400" dirty="0">
                          <a:solidFill>
                            <a:schemeClr val="bg1"/>
                          </a:solidFill>
                          <a:latin typeface="MingLiU-ExtB" pitchFamily="18" charset="-120"/>
                          <a:ea typeface="MingLiU-ExtB" pitchFamily="18" charset="-120"/>
                        </a:rPr>
                        <m:t>= </m:t>
                      </m:r>
                      <m:sSub>
                        <m:sSubPr>
                          <m:ctrlPr>
                            <a:rPr lang="nl-NL" sz="2400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MingLiU-ExtB" pitchFamily="18" charset="-120"/>
                            </a:rPr>
                          </m:ctrlPr>
                        </m:sSubPr>
                        <m:e>
                          <m:r>
                            <a:rPr lang="en-US" sz="2400" b="0" i="1" dirty="0" smtClean="0">
                              <a:solidFill>
                                <a:schemeClr val="bg1"/>
                              </a:solidFill>
                              <a:latin typeface="Cambria Math"/>
                              <a:ea typeface="MingLiU-ExtB" pitchFamily="18" charset="-120"/>
                            </a:rPr>
                            <m:t>𝑚</m:t>
                          </m:r>
                        </m:e>
                        <m:sub>
                          <m:r>
                            <a:rPr lang="en-US" sz="2400" b="0" i="1" dirty="0" smtClean="0">
                              <a:solidFill>
                                <a:schemeClr val="bg1"/>
                              </a:solidFill>
                              <a:latin typeface="Cambria Math"/>
                              <a:ea typeface="MingLiU-ExtB" pitchFamily="18" charset="-120"/>
                            </a:rPr>
                            <m:t>𝑡𝑜𝑡𝑎𝑎𝑙</m:t>
                          </m:r>
                        </m:sub>
                      </m:sSub>
                      <m:r>
                        <a:rPr lang="en-US" sz="2400" b="0" i="1" dirty="0" smtClean="0">
                          <a:solidFill>
                            <a:schemeClr val="bg1"/>
                          </a:solidFill>
                          <a:latin typeface="Cambria Math"/>
                          <a:ea typeface="MingLiU-ExtB" pitchFamily="18" charset="-120"/>
                        </a:rPr>
                        <m:t>−</m:t>
                      </m:r>
                      <m:sSub>
                        <m:sSubPr>
                          <m:ctrlPr>
                            <a:rPr lang="en-US" sz="2400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MingLiU-ExtB" pitchFamily="18" charset="-120"/>
                            </a:rPr>
                          </m:ctrlPr>
                        </m:sSubPr>
                        <m:e>
                          <m:r>
                            <a:rPr lang="en-US" sz="2400" b="0" i="1" dirty="0" smtClean="0">
                              <a:solidFill>
                                <a:schemeClr val="bg1"/>
                              </a:solidFill>
                              <a:latin typeface="Cambria Math"/>
                              <a:ea typeface="MingLiU-ExtB" pitchFamily="18" charset="-120"/>
                            </a:rPr>
                            <m:t>𝑚</m:t>
                          </m:r>
                        </m:e>
                        <m:sub>
                          <m:r>
                            <a:rPr lang="en-US" sz="2400" b="0" i="1" dirty="0" smtClean="0">
                              <a:solidFill>
                                <a:schemeClr val="bg1"/>
                              </a:solidFill>
                              <a:latin typeface="Cambria Math"/>
                              <a:ea typeface="MingLiU-ExtB" pitchFamily="18" charset="-120"/>
                            </a:rPr>
                            <m:t>𝑏𝑒𝑛𝑧𝑖𝑛𝑒</m:t>
                          </m:r>
                        </m:sub>
                      </m:sSub>
                      <m:r>
                        <m:rPr>
                          <m:nor/>
                        </m:rPr>
                        <a:rPr lang="nl-NL" sz="2400" dirty="0">
                          <a:solidFill>
                            <a:schemeClr val="bg1"/>
                          </a:solidFill>
                          <a:latin typeface="MingLiU-ExtB" pitchFamily="18" charset="-120"/>
                          <a:ea typeface="MingLiU-ExtB" pitchFamily="18" charset="-120"/>
                        </a:rPr>
                        <m:t>= 23800</m:t>
                      </m:r>
                      <m:r>
                        <m:rPr>
                          <m:nor/>
                        </m:rPr>
                        <a:rPr lang="nl-NL" sz="2400" dirty="0">
                          <a:solidFill>
                            <a:schemeClr val="bg1"/>
                          </a:solidFill>
                          <a:latin typeface="MingLiU-ExtB" pitchFamily="18" charset="-120"/>
                          <a:ea typeface="MingLiU-ExtB" pitchFamily="18" charset="-120"/>
                        </a:rPr>
                        <m:t>g</m:t>
                      </m:r>
                      <m:r>
                        <m:rPr>
                          <m:nor/>
                        </m:rPr>
                        <a:rPr lang="nl-NL" sz="2400" dirty="0">
                          <a:solidFill>
                            <a:schemeClr val="bg1"/>
                          </a:solidFill>
                          <a:latin typeface="MingLiU-ExtB" pitchFamily="18" charset="-120"/>
                          <a:ea typeface="MingLiU-ExtB" pitchFamily="18" charset="-12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0" i="0" dirty="0" smtClean="0">
                          <a:solidFill>
                            <a:schemeClr val="bg1"/>
                          </a:solidFill>
                          <a:latin typeface="MingLiU-ExtB" pitchFamily="18" charset="-120"/>
                          <a:ea typeface="MingLiU-ExtB" pitchFamily="18" charset="-120"/>
                        </a:rPr>
                        <m:t>−</m:t>
                      </m:r>
                      <m:r>
                        <m:rPr>
                          <m:nor/>
                        </m:rPr>
                        <a:rPr lang="nl-NL" sz="2400" dirty="0">
                          <a:solidFill>
                            <a:schemeClr val="bg1"/>
                          </a:solidFill>
                          <a:latin typeface="MingLiU-ExtB" pitchFamily="18" charset="-120"/>
                          <a:ea typeface="MingLiU-ExtB" pitchFamily="18" charset="-120"/>
                        </a:rPr>
                        <m:t> 23040</m:t>
                      </m:r>
                      <m:r>
                        <m:rPr>
                          <m:nor/>
                        </m:rPr>
                        <a:rPr lang="nl-NL" sz="2400" dirty="0">
                          <a:solidFill>
                            <a:schemeClr val="bg1"/>
                          </a:solidFill>
                          <a:latin typeface="MingLiU-ExtB" pitchFamily="18" charset="-120"/>
                          <a:ea typeface="MingLiU-ExtB" pitchFamily="18" charset="-120"/>
                        </a:rPr>
                        <m:t>g</m:t>
                      </m:r>
                      <m:r>
                        <m:rPr>
                          <m:nor/>
                        </m:rPr>
                        <a:rPr lang="nl-NL" sz="2400" dirty="0">
                          <a:solidFill>
                            <a:schemeClr val="bg1"/>
                          </a:solidFill>
                          <a:latin typeface="MingLiU-ExtB" pitchFamily="18" charset="-120"/>
                          <a:ea typeface="MingLiU-ExtB" pitchFamily="18" charset="-120"/>
                        </a:rPr>
                        <m:t> = 760</m:t>
                      </m:r>
                      <m:r>
                        <m:rPr>
                          <m:nor/>
                        </m:rPr>
                        <a:rPr lang="nl-NL" sz="2400" dirty="0">
                          <a:solidFill>
                            <a:schemeClr val="bg1"/>
                          </a:solidFill>
                          <a:latin typeface="MingLiU-ExtB" pitchFamily="18" charset="-120"/>
                          <a:ea typeface="MingLiU-ExtB" pitchFamily="18" charset="-120"/>
                        </a:rPr>
                        <m:t>g</m:t>
                      </m:r>
                    </m:oMath>
                  </m:oMathPara>
                </a14:m>
                <a:endParaRPr lang="nl-NL" sz="2400" dirty="0">
                  <a:solidFill>
                    <a:schemeClr val="bg1"/>
                  </a:solidFill>
                  <a:latin typeface="MingLiU-ExtB" pitchFamily="18" charset="-120"/>
                  <a:ea typeface="MingLiU-ExtB" pitchFamily="18" charset="-120"/>
                </a:endParaRPr>
              </a:p>
              <a:p>
                <a:pPr hangingPunct="0"/>
                <a:r>
                  <a:rPr lang="nl-NL" b="1" dirty="0" smtClean="0">
                    <a:solidFill>
                      <a:schemeClr val="bg1"/>
                    </a:solidFill>
                    <a:latin typeface="MingLiU-ExtB" pitchFamily="18" charset="-120"/>
                    <a:ea typeface="MingLiU-ExtB" pitchFamily="18" charset="-120"/>
                  </a:rPr>
                  <a:t> </a:t>
                </a:r>
                <a:endParaRPr lang="nl-NL" dirty="0" smtClean="0">
                  <a:solidFill>
                    <a:schemeClr val="bg1"/>
                  </a:solidFill>
                  <a:latin typeface="MingLiU-ExtB" pitchFamily="18" charset="-120"/>
                  <a:ea typeface="MingLiU-ExtB" pitchFamily="18" charset="-120"/>
                </a:endParaRPr>
              </a:p>
            </p:txBody>
          </p:sp>
        </mc:Choice>
        <mc:Fallback xmlns="">
          <p:sp>
            <p:nvSpPr>
              <p:cNvPr id="4" name="Rechthoe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596" y="1443840"/>
                <a:ext cx="8143932" cy="3848682"/>
              </a:xfrm>
              <a:prstGeom prst="rect">
                <a:avLst/>
              </a:prstGeom>
              <a:blipFill rotWithShape="1">
                <a:blip r:embed="rId2"/>
                <a:stretch>
                  <a:fillRect l="-112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457200" y="274638"/>
            <a:ext cx="260263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Opgave 11</a:t>
            </a:r>
            <a:endParaRPr lang="nl-NL" dirty="0">
              <a:solidFill>
                <a:schemeClr val="bg1"/>
              </a:solidFill>
              <a:latin typeface="MingLiU-ExtB" pitchFamily="18" charset="-120"/>
              <a:ea typeface="MingLiU-ExtB" pitchFamily="18" charset="-120"/>
            </a:endParaRP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3131840" y="260648"/>
            <a:ext cx="5544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Er zit 32 l benzine in een blik. Het geheel weegt 23,8 kg.</a:t>
            </a:r>
          </a:p>
          <a:p>
            <a:pPr hangingPunct="0"/>
            <a:r>
              <a:rPr lang="nl-NL" dirty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Bereken de massa van het lege blik.</a:t>
            </a:r>
          </a:p>
          <a:p>
            <a:pPr hangingPunct="0"/>
            <a:endParaRPr lang="nl-NL" dirty="0">
              <a:solidFill>
                <a:schemeClr val="bg1"/>
              </a:solidFill>
              <a:latin typeface="MingLiU-ExtB" pitchFamily="18" charset="-120"/>
              <a:ea typeface="MingLiU-ExtB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9111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hangingPunct="0">
              <a:buNone/>
            </a:pPr>
            <a:r>
              <a:rPr lang="nl-NL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V=85 ml = 85 cm³</a:t>
            </a:r>
          </a:p>
          <a:p>
            <a:pPr hangingPunct="0">
              <a:buNone/>
            </a:pPr>
            <a:r>
              <a:rPr lang="nl-NL" dirty="0" err="1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ρ</a:t>
            </a:r>
            <a:r>
              <a:rPr lang="nl-NL" sz="1300" dirty="0" err="1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melk</a:t>
            </a:r>
            <a:r>
              <a:rPr lang="nl-NL" sz="1300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 </a:t>
            </a:r>
            <a:r>
              <a:rPr lang="nl-NL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= 1,028 g/cm³</a:t>
            </a:r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		</a:t>
            </a:r>
            <a:r>
              <a:rPr lang="nl-NL" sz="1700" dirty="0" err="1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binas</a:t>
            </a:r>
            <a:r>
              <a:rPr lang="nl-NL" sz="1700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 tabel 15</a:t>
            </a:r>
          </a:p>
          <a:p>
            <a:pPr hangingPunct="0">
              <a:buNone/>
            </a:pPr>
            <a:r>
              <a:rPr lang="en-GB" dirty="0" err="1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m</a:t>
            </a:r>
            <a:r>
              <a:rPr lang="en-GB" sz="1600" dirty="0" err="1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melk</a:t>
            </a:r>
            <a:r>
              <a:rPr lang="en-GB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 = ?</a:t>
            </a:r>
            <a:endParaRPr lang="nl-NL" dirty="0" smtClean="0">
              <a:solidFill>
                <a:srgbClr val="FFFF00"/>
              </a:solidFill>
              <a:latin typeface="MingLiU-ExtB" pitchFamily="18" charset="-120"/>
              <a:ea typeface="MingLiU-ExtB" pitchFamily="18" charset="-120"/>
            </a:endParaRPr>
          </a:p>
          <a:p>
            <a:pPr hangingPunct="0">
              <a:buNone/>
            </a:pPr>
            <a:r>
              <a:rPr lang="en-GB" dirty="0" err="1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m</a:t>
            </a:r>
            <a:r>
              <a:rPr lang="en-GB" sz="1800" dirty="0" err="1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glas</a:t>
            </a:r>
            <a:r>
              <a:rPr lang="en-GB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 = 235 g</a:t>
            </a:r>
            <a:endParaRPr lang="nl-NL" dirty="0" smtClean="0">
              <a:solidFill>
                <a:srgbClr val="FFFF00"/>
              </a:solidFill>
              <a:latin typeface="MingLiU-ExtB" pitchFamily="18" charset="-120"/>
              <a:ea typeface="MingLiU-ExtB" pitchFamily="18" charset="-120"/>
            </a:endParaRPr>
          </a:p>
          <a:p>
            <a:pPr hangingPunct="0">
              <a:buNone/>
            </a:pPr>
            <a:r>
              <a:rPr lang="en-GB" dirty="0" err="1" smtClean="0">
                <a:solidFill>
                  <a:srgbClr val="FF0000"/>
                </a:solidFill>
                <a:latin typeface="MingLiU-ExtB" pitchFamily="18" charset="-120"/>
                <a:ea typeface="MingLiU-ExtB" pitchFamily="18" charset="-120"/>
              </a:rPr>
              <a:t>m</a:t>
            </a:r>
            <a:r>
              <a:rPr lang="en-GB" sz="1900" dirty="0" err="1" smtClean="0">
                <a:solidFill>
                  <a:srgbClr val="FF0000"/>
                </a:solidFill>
                <a:latin typeface="MingLiU-ExtB" pitchFamily="18" charset="-120"/>
                <a:ea typeface="MingLiU-ExtB" pitchFamily="18" charset="-120"/>
              </a:rPr>
              <a:t>melk</a:t>
            </a:r>
            <a:r>
              <a:rPr lang="en-GB" sz="1900" dirty="0" smtClean="0">
                <a:solidFill>
                  <a:srgbClr val="FF0000"/>
                </a:solidFill>
                <a:latin typeface="MingLiU-ExtB" pitchFamily="18" charset="-120"/>
                <a:ea typeface="MingLiU-ExtB" pitchFamily="18" charset="-120"/>
              </a:rPr>
              <a:t> </a:t>
            </a:r>
            <a:r>
              <a:rPr lang="nl-NL" dirty="0" smtClean="0">
                <a:solidFill>
                  <a:srgbClr val="FF0000"/>
                </a:solidFill>
                <a:latin typeface="MingLiU-ExtB" pitchFamily="18" charset="-120"/>
                <a:ea typeface="MingLiU-ExtB" pitchFamily="18" charset="-120"/>
              </a:rPr>
              <a:t> = V x ρ</a:t>
            </a:r>
            <a:r>
              <a:rPr lang="nl-NL" sz="1900" dirty="0" smtClean="0">
                <a:solidFill>
                  <a:srgbClr val="FF0000"/>
                </a:solidFill>
                <a:latin typeface="MingLiU-ExtB" pitchFamily="18" charset="-120"/>
                <a:ea typeface="MingLiU-ExtB" pitchFamily="18" charset="-120"/>
              </a:rPr>
              <a:t>melk</a:t>
            </a:r>
            <a:r>
              <a:rPr lang="nl-NL" dirty="0" smtClean="0">
                <a:solidFill>
                  <a:srgbClr val="FF0000"/>
                </a:solidFill>
                <a:latin typeface="MingLiU-ExtB" pitchFamily="18" charset="-120"/>
                <a:ea typeface="MingLiU-ExtB" pitchFamily="18" charset="-120"/>
              </a:rPr>
              <a:t> = </a:t>
            </a:r>
          </a:p>
          <a:p>
            <a:pPr hangingPunct="0">
              <a:buNone/>
            </a:pPr>
            <a:r>
              <a:rPr lang="en-GB" dirty="0" err="1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m</a:t>
            </a:r>
            <a:r>
              <a:rPr lang="en-GB" sz="1900" dirty="0" err="1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melk</a:t>
            </a:r>
            <a:r>
              <a:rPr lang="en-GB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 = 85 x 1,028</a:t>
            </a:r>
          </a:p>
          <a:p>
            <a:pPr hangingPunct="0">
              <a:buNone/>
            </a:pPr>
            <a:r>
              <a:rPr lang="en-GB" dirty="0" err="1" smtClean="0">
                <a:solidFill>
                  <a:srgbClr val="00B050"/>
                </a:solidFill>
                <a:latin typeface="MingLiU-ExtB" pitchFamily="18" charset="-120"/>
                <a:ea typeface="MingLiU-ExtB" pitchFamily="18" charset="-120"/>
              </a:rPr>
              <a:t>melk</a:t>
            </a:r>
            <a:r>
              <a:rPr lang="en-GB" dirty="0" smtClean="0">
                <a:solidFill>
                  <a:srgbClr val="00B050"/>
                </a:solidFill>
                <a:latin typeface="MingLiU-ExtB" pitchFamily="18" charset="-120"/>
                <a:ea typeface="MingLiU-ExtB" pitchFamily="18" charset="-120"/>
              </a:rPr>
              <a:t> </a:t>
            </a:r>
            <a:r>
              <a:rPr lang="en-GB" dirty="0">
                <a:solidFill>
                  <a:srgbClr val="00B050"/>
                </a:solidFill>
                <a:latin typeface="MingLiU-ExtB" pitchFamily="18" charset="-120"/>
                <a:ea typeface="MingLiU-ExtB" pitchFamily="18" charset="-120"/>
              </a:rPr>
              <a:t>= 87,38 </a:t>
            </a:r>
            <a:r>
              <a:rPr lang="en-GB" dirty="0" smtClean="0">
                <a:solidFill>
                  <a:srgbClr val="00B050"/>
                </a:solidFill>
                <a:latin typeface="MingLiU-ExtB" pitchFamily="18" charset="-120"/>
                <a:ea typeface="MingLiU-ExtB" pitchFamily="18" charset="-120"/>
              </a:rPr>
              <a:t>g</a:t>
            </a:r>
            <a:endParaRPr lang="nl-NL" dirty="0" smtClean="0">
              <a:solidFill>
                <a:srgbClr val="00B050"/>
              </a:solidFill>
              <a:latin typeface="MingLiU-ExtB" pitchFamily="18" charset="-120"/>
              <a:ea typeface="MingLiU-ExtB" pitchFamily="18" charset="-120"/>
            </a:endParaRPr>
          </a:p>
          <a:p>
            <a:pPr hangingPunct="0">
              <a:buNone/>
            </a:pPr>
            <a:r>
              <a:rPr lang="en-GB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 </a:t>
            </a:r>
            <a:endParaRPr lang="nl-NL" dirty="0" smtClean="0">
              <a:solidFill>
                <a:schemeClr val="bg1"/>
              </a:solidFill>
              <a:latin typeface="MingLiU-ExtB" pitchFamily="18" charset="-120"/>
              <a:ea typeface="MingLiU-ExtB" pitchFamily="18" charset="-120"/>
            </a:endParaRPr>
          </a:p>
          <a:p>
            <a:pPr hangingPunct="0">
              <a:buNone/>
            </a:pPr>
            <a:r>
              <a:rPr lang="en-GB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m</a:t>
            </a:r>
            <a:r>
              <a:rPr lang="nl-NL" sz="1900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totaal </a:t>
            </a:r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= </a:t>
            </a:r>
            <a:r>
              <a:rPr lang="en-GB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m</a:t>
            </a:r>
            <a:r>
              <a:rPr lang="en-GB" sz="1400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glas</a:t>
            </a:r>
            <a:r>
              <a:rPr lang="en-GB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 + m</a:t>
            </a:r>
            <a:r>
              <a:rPr lang="en-GB" sz="1900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melk </a:t>
            </a:r>
            <a:r>
              <a:rPr lang="en-GB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= 235 + 87,35 = 322,38 g</a:t>
            </a:r>
            <a:endParaRPr lang="nl-NL" dirty="0" smtClean="0">
              <a:solidFill>
                <a:schemeClr val="bg1"/>
              </a:solidFill>
              <a:latin typeface="MingLiU-ExtB" pitchFamily="18" charset="-120"/>
              <a:ea typeface="MingLiU-ExtB" pitchFamily="18" charset="-120"/>
            </a:endParaRPr>
          </a:p>
          <a:p>
            <a:pPr>
              <a:buNone/>
            </a:pPr>
            <a:endParaRPr lang="nl-NL" dirty="0">
              <a:solidFill>
                <a:schemeClr val="bg1"/>
              </a:solidFill>
              <a:latin typeface="MingLiU-ExtB" pitchFamily="18" charset="-120"/>
              <a:ea typeface="MingLiU-ExtB" pitchFamily="18" charset="-120"/>
            </a:endParaRPr>
          </a:p>
        </p:txBody>
      </p:sp>
      <p:sp>
        <p:nvSpPr>
          <p:cNvPr id="5" name="Titel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nl-NL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457200" y="274638"/>
            <a:ext cx="260263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Opgave 12</a:t>
            </a:r>
            <a:endParaRPr lang="nl-NL" dirty="0">
              <a:solidFill>
                <a:schemeClr val="bg1"/>
              </a:solidFill>
              <a:latin typeface="MingLiU-ExtB" pitchFamily="18" charset="-120"/>
              <a:ea typeface="MingLiU-ExtB" pitchFamily="18" charset="-120"/>
            </a:endParaRPr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3131840" y="260648"/>
            <a:ext cx="55446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hangingPunct="0"/>
            <a:r>
              <a:rPr lang="nl-NL" dirty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Een maatglas heeft een massa van 235 g. </a:t>
            </a:r>
          </a:p>
          <a:p>
            <a:pPr hangingPunct="0"/>
            <a:r>
              <a:rPr lang="nl-NL" dirty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Bereken de totale massa van het maatglas als deze tot de maatstreep </a:t>
            </a:r>
          </a:p>
          <a:p>
            <a:pPr hangingPunct="0"/>
            <a:r>
              <a:rPr lang="nl-NL" dirty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85 ml gevuld is met melk? </a:t>
            </a:r>
          </a:p>
          <a:p>
            <a:pPr hangingPunct="0"/>
            <a:r>
              <a:rPr lang="nl-NL" dirty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De dichtheid van de melk is 1,028 .g/cm³</a:t>
            </a:r>
          </a:p>
          <a:p>
            <a:pPr hangingPunct="0"/>
            <a:endParaRPr lang="nl-NL" dirty="0">
              <a:solidFill>
                <a:schemeClr val="bg1"/>
              </a:solidFill>
              <a:latin typeface="MingLiU-ExtB" pitchFamily="18" charset="-120"/>
              <a:ea typeface="MingLiU-ExtB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47989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-234279"/>
            <a:ext cx="8229600" cy="1143000"/>
          </a:xfrm>
        </p:spPr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Opgave 13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764703"/>
            <a:ext cx="4849688" cy="4104457"/>
          </a:xfrm>
        </p:spPr>
        <p:txBody>
          <a:bodyPr>
            <a:normAutofit/>
          </a:bodyPr>
          <a:lstStyle/>
          <a:p>
            <a:pPr hangingPunct="0">
              <a:buNone/>
            </a:pPr>
            <a:r>
              <a:rPr lang="nl-NL" sz="3000" dirty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	ρ </a:t>
            </a:r>
            <a:r>
              <a:rPr lang="nl-NL" sz="1700" dirty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kwik</a:t>
            </a:r>
            <a:r>
              <a:rPr lang="nl-NL" sz="3000" dirty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 = 13,5 </a:t>
            </a:r>
            <a:r>
              <a:rPr lang="nl-NL" sz="3000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g/cm³ </a:t>
            </a:r>
            <a:r>
              <a:rPr lang="nl-NL" sz="1800" dirty="0" err="1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binas</a:t>
            </a:r>
            <a:r>
              <a:rPr lang="nl-NL" sz="1800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 </a:t>
            </a:r>
            <a:r>
              <a:rPr lang="nl-NL" sz="1800" dirty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tabel 15</a:t>
            </a:r>
          </a:p>
          <a:p>
            <a:pPr hangingPunct="0">
              <a:buNone/>
            </a:pPr>
            <a:r>
              <a:rPr lang="nl-NL" sz="3000" dirty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	m </a:t>
            </a:r>
            <a:r>
              <a:rPr lang="nl-NL" sz="1700" dirty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kwik</a:t>
            </a:r>
            <a:r>
              <a:rPr lang="nl-NL" sz="3000" dirty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 = 0,55kg = 550 g</a:t>
            </a:r>
          </a:p>
          <a:p>
            <a:pPr hangingPunct="0">
              <a:buNone/>
            </a:pPr>
            <a:r>
              <a:rPr lang="nl-NL" sz="3000" dirty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	V = ?</a:t>
            </a:r>
          </a:p>
          <a:p>
            <a:pPr hangingPunct="0">
              <a:buNone/>
            </a:pPr>
            <a:r>
              <a:rPr lang="nl-NL" sz="3000" dirty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	</a:t>
            </a:r>
            <a:r>
              <a:rPr lang="nl-NL" sz="3000" dirty="0">
                <a:solidFill>
                  <a:srgbClr val="FF0000"/>
                </a:solidFill>
                <a:latin typeface="MingLiU-ExtB" pitchFamily="18" charset="-120"/>
                <a:ea typeface="MingLiU-ExtB" pitchFamily="18" charset="-120"/>
              </a:rPr>
              <a:t>V </a:t>
            </a:r>
            <a:r>
              <a:rPr lang="en-GB" sz="3000" dirty="0">
                <a:solidFill>
                  <a:srgbClr val="FF0000"/>
                </a:solidFill>
                <a:latin typeface="MingLiU-ExtB" pitchFamily="18" charset="-120"/>
                <a:ea typeface="MingLiU-ExtB" pitchFamily="18" charset="-120"/>
              </a:rPr>
              <a:t>= m : </a:t>
            </a:r>
            <a:r>
              <a:rPr lang="nl-NL" sz="3000" dirty="0" err="1">
                <a:solidFill>
                  <a:srgbClr val="FF0000"/>
                </a:solidFill>
                <a:latin typeface="MingLiU-ExtB" pitchFamily="18" charset="-120"/>
                <a:ea typeface="MingLiU-ExtB" pitchFamily="18" charset="-120"/>
              </a:rPr>
              <a:t>ρ</a:t>
            </a:r>
            <a:r>
              <a:rPr lang="nl-NL" sz="1300" dirty="0" err="1">
                <a:solidFill>
                  <a:srgbClr val="FF0000"/>
                </a:solidFill>
                <a:latin typeface="MingLiU-ExtB" pitchFamily="18" charset="-120"/>
                <a:ea typeface="MingLiU-ExtB" pitchFamily="18" charset="-120"/>
              </a:rPr>
              <a:t>kwik</a:t>
            </a:r>
            <a:r>
              <a:rPr lang="en-GB" sz="3000" dirty="0">
                <a:solidFill>
                  <a:srgbClr val="FF0000"/>
                </a:solidFill>
                <a:latin typeface="MingLiU-ExtB" pitchFamily="18" charset="-120"/>
                <a:ea typeface="MingLiU-ExtB" pitchFamily="18" charset="-120"/>
              </a:rPr>
              <a:t> </a:t>
            </a:r>
          </a:p>
          <a:p>
            <a:pPr hangingPunct="0">
              <a:buNone/>
            </a:pPr>
            <a:r>
              <a:rPr lang="en-GB" sz="3000" dirty="0">
                <a:solidFill>
                  <a:srgbClr val="FF0000"/>
                </a:solidFill>
                <a:latin typeface="MingLiU-ExtB" pitchFamily="18" charset="-120"/>
                <a:ea typeface="MingLiU-ExtB" pitchFamily="18" charset="-120"/>
              </a:rPr>
              <a:t>	</a:t>
            </a:r>
            <a:r>
              <a:rPr lang="en-GB" sz="3000" dirty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V= 550 : 13,5 </a:t>
            </a:r>
          </a:p>
          <a:p>
            <a:pPr hangingPunct="0">
              <a:buNone/>
            </a:pPr>
            <a:r>
              <a:rPr lang="en-GB" sz="3000" dirty="0">
                <a:solidFill>
                  <a:srgbClr val="00B050"/>
                </a:solidFill>
                <a:latin typeface="MingLiU-ExtB" pitchFamily="18" charset="-120"/>
                <a:ea typeface="MingLiU-ExtB" pitchFamily="18" charset="-120"/>
              </a:rPr>
              <a:t>	V = 40,74 cm</a:t>
            </a:r>
            <a:r>
              <a:rPr lang="nl-NL" sz="3000" dirty="0">
                <a:solidFill>
                  <a:srgbClr val="00B050"/>
                </a:solidFill>
                <a:latin typeface="MingLiU-ExtB" pitchFamily="18" charset="-120"/>
                <a:ea typeface="MingLiU-ExtB" pitchFamily="18" charset="-120"/>
              </a:rPr>
              <a:t>³</a:t>
            </a:r>
          </a:p>
          <a:p>
            <a:pPr marL="0" indent="0">
              <a:buNone/>
            </a:pPr>
            <a:endParaRPr lang="nl-NL" sz="2000" dirty="0" smtClean="0">
              <a:solidFill>
                <a:schemeClr val="bg1"/>
              </a:solidFill>
              <a:latin typeface="MingLiU-ExtB" pitchFamily="18" charset="-120"/>
              <a:ea typeface="MingLiU-ExtB" pitchFamily="18" charset="-120"/>
              <a:cs typeface="Calibri"/>
            </a:endParaRPr>
          </a:p>
          <a:p>
            <a:endParaRPr lang="nl-NL" sz="2000" dirty="0" smtClean="0">
              <a:solidFill>
                <a:schemeClr val="bg1"/>
              </a:solidFill>
              <a:cs typeface="Calibri"/>
            </a:endParaRPr>
          </a:p>
          <a:p>
            <a:endParaRPr lang="nl-NL" sz="20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jdelijke aanduiding voor inhoud 2"/>
              <p:cNvSpPr txBox="1">
                <a:spLocks/>
              </p:cNvSpPr>
              <p:nvPr/>
            </p:nvSpPr>
            <p:spPr>
              <a:xfrm>
                <a:off x="5029200" y="836712"/>
                <a:ext cx="4007296" cy="45365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nl-NL" sz="2800" dirty="0" smtClean="0">
                    <a:solidFill>
                      <a:schemeClr val="bg1"/>
                    </a:solidFill>
                    <a:cs typeface="Calibri"/>
                  </a:rPr>
                  <a:t>d = 6 cm       r = 3 cm</a:t>
                </a:r>
              </a:p>
              <a:p>
                <a:pPr marL="0" indent="0">
                  <a:buNone/>
                </a:pPr>
                <a:r>
                  <a:rPr lang="nl-NL" sz="2800" dirty="0">
                    <a:solidFill>
                      <a:schemeClr val="bg1"/>
                    </a:solidFill>
                    <a:cs typeface="Calibri"/>
                  </a:rPr>
                  <a:t>h</a:t>
                </a:r>
                <a:r>
                  <a:rPr lang="nl-NL" sz="2800" dirty="0" smtClean="0">
                    <a:solidFill>
                      <a:schemeClr val="bg1"/>
                    </a:solidFill>
                    <a:cs typeface="Calibri"/>
                  </a:rPr>
                  <a:t> = ?</a:t>
                </a:r>
              </a:p>
              <a:p>
                <a:pPr hangingPunct="0">
                  <a:buNone/>
                </a:pPr>
                <a:r>
                  <a:rPr lang="en-GB" sz="2800" dirty="0">
                    <a:solidFill>
                      <a:srgbClr val="00B050"/>
                    </a:solidFill>
                    <a:latin typeface="MingLiU-ExtB" pitchFamily="18" charset="-120"/>
                    <a:ea typeface="MingLiU-ExtB" pitchFamily="18" charset="-120"/>
                  </a:rPr>
                  <a:t>V = 40,74 cm</a:t>
                </a:r>
                <a:r>
                  <a:rPr lang="nl-NL" sz="2800" dirty="0">
                    <a:solidFill>
                      <a:srgbClr val="00B050"/>
                    </a:solidFill>
                    <a:latin typeface="MingLiU-ExtB" pitchFamily="18" charset="-120"/>
                    <a:ea typeface="MingLiU-ExtB" pitchFamily="18" charset="-120"/>
                  </a:rPr>
                  <a:t>³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𝑉</m:t>
                      </m:r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𝜋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h</m:t>
                      </m:r>
                    </m:oMath>
                  </m:oMathPara>
                </a14:m>
                <a:endParaRPr lang="nl-NL" sz="2800" dirty="0" smtClean="0">
                  <a:solidFill>
                    <a:schemeClr val="bg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h</m:t>
                      </m:r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𝑉</m:t>
                          </m:r>
                        </m:num>
                        <m:den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p>
                            <m:sSupPr>
                              <m:ctrlPr>
                                <a:rPr lang="en-US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800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nl-NL" sz="2800" dirty="0" smtClean="0">
                  <a:solidFill>
                    <a:schemeClr val="bg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/>
                        </a:rPr>
                        <m:t>h</m:t>
                      </m:r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dirty="0">
                              <a:solidFill>
                                <a:srgbClr val="00B050"/>
                              </a:solidFill>
                              <a:latin typeface="MingLiU-ExtB" pitchFamily="18" charset="-120"/>
                              <a:ea typeface="MingLiU-ExtB" pitchFamily="18" charset="-120"/>
                            </a:rPr>
                            <m:t>40,74 </m:t>
                          </m:r>
                          <m:r>
                            <m:rPr>
                              <m:nor/>
                            </m:rPr>
                            <a:rPr lang="en-GB" sz="2800" dirty="0">
                              <a:solidFill>
                                <a:srgbClr val="00B050"/>
                              </a:solidFill>
                              <a:latin typeface="MingLiU-ExtB" pitchFamily="18" charset="-120"/>
                              <a:ea typeface="MingLiU-ExtB" pitchFamily="18" charset="-120"/>
                            </a:rPr>
                            <m:t>cm</m:t>
                          </m:r>
                          <m:r>
                            <m:rPr>
                              <m:nor/>
                            </m:rPr>
                            <a:rPr lang="nl-NL" sz="2800" dirty="0">
                              <a:solidFill>
                                <a:srgbClr val="00B050"/>
                              </a:solidFill>
                              <a:latin typeface="MingLiU-ExtB" pitchFamily="18" charset="-120"/>
                              <a:ea typeface="MingLiU-ExtB" pitchFamily="18" charset="-120"/>
                            </a:rPr>
                            <m:t>³ </m:t>
                          </m:r>
                        </m:num>
                        <m:den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p>
                            <m:sSupPr>
                              <m:ctrlPr>
                                <a:rPr lang="en-US" sz="280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sz="2800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nl-NL" sz="2800" dirty="0" smtClean="0">
                  <a:solidFill>
                    <a:schemeClr val="bg1"/>
                  </a:solidFill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/>
                      </a:rPr>
                      <m:t>h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/>
                      </a:rPr>
                      <m:t>= </m:t>
                    </m:r>
                  </m:oMath>
                </a14:m>
                <a:r>
                  <a:rPr lang="nl-NL" sz="2800" dirty="0" smtClean="0">
                    <a:solidFill>
                      <a:schemeClr val="bg1"/>
                    </a:solidFill>
                  </a:rPr>
                  <a:t>1,44 cm</a:t>
                </a:r>
              </a:p>
              <a:p>
                <a:pPr marL="0" indent="0">
                  <a:buNone/>
                </a:pPr>
                <a:endParaRPr lang="nl-NL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Tijdelijke aanduiding voor inhoud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836712"/>
                <a:ext cx="4007296" cy="4536504"/>
              </a:xfrm>
              <a:prstGeom prst="rect">
                <a:avLst/>
              </a:prstGeom>
              <a:blipFill rotWithShape="1">
                <a:blip r:embed="rId2"/>
                <a:stretch>
                  <a:fillRect l="-3044" t="-121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467544" y="350100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l-NL" sz="2000" dirty="0" smtClean="0">
              <a:solidFill>
                <a:schemeClr val="bg1"/>
              </a:solidFill>
              <a:cs typeface="Calibri"/>
            </a:endParaRPr>
          </a:p>
          <a:p>
            <a:endParaRPr lang="nl-NL" sz="2000" dirty="0">
              <a:solidFill>
                <a:schemeClr val="bg1"/>
              </a:solidFill>
            </a:endParaRPr>
          </a:p>
        </p:txBody>
      </p:sp>
      <p:cxnSp>
        <p:nvCxnSpPr>
          <p:cNvPr id="7" name="Rechte verbindingslijn 6"/>
          <p:cNvCxnSpPr/>
          <p:nvPr/>
        </p:nvCxnSpPr>
        <p:spPr>
          <a:xfrm>
            <a:off x="10344" y="515719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 flipV="1">
            <a:off x="4788024" y="1052736"/>
            <a:ext cx="0" cy="41044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hoek 10"/>
              <p:cNvSpPr/>
              <p:nvPr/>
            </p:nvSpPr>
            <p:spPr>
              <a:xfrm>
                <a:off x="360502" y="5338882"/>
                <a:ext cx="8793842" cy="16004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hangingPunct="0"/>
                <a:r>
                  <a:rPr lang="en-US" sz="2400" b="1" dirty="0" smtClean="0">
                    <a:solidFill>
                      <a:schemeClr val="bg1"/>
                    </a:solidFill>
                    <a:latin typeface="MingLiU-ExtB" pitchFamily="18" charset="-120"/>
                    <a:ea typeface="MingLiU-ExtB" pitchFamily="18" charset="-120"/>
                  </a:rPr>
                  <a:t>V</a:t>
                </a:r>
                <a14:m>
                  <m:oMath xmlns:m="http://schemas.openxmlformats.org/officeDocument/2006/math">
                    <m:r>
                      <a:rPr lang="en-US" sz="2400" b="1" i="0" dirty="0" smtClean="0">
                        <a:solidFill>
                          <a:schemeClr val="bg1"/>
                        </a:solidFill>
                        <a:latin typeface="Cambria Math"/>
                        <a:ea typeface="MingLiU-ExtB" pitchFamily="18" charset="-120"/>
                      </a:rPr>
                      <m:t>𝐨𝐥𝐮𝐦𝐞</m:t>
                    </m:r>
                    <m:r>
                      <a:rPr lang="en-US" sz="2400" b="1" i="0" dirty="0" smtClean="0">
                        <a:solidFill>
                          <a:schemeClr val="bg1"/>
                        </a:solidFill>
                        <a:latin typeface="Cambria Math"/>
                        <a:ea typeface="MingLiU-ExtB" pitchFamily="18" charset="-120"/>
                      </a:rPr>
                      <m:t>=</m:t>
                    </m:r>
                    <m:r>
                      <a:rPr lang="en-US" sz="2400" b="1" i="0" dirty="0" smtClean="0">
                        <a:solidFill>
                          <a:schemeClr val="bg1"/>
                        </a:solidFill>
                        <a:latin typeface="Cambria Math"/>
                        <a:ea typeface="MingLiU-ExtB" pitchFamily="18" charset="-120"/>
                      </a:rPr>
                      <m:t>𝐠𝐫𝐨𝐧𝐝𝐨𝐩𝐩</m:t>
                    </m:r>
                    <m:r>
                      <a:rPr lang="en-US" sz="2400" b="1" i="0" dirty="0" smtClean="0">
                        <a:solidFill>
                          <a:schemeClr val="bg1"/>
                        </a:solidFill>
                        <a:latin typeface="Cambria Math"/>
                        <a:ea typeface="MingLiU-ExtB" pitchFamily="18" charset="-120"/>
                      </a:rPr>
                      <m:t> </m:t>
                    </m:r>
                    <m:r>
                      <a:rPr lang="en-US" sz="2400" b="1" i="0" dirty="0" smtClean="0">
                        <a:solidFill>
                          <a:schemeClr val="bg1"/>
                        </a:solidFill>
                        <a:latin typeface="Cambria Math"/>
                        <a:ea typeface="MingLiU-ExtB" pitchFamily="18" charset="-120"/>
                      </a:rPr>
                      <m:t>𝐱</m:t>
                    </m:r>
                    <m:r>
                      <a:rPr lang="en-US" sz="2400" b="1" i="0" dirty="0" smtClean="0">
                        <a:solidFill>
                          <a:schemeClr val="bg1"/>
                        </a:solidFill>
                        <a:latin typeface="Cambria Math"/>
                        <a:ea typeface="MingLiU-ExtB" pitchFamily="18" charset="-120"/>
                      </a:rPr>
                      <m:t> </m:t>
                    </m:r>
                    <m:r>
                      <a:rPr lang="en-US" sz="2400" b="1" i="0" dirty="0" smtClean="0">
                        <a:solidFill>
                          <a:schemeClr val="bg1"/>
                        </a:solidFill>
                        <a:latin typeface="Cambria Math"/>
                        <a:ea typeface="MingLiU-ExtB" pitchFamily="18" charset="-120"/>
                      </a:rPr>
                      <m:t>𝐡𝐨𝐨𝐠𝐭𝐞</m:t>
                    </m:r>
                  </m:oMath>
                </a14:m>
                <a:r>
                  <a:rPr lang="nl-NL" sz="2400" dirty="0" smtClean="0">
                    <a:solidFill>
                      <a:schemeClr val="bg1"/>
                    </a:solidFill>
                    <a:latin typeface="MingLiU-ExtB" pitchFamily="18" charset="-120"/>
                    <a:ea typeface="MingLiU-ExtB" pitchFamily="18" charset="-120"/>
                  </a:rPr>
                  <a:t>		Straal cirkel  r</a:t>
                </a:r>
              </a:p>
              <a:p>
                <a:pPr hangingPunct="0"/>
                <a:r>
                  <a:rPr lang="nl-NL" sz="2400" dirty="0">
                    <a:solidFill>
                      <a:schemeClr val="bg1"/>
                    </a:solidFill>
                    <a:latin typeface="MingLiU-ExtB" pitchFamily="18" charset="-120"/>
                    <a:ea typeface="MingLiU-ExtB" pitchFamily="18" charset="-120"/>
                  </a:rPr>
                  <a:t>	</a:t>
                </a:r>
                <a:r>
                  <a:rPr lang="nl-NL" sz="2400" dirty="0" smtClean="0">
                    <a:solidFill>
                      <a:schemeClr val="bg1"/>
                    </a:solidFill>
                    <a:latin typeface="MingLiU-ExtB" pitchFamily="18" charset="-120"/>
                    <a:ea typeface="MingLiU-ExtB" pitchFamily="18" charset="-120"/>
                  </a:rPr>
                  <a:t>					Diameter cirkel d</a:t>
                </a:r>
                <a:endParaRPr lang="nl-NL" sz="3200" dirty="0">
                  <a:solidFill>
                    <a:schemeClr val="bg1"/>
                  </a:solidFill>
                  <a:latin typeface="MingLiU-ExtB" pitchFamily="18" charset="-120"/>
                  <a:ea typeface="MingLiU-ExtB" pitchFamily="18" charset="-120"/>
                </a:endParaRPr>
              </a:p>
              <a:p>
                <a:pPr hangingPunct="0"/>
                <a:r>
                  <a:rPr lang="nl-NL" sz="3200" dirty="0" smtClean="0">
                    <a:solidFill>
                      <a:schemeClr val="bg1"/>
                    </a:solidFill>
                    <a:latin typeface="MingLiU-ExtB" pitchFamily="18" charset="-120"/>
                    <a:ea typeface="MingLiU-ExtB" pitchFamily="18" charset="-120"/>
                  </a:rPr>
                  <a:t>Grond oppervlakte cirkel = </a:t>
                </a:r>
                <a:r>
                  <a:rPr lang="el-GR" sz="3200" dirty="0" smtClean="0">
                    <a:solidFill>
                      <a:schemeClr val="bg1"/>
                    </a:solidFill>
                    <a:latin typeface="Calibri"/>
                    <a:ea typeface="MingLiU-ExtB" pitchFamily="18" charset="-120"/>
                    <a:cs typeface="Calibri"/>
                  </a:rPr>
                  <a:t>π</a:t>
                </a:r>
                <a:r>
                  <a:rPr lang="en-US" sz="3200" dirty="0" smtClean="0">
                    <a:solidFill>
                      <a:schemeClr val="bg1"/>
                    </a:solidFill>
                    <a:latin typeface="Calibri"/>
                    <a:ea typeface="MingLiU-ExtB" pitchFamily="18" charset="-120"/>
                    <a:cs typeface="Calibri"/>
                  </a:rPr>
                  <a:t>r</a:t>
                </a:r>
                <a:r>
                  <a:rPr lang="el-GR" sz="3200" dirty="0" smtClean="0">
                    <a:solidFill>
                      <a:schemeClr val="bg1"/>
                    </a:solidFill>
                    <a:latin typeface="Calibri"/>
                    <a:ea typeface="MingLiU-ExtB" pitchFamily="18" charset="-120"/>
                    <a:cs typeface="Calibri"/>
                  </a:rPr>
                  <a:t>²</a:t>
                </a:r>
                <a:endParaRPr lang="nl-NL" sz="3200" dirty="0">
                  <a:solidFill>
                    <a:schemeClr val="bg1"/>
                  </a:solidFill>
                  <a:latin typeface="MingLiU-ExtB" pitchFamily="18" charset="-120"/>
                  <a:ea typeface="MingLiU-ExtB" pitchFamily="18" charset="-120"/>
                </a:endParaRPr>
              </a:p>
              <a:p>
                <a:pPr hangingPunct="0"/>
                <a:r>
                  <a:rPr lang="nl-NL" b="1" dirty="0" smtClean="0">
                    <a:solidFill>
                      <a:schemeClr val="bg1"/>
                    </a:solidFill>
                    <a:latin typeface="MingLiU-ExtB" pitchFamily="18" charset="-120"/>
                    <a:ea typeface="MingLiU-ExtB" pitchFamily="18" charset="-120"/>
                  </a:rPr>
                  <a:t> </a:t>
                </a:r>
                <a:endParaRPr lang="nl-NL" dirty="0" smtClean="0">
                  <a:solidFill>
                    <a:schemeClr val="bg1"/>
                  </a:solidFill>
                  <a:latin typeface="MingLiU-ExtB" pitchFamily="18" charset="-120"/>
                  <a:ea typeface="MingLiU-ExtB" pitchFamily="18" charset="-120"/>
                </a:endParaRPr>
              </a:p>
            </p:txBody>
          </p:sp>
        </mc:Choice>
        <mc:Fallback xmlns="">
          <p:sp>
            <p:nvSpPr>
              <p:cNvPr id="11" name="Rechthoe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502" y="5338882"/>
                <a:ext cx="8793842" cy="1600438"/>
              </a:xfrm>
              <a:prstGeom prst="rect">
                <a:avLst/>
              </a:prstGeom>
              <a:blipFill rotWithShape="1">
                <a:blip r:embed="rId3"/>
                <a:stretch>
                  <a:fillRect l="-1733" t="-305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721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Opgave deel1</a:t>
            </a:r>
            <a:endParaRPr lang="nl-NL" dirty="0">
              <a:solidFill>
                <a:schemeClr val="bg1"/>
              </a:solidFill>
              <a:latin typeface="MingLiU-ExtB" pitchFamily="18" charset="-120"/>
              <a:ea typeface="MingLiU-ExtB" pitchFamily="18" charset="-12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8a) 1,2 g/cm</a:t>
            </a:r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³</a:t>
            </a:r>
            <a:endParaRPr lang="nl-NL" dirty="0" smtClean="0">
              <a:solidFill>
                <a:schemeClr val="bg1"/>
              </a:solidFill>
              <a:latin typeface="MingLiU-ExtB" pitchFamily="18" charset="-120"/>
              <a:ea typeface="MingLiU-ExtB" pitchFamily="18" charset="-120"/>
            </a:endParaRPr>
          </a:p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8b)  2,7 g/cm</a:t>
            </a:r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³</a:t>
            </a:r>
            <a:endParaRPr lang="nl-NL" dirty="0" smtClean="0">
              <a:solidFill>
                <a:schemeClr val="bg1"/>
              </a:solidFill>
              <a:latin typeface="MingLiU-ExtB" pitchFamily="18" charset="-120"/>
              <a:ea typeface="MingLiU-ExtB" pitchFamily="18" charset="-120"/>
            </a:endParaRPr>
          </a:p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8c)  8,9 g/cm</a:t>
            </a:r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³</a:t>
            </a:r>
            <a:endParaRPr lang="nl-NL" dirty="0" smtClean="0">
              <a:solidFill>
                <a:schemeClr val="bg1"/>
              </a:solidFill>
              <a:latin typeface="MingLiU-ExtB" pitchFamily="18" charset="-120"/>
              <a:ea typeface="MingLiU-ExtB" pitchFamily="18" charset="-120"/>
            </a:endParaRPr>
          </a:p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9d)  2,6 g/cm</a:t>
            </a:r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³</a:t>
            </a:r>
          </a:p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9e)  8,5 </a:t>
            </a:r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 g/cm</a:t>
            </a:r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³</a:t>
            </a:r>
          </a:p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9f)  10,5 </a:t>
            </a:r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g/cm</a:t>
            </a:r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³</a:t>
            </a:r>
            <a:endParaRPr lang="nl-NL" dirty="0">
              <a:solidFill>
                <a:schemeClr val="bg1"/>
              </a:solidFill>
              <a:latin typeface="MingLiU-ExtB" pitchFamily="18" charset="-120"/>
              <a:ea typeface="MingLiU-ExtB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6950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Opgave 10</a:t>
            </a:r>
            <a:endParaRPr lang="nl-NL" dirty="0">
              <a:solidFill>
                <a:schemeClr val="bg1"/>
              </a:solidFill>
              <a:latin typeface="MingLiU-ExtB" pitchFamily="18" charset="-120"/>
              <a:ea typeface="MingLiU-ExtB" pitchFamily="18" charset="-12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	</a:t>
            </a:r>
            <a:r>
              <a:rPr lang="nl-NL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m = 56,2 g</a:t>
            </a:r>
          </a:p>
          <a:p>
            <a:pPr marL="0" indent="0">
              <a:buNone/>
            </a:pPr>
            <a:r>
              <a:rPr lang="nl-NL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	V = 70 cm³</a:t>
            </a:r>
          </a:p>
          <a:p>
            <a:pPr marL="0" indent="0">
              <a:buNone/>
            </a:pPr>
            <a:r>
              <a:rPr lang="nl-NL" dirty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	</a:t>
            </a:r>
            <a:r>
              <a:rPr lang="el-GR" dirty="0" smtClean="0">
                <a:solidFill>
                  <a:srgbClr val="FFFF00"/>
                </a:solidFill>
                <a:latin typeface="Arial"/>
                <a:ea typeface="MingLiU-ExtB" pitchFamily="18" charset="-120"/>
                <a:cs typeface="Arial"/>
              </a:rPr>
              <a:t>ρ</a:t>
            </a:r>
            <a:r>
              <a:rPr lang="nl-NL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  <a:cs typeface="Arial"/>
              </a:rPr>
              <a:t> </a:t>
            </a:r>
            <a:r>
              <a:rPr lang="nl-NL" dirty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  <a:cs typeface="Arial"/>
              </a:rPr>
              <a:t>= </a:t>
            </a:r>
            <a:r>
              <a:rPr lang="nl-NL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  <a:cs typeface="Arial"/>
              </a:rPr>
              <a:t>?</a:t>
            </a:r>
            <a:endParaRPr lang="nl-NL" dirty="0" smtClean="0">
              <a:solidFill>
                <a:srgbClr val="FFFF00"/>
              </a:solidFill>
              <a:latin typeface="MingLiU-ExtB" pitchFamily="18" charset="-120"/>
              <a:ea typeface="MingLiU-ExtB" pitchFamily="18" charset="-12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Arial"/>
                <a:ea typeface="MingLiU-ExtB" pitchFamily="18" charset="-120"/>
                <a:cs typeface="Arial"/>
              </a:rPr>
              <a:t>	</a:t>
            </a:r>
            <a:r>
              <a:rPr lang="el-GR" dirty="0" smtClean="0">
                <a:solidFill>
                  <a:srgbClr val="FF0000"/>
                </a:solidFill>
                <a:latin typeface="Arial"/>
                <a:ea typeface="MingLiU-ExtB" pitchFamily="18" charset="-120"/>
                <a:cs typeface="Arial"/>
              </a:rPr>
              <a:t>ρ</a:t>
            </a:r>
            <a:r>
              <a:rPr lang="nl-NL" dirty="0" smtClean="0">
                <a:solidFill>
                  <a:srgbClr val="FF0000"/>
                </a:solidFill>
                <a:latin typeface="MingLiU-ExtB" pitchFamily="18" charset="-120"/>
                <a:ea typeface="MingLiU-ExtB" pitchFamily="18" charset="-120"/>
                <a:cs typeface="Arial"/>
              </a:rPr>
              <a:t> = m/V </a:t>
            </a:r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  <a:latin typeface="MingLiU-ExtB" pitchFamily="18" charset="-120"/>
                <a:ea typeface="MingLiU-ExtB" pitchFamily="18" charset="-120"/>
                <a:cs typeface="Arial"/>
              </a:rPr>
              <a:t>	</a:t>
            </a:r>
            <a:r>
              <a:rPr lang="el-GR" dirty="0" smtClean="0">
                <a:solidFill>
                  <a:schemeClr val="bg1"/>
                </a:solidFill>
                <a:latin typeface="Arial"/>
                <a:ea typeface="MingLiU-ExtB" pitchFamily="18" charset="-120"/>
                <a:cs typeface="Arial"/>
              </a:rPr>
              <a:t>ρ</a:t>
            </a:r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  <a:cs typeface="Arial"/>
              </a:rPr>
              <a:t> </a:t>
            </a:r>
            <a:r>
              <a:rPr lang="nl-NL" dirty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  <a:cs typeface="Arial"/>
              </a:rPr>
              <a:t>= </a:t>
            </a:r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56,2 g/70 cm</a:t>
            </a:r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³</a:t>
            </a:r>
          </a:p>
          <a:p>
            <a:pPr marL="0" indent="0">
              <a:buNone/>
            </a:pPr>
            <a:r>
              <a:rPr lang="nl-NL" dirty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	</a:t>
            </a:r>
            <a:r>
              <a:rPr lang="el-GR" dirty="0" smtClean="0">
                <a:solidFill>
                  <a:schemeClr val="bg1"/>
                </a:solidFill>
                <a:latin typeface="Arial"/>
                <a:ea typeface="MingLiU-ExtB" pitchFamily="18" charset="-120"/>
                <a:cs typeface="Arial"/>
              </a:rPr>
              <a:t>ρ</a:t>
            </a:r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  <a:cs typeface="Arial"/>
              </a:rPr>
              <a:t> = </a:t>
            </a:r>
            <a:r>
              <a:rPr lang="nl-NL" dirty="0" smtClean="0">
                <a:solidFill>
                  <a:srgbClr val="00B050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0,80 g /cm³</a:t>
            </a:r>
          </a:p>
        </p:txBody>
      </p:sp>
    </p:spTree>
    <p:extLst>
      <p:ext uri="{BB962C8B-B14F-4D97-AF65-F5344CB8AC3E}">
        <p14:creationId xmlns:p14="http://schemas.microsoft.com/office/powerpoint/2010/main" val="405487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Opgave</a:t>
            </a:r>
            <a:endParaRPr lang="nl-NL" dirty="0">
              <a:solidFill>
                <a:schemeClr val="bg1"/>
              </a:solidFill>
              <a:latin typeface="MingLiU-ExtB" pitchFamily="18" charset="-120"/>
              <a:ea typeface="MingLiU-ExtB" pitchFamily="18" charset="-12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11) 	met het kleinste volume</a:t>
            </a:r>
          </a:p>
          <a:p>
            <a:pPr marL="0" indent="0">
              <a:buNone/>
            </a:pPr>
            <a:r>
              <a:rPr lang="nl-NL" dirty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12) 	</a:t>
            </a:r>
            <a:r>
              <a:rPr lang="nl-NL" dirty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m = 8,1 g</a:t>
            </a:r>
          </a:p>
          <a:p>
            <a:pPr marL="0" indent="0">
              <a:buNone/>
            </a:pPr>
            <a:r>
              <a:rPr lang="nl-NL" dirty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	V = 3 cm x 2 cm x 1,5 cm = 9 cm³</a:t>
            </a:r>
          </a:p>
          <a:p>
            <a:pPr marL="0" indent="0">
              <a:buNone/>
            </a:pPr>
            <a:r>
              <a:rPr lang="nl-NL" dirty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	</a:t>
            </a:r>
            <a:r>
              <a:rPr lang="el-GR" dirty="0">
                <a:solidFill>
                  <a:srgbClr val="FFFF00"/>
                </a:solidFill>
                <a:latin typeface="Arial"/>
                <a:ea typeface="MingLiU-ExtB" pitchFamily="18" charset="-120"/>
                <a:cs typeface="Arial"/>
              </a:rPr>
              <a:t>ρ</a:t>
            </a:r>
            <a:r>
              <a:rPr lang="nl-NL" dirty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  <a:cs typeface="Arial"/>
              </a:rPr>
              <a:t> = ?</a:t>
            </a:r>
            <a:endParaRPr lang="nl-NL" dirty="0">
              <a:solidFill>
                <a:srgbClr val="FFFF00"/>
              </a:solidFill>
              <a:latin typeface="MingLiU-ExtB" pitchFamily="18" charset="-120"/>
              <a:ea typeface="MingLiU-ExtB" pitchFamily="18" charset="-120"/>
              <a:cs typeface="Calibri"/>
            </a:endParaRPr>
          </a:p>
          <a:p>
            <a:pPr marL="0" indent="0">
              <a:buNone/>
            </a:pPr>
            <a:r>
              <a:rPr lang="nl-NL" dirty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    </a:t>
            </a:r>
            <a:r>
              <a:rPr lang="nl-NL" dirty="0">
                <a:solidFill>
                  <a:srgbClr val="FF0000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	</a:t>
            </a:r>
            <a:r>
              <a:rPr lang="el-GR" dirty="0">
                <a:solidFill>
                  <a:srgbClr val="FF0000"/>
                </a:solidFill>
                <a:latin typeface="Arial"/>
                <a:ea typeface="MingLiU-ExtB" pitchFamily="18" charset="-120"/>
                <a:cs typeface="Arial"/>
              </a:rPr>
              <a:t>ρ</a:t>
            </a:r>
            <a:r>
              <a:rPr lang="nl-NL" dirty="0">
                <a:solidFill>
                  <a:srgbClr val="FF0000"/>
                </a:solidFill>
                <a:latin typeface="MingLiU-ExtB" pitchFamily="18" charset="-120"/>
                <a:ea typeface="MingLiU-ExtB" pitchFamily="18" charset="-120"/>
                <a:cs typeface="Arial"/>
              </a:rPr>
              <a:t> = m / </a:t>
            </a:r>
            <a:r>
              <a:rPr lang="nl-NL" dirty="0" smtClean="0">
                <a:solidFill>
                  <a:srgbClr val="FF0000"/>
                </a:solidFill>
                <a:latin typeface="MingLiU-ExtB" pitchFamily="18" charset="-120"/>
                <a:ea typeface="MingLiU-ExtB" pitchFamily="18" charset="-120"/>
                <a:cs typeface="Arial"/>
              </a:rPr>
              <a:t>V</a:t>
            </a:r>
          </a:p>
          <a:p>
            <a:pPr marL="0" indent="0">
              <a:buNone/>
            </a:pPr>
            <a:r>
              <a:rPr lang="nl-NL" dirty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 	</a:t>
            </a:r>
            <a:r>
              <a:rPr lang="el-GR" dirty="0">
                <a:solidFill>
                  <a:schemeClr val="bg1"/>
                </a:solidFill>
                <a:latin typeface="Arial"/>
                <a:ea typeface="MingLiU-ExtB" pitchFamily="18" charset="-120"/>
                <a:cs typeface="Arial"/>
              </a:rPr>
              <a:t>ρ</a:t>
            </a:r>
            <a:r>
              <a:rPr lang="nl-NL" dirty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  <a:cs typeface="Arial"/>
              </a:rPr>
              <a:t> = </a:t>
            </a:r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  <a:cs typeface="Arial"/>
              </a:rPr>
              <a:t>8,1g </a:t>
            </a:r>
            <a:r>
              <a:rPr lang="nl-NL" dirty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  <a:cs typeface="Arial"/>
              </a:rPr>
              <a:t>/ 9 </a:t>
            </a:r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cm</a:t>
            </a:r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³</a:t>
            </a:r>
          </a:p>
          <a:p>
            <a:pPr marL="0" indent="0">
              <a:buNone/>
            </a:pPr>
            <a:r>
              <a:rPr lang="nl-NL" dirty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 	</a:t>
            </a:r>
            <a:r>
              <a:rPr lang="el-GR" dirty="0">
                <a:solidFill>
                  <a:srgbClr val="00B050"/>
                </a:solidFill>
                <a:latin typeface="Arial"/>
                <a:ea typeface="MingLiU-ExtB" pitchFamily="18" charset="-120"/>
                <a:cs typeface="Arial"/>
              </a:rPr>
              <a:t>ρ</a:t>
            </a:r>
            <a:r>
              <a:rPr lang="nl-NL" dirty="0">
                <a:solidFill>
                  <a:srgbClr val="00B050"/>
                </a:solidFill>
                <a:latin typeface="MingLiU-ExtB" pitchFamily="18" charset="-120"/>
                <a:ea typeface="MingLiU-ExtB" pitchFamily="18" charset="-120"/>
                <a:cs typeface="Arial"/>
              </a:rPr>
              <a:t> = </a:t>
            </a:r>
            <a:r>
              <a:rPr lang="nl-NL" dirty="0" smtClean="0">
                <a:solidFill>
                  <a:srgbClr val="00B050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0,9 </a:t>
            </a:r>
            <a:r>
              <a:rPr lang="nl-NL" dirty="0">
                <a:solidFill>
                  <a:srgbClr val="00B050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g /cm³</a:t>
            </a:r>
            <a:endParaRPr lang="nl-NL" dirty="0">
              <a:solidFill>
                <a:srgbClr val="00B050"/>
              </a:solidFill>
              <a:latin typeface="MingLiU-ExtB" pitchFamily="18" charset="-120"/>
              <a:ea typeface="MingLiU-ExtB" pitchFamily="18" charset="-12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1657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Oefenopgave dichtheid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4800" dirty="0" smtClean="0">
                <a:solidFill>
                  <a:schemeClr val="bg1"/>
                </a:solidFill>
              </a:rPr>
              <a:t>havo</a:t>
            </a:r>
            <a:endParaRPr lang="nl-NL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98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Opgave 1</a:t>
            </a:r>
            <a:endParaRPr lang="nl-NL" dirty="0">
              <a:solidFill>
                <a:schemeClr val="bg1"/>
              </a:solidFill>
              <a:latin typeface="MingLiU-ExtB" pitchFamily="18" charset="-120"/>
              <a:ea typeface="MingLiU-ExtB" pitchFamily="18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nl-NL" dirty="0" smtClean="0">
                    <a:solidFill>
                      <a:schemeClr val="bg1"/>
                    </a:solidFill>
                    <a:latin typeface="MingLiU-ExtB" pitchFamily="18" charset="-120"/>
                    <a:ea typeface="MingLiU-ExtB" pitchFamily="18" charset="-120"/>
                  </a:rPr>
                  <a:t>Dichtheid is uniek voor een stof.</a:t>
                </a:r>
              </a:p>
              <a:p>
                <a:r>
                  <a:rPr lang="nl-NL" dirty="0" smtClean="0">
                    <a:solidFill>
                      <a:schemeClr val="bg1"/>
                    </a:solidFill>
                    <a:latin typeface="MingLiU-ExtB" pitchFamily="18" charset="-120"/>
                    <a:ea typeface="MingLiU-ExtB" pitchFamily="18" charset="-120"/>
                  </a:rPr>
                  <a:t>Je kunt er een stof aan herkennen</a:t>
                </a:r>
              </a:p>
              <a:p>
                <a:endParaRPr lang="nl-NL" dirty="0" smtClean="0">
                  <a:solidFill>
                    <a:schemeClr val="bg1"/>
                  </a:solidFill>
                  <a:latin typeface="MingLiU-ExtB" pitchFamily="18" charset="-120"/>
                  <a:ea typeface="MingLiU-ExtB" pitchFamily="18" charset="-120"/>
                </a:endParaRPr>
              </a:p>
              <a:p>
                <a:r>
                  <a:rPr lang="nl-NL" dirty="0" smtClean="0">
                    <a:solidFill>
                      <a:schemeClr val="bg1"/>
                    </a:solidFill>
                    <a:latin typeface="MingLiU-ExtB" pitchFamily="18" charset="-120"/>
                    <a:ea typeface="MingLiU-ExtB" pitchFamily="18" charset="-120"/>
                  </a:rPr>
                  <a:t>Dichtheid = massa / volume</a:t>
                </a:r>
              </a:p>
              <a:p>
                <a:r>
                  <a:rPr lang="nl-NL" sz="4800" dirty="0" smtClean="0">
                    <a:solidFill>
                      <a:schemeClr val="bg1"/>
                    </a:solidFill>
                    <a:ea typeface="Cambria Math"/>
                    <a:cs typeface="Calibri"/>
                  </a:rPr>
                  <a:t> 		</a:t>
                </a:r>
                <a14:m>
                  <m:oMath xmlns:m="http://schemas.openxmlformats.org/officeDocument/2006/math">
                    <m:r>
                      <a:rPr lang="nl-NL" sz="4800" i="1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Calibri"/>
                      </a:rPr>
                      <m:t>𝜌</m:t>
                    </m:r>
                    <m:r>
                      <a:rPr lang="en-US" sz="4800" i="1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Calibri"/>
                      </a:rPr>
                      <m:t>=</m:t>
                    </m:r>
                    <m:f>
                      <m:fPr>
                        <m:ctrlPr>
                          <a:rPr lang="en-US" sz="4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/>
                            <a:cs typeface="Calibri"/>
                          </a:rPr>
                        </m:ctrlPr>
                      </m:fPr>
                      <m:num>
                        <m:r>
                          <a:rPr lang="en-US" sz="4800" i="1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  <a:cs typeface="Calibri"/>
                          </a:rPr>
                          <m:t>𝑚</m:t>
                        </m:r>
                      </m:num>
                      <m:den>
                        <m:r>
                          <a:rPr lang="en-US" sz="4800" i="1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  <a:cs typeface="Calibri"/>
                          </a:rPr>
                          <m:t>𝑉</m:t>
                        </m:r>
                      </m:den>
                    </m:f>
                  </m:oMath>
                </a14:m>
                <a:endParaRPr lang="nl-NL" dirty="0" smtClean="0">
                  <a:solidFill>
                    <a:schemeClr val="bg1"/>
                  </a:solidFill>
                  <a:latin typeface="MingLiU-ExtB" pitchFamily="18" charset="-120"/>
                  <a:ea typeface="MingLiU-ExtB" pitchFamily="18" charset="-120"/>
                </a:endParaRPr>
              </a:p>
            </p:txBody>
          </p:sp>
        </mc:Choice>
        <mc:Fallback xmlns=""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3037" t="-175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Opgave 2 a t/m c</a:t>
            </a:r>
            <a:endParaRPr lang="nl-NL" dirty="0">
              <a:solidFill>
                <a:schemeClr val="bg1"/>
              </a:solidFill>
              <a:latin typeface="MingLiU-ExtB" pitchFamily="18" charset="-120"/>
              <a:ea typeface="MingLiU-ExtB" pitchFamily="18" charset="-12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V = 1,3 dm</a:t>
            </a:r>
            <a:r>
              <a:rPr lang="nl-NL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³</a:t>
            </a:r>
            <a:r>
              <a:rPr lang="nl-NL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 = 1300 cm</a:t>
            </a:r>
            <a:r>
              <a:rPr lang="nl-NL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³</a:t>
            </a:r>
          </a:p>
          <a:p>
            <a:pPr marL="0" indent="0">
              <a:buNone/>
            </a:pPr>
            <a:r>
              <a:rPr lang="nl-NL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m = 11,6 kg = 11600 g</a:t>
            </a:r>
          </a:p>
          <a:p>
            <a:pPr marL="0" indent="0">
              <a:buNone/>
            </a:pPr>
            <a:r>
              <a:rPr lang="el-GR" dirty="0">
                <a:solidFill>
                  <a:srgbClr val="FFFF00"/>
                </a:solidFill>
                <a:latin typeface="Arial"/>
                <a:ea typeface="MingLiU-ExtB" pitchFamily="18" charset="-120"/>
                <a:cs typeface="Arial"/>
              </a:rPr>
              <a:t>ρ </a:t>
            </a:r>
            <a:r>
              <a:rPr lang="en-US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  <a:cs typeface="Arial"/>
              </a:rPr>
              <a:t>= ?</a:t>
            </a:r>
            <a:endParaRPr lang="nl-NL" dirty="0" smtClean="0">
              <a:solidFill>
                <a:srgbClr val="FFFF00"/>
              </a:solidFill>
              <a:latin typeface="MingLiU-ExtB" pitchFamily="18" charset="-120"/>
              <a:ea typeface="MingLiU-ExtB" pitchFamily="18" charset="-120"/>
              <a:cs typeface="Calibri"/>
            </a:endParaRPr>
          </a:p>
          <a:p>
            <a:pPr marL="0" indent="0">
              <a:buNone/>
            </a:pPr>
            <a:r>
              <a:rPr lang="el-GR" dirty="0" smtClean="0">
                <a:solidFill>
                  <a:srgbClr val="FF0000"/>
                </a:solidFill>
                <a:latin typeface="Arial"/>
                <a:ea typeface="MingLiU-ExtB" pitchFamily="18" charset="-120"/>
                <a:cs typeface="Arial"/>
              </a:rPr>
              <a:t>ρ</a:t>
            </a:r>
            <a:r>
              <a:rPr lang="nl-NL" dirty="0" smtClean="0">
                <a:solidFill>
                  <a:srgbClr val="FF0000"/>
                </a:solidFill>
                <a:latin typeface="MingLiU-ExtB" pitchFamily="18" charset="-120"/>
                <a:ea typeface="MingLiU-ExtB" pitchFamily="18" charset="-120"/>
                <a:cs typeface="Arial"/>
              </a:rPr>
              <a:t> = m / V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  <a:latin typeface="Arial"/>
                <a:ea typeface="MingLiU-ExtB" pitchFamily="18" charset="-120"/>
                <a:cs typeface="Arial"/>
              </a:rPr>
              <a:t>ρ</a:t>
            </a:r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  <a:cs typeface="Arial"/>
              </a:rPr>
              <a:t> = 11600 g / 1300 cm</a:t>
            </a:r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³</a:t>
            </a:r>
          </a:p>
          <a:p>
            <a:pPr>
              <a:buNone/>
            </a:pPr>
            <a:r>
              <a:rPr lang="el-GR" dirty="0" smtClean="0">
                <a:solidFill>
                  <a:srgbClr val="00B050"/>
                </a:solidFill>
                <a:latin typeface="Arial"/>
                <a:ea typeface="MingLiU-ExtB" pitchFamily="18" charset="-120"/>
                <a:cs typeface="Arial"/>
              </a:rPr>
              <a:t>ρ</a:t>
            </a:r>
            <a:r>
              <a:rPr lang="nl-NL" dirty="0" smtClean="0">
                <a:solidFill>
                  <a:srgbClr val="00B050"/>
                </a:solidFill>
                <a:latin typeface="MingLiU-ExtB" pitchFamily="18" charset="-120"/>
                <a:ea typeface="MingLiU-ExtB" pitchFamily="18" charset="-120"/>
                <a:cs typeface="Arial"/>
              </a:rPr>
              <a:t> = 8,92 g/cm</a:t>
            </a:r>
            <a:r>
              <a:rPr lang="nl-NL" dirty="0" smtClean="0">
                <a:solidFill>
                  <a:srgbClr val="00B050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³</a:t>
            </a:r>
          </a:p>
          <a:p>
            <a:pPr>
              <a:buNone/>
            </a:pPr>
            <a:endParaRPr lang="nl-NL" dirty="0">
              <a:solidFill>
                <a:schemeClr val="bg1"/>
              </a:solidFill>
              <a:latin typeface="MingLiU-ExtB" pitchFamily="18" charset="-120"/>
              <a:ea typeface="MingLiU-ExtB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Opgave 2d</a:t>
            </a:r>
            <a:endParaRPr lang="nl-NL" dirty="0">
              <a:solidFill>
                <a:schemeClr val="bg1"/>
              </a:solidFill>
              <a:latin typeface="MingLiU-ExtB" pitchFamily="18" charset="-120"/>
              <a:ea typeface="MingLiU-ExtB" pitchFamily="18" charset="-12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i="1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Magneetstaal </a:t>
            </a:r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waaruit een hoefijzermagneet bestaat die een volume van 135 cm</a:t>
            </a:r>
            <a:r>
              <a:rPr lang="nl-NL" baseline="30000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3</a:t>
            </a:r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</a:rPr>
              <a:t> en een massa van 0,93 kg heeft.</a:t>
            </a:r>
          </a:p>
          <a:p>
            <a:pPr marL="1244600">
              <a:buNone/>
            </a:pPr>
            <a:r>
              <a:rPr lang="nl-NL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</a:rPr>
              <a:t>V = 135 cm</a:t>
            </a:r>
            <a:r>
              <a:rPr lang="nl-NL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³</a:t>
            </a:r>
          </a:p>
          <a:p>
            <a:pPr marL="1244600">
              <a:buNone/>
            </a:pPr>
            <a:r>
              <a:rPr lang="nl-NL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m = 0,93 kg = 930 g</a:t>
            </a:r>
          </a:p>
          <a:p>
            <a:pPr marL="1244600">
              <a:buNone/>
            </a:pPr>
            <a:r>
              <a:rPr lang="el-GR" dirty="0" smtClean="0">
                <a:solidFill>
                  <a:srgbClr val="FFFF00"/>
                </a:solidFill>
                <a:latin typeface="Arial"/>
                <a:ea typeface="MingLiU-ExtB" pitchFamily="18" charset="-120"/>
                <a:cs typeface="Arial"/>
              </a:rPr>
              <a:t>ρ</a:t>
            </a:r>
            <a:r>
              <a:rPr lang="en-US" dirty="0" smtClean="0">
                <a:solidFill>
                  <a:srgbClr val="FFFF00"/>
                </a:solidFill>
                <a:latin typeface="MingLiU-ExtB" pitchFamily="18" charset="-120"/>
                <a:ea typeface="MingLiU-ExtB" pitchFamily="18" charset="-120"/>
                <a:cs typeface="Arial"/>
              </a:rPr>
              <a:t> = ?</a:t>
            </a:r>
            <a:endParaRPr lang="nl-NL" dirty="0" smtClean="0">
              <a:solidFill>
                <a:srgbClr val="FFFF00"/>
              </a:solidFill>
              <a:latin typeface="MingLiU-ExtB" pitchFamily="18" charset="-120"/>
              <a:ea typeface="MingLiU-ExtB" pitchFamily="18" charset="-120"/>
              <a:cs typeface="Calibri"/>
            </a:endParaRPr>
          </a:p>
          <a:p>
            <a:pPr marL="1244600">
              <a:buNone/>
            </a:pPr>
            <a:r>
              <a:rPr lang="el-GR" dirty="0" smtClean="0">
                <a:solidFill>
                  <a:srgbClr val="FF0000"/>
                </a:solidFill>
                <a:latin typeface="Arial"/>
                <a:ea typeface="MingLiU-ExtB" pitchFamily="18" charset="-120"/>
                <a:cs typeface="Arial"/>
              </a:rPr>
              <a:t>ρ</a:t>
            </a:r>
            <a:r>
              <a:rPr lang="nl-NL" dirty="0" smtClean="0">
                <a:solidFill>
                  <a:srgbClr val="FF0000"/>
                </a:solidFill>
                <a:latin typeface="MingLiU-ExtB" pitchFamily="18" charset="-120"/>
                <a:ea typeface="MingLiU-ExtB" pitchFamily="18" charset="-120"/>
                <a:cs typeface="Arial"/>
              </a:rPr>
              <a:t> = m / V</a:t>
            </a:r>
          </a:p>
          <a:p>
            <a:pPr>
              <a:buNone/>
            </a:pPr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  <a:cs typeface="Arial"/>
              </a:rPr>
              <a:t>		</a:t>
            </a:r>
            <a:r>
              <a:rPr lang="el-GR" dirty="0" smtClean="0">
                <a:solidFill>
                  <a:schemeClr val="bg1"/>
                </a:solidFill>
                <a:latin typeface="Arial"/>
                <a:ea typeface="MingLiU-ExtB" pitchFamily="18" charset="-120"/>
                <a:cs typeface="Arial"/>
              </a:rPr>
              <a:t>ρ</a:t>
            </a:r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  <a:cs typeface="Arial"/>
              </a:rPr>
              <a:t> = 930 g / 135 cm</a:t>
            </a:r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³</a:t>
            </a:r>
          </a:p>
          <a:p>
            <a:pPr>
              <a:buNone/>
            </a:pPr>
            <a:r>
              <a:rPr lang="nl-NL" dirty="0" smtClean="0">
                <a:solidFill>
                  <a:schemeClr val="bg1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		</a:t>
            </a:r>
            <a:r>
              <a:rPr lang="el-GR" dirty="0" smtClean="0">
                <a:solidFill>
                  <a:srgbClr val="00B050"/>
                </a:solidFill>
                <a:latin typeface="Arial"/>
                <a:ea typeface="MingLiU-ExtB" pitchFamily="18" charset="-120"/>
                <a:cs typeface="Arial"/>
              </a:rPr>
              <a:t>ρ</a:t>
            </a:r>
            <a:r>
              <a:rPr lang="nl-NL" dirty="0" smtClean="0">
                <a:solidFill>
                  <a:srgbClr val="00B050"/>
                </a:solidFill>
                <a:latin typeface="MingLiU-ExtB" pitchFamily="18" charset="-120"/>
                <a:ea typeface="MingLiU-ExtB" pitchFamily="18" charset="-120"/>
                <a:cs typeface="Arial"/>
              </a:rPr>
              <a:t> = 6,89 g/cm</a:t>
            </a:r>
            <a:r>
              <a:rPr lang="nl-NL" dirty="0" smtClean="0">
                <a:solidFill>
                  <a:srgbClr val="00B050"/>
                </a:solidFill>
                <a:latin typeface="MingLiU-ExtB" pitchFamily="18" charset="-120"/>
                <a:ea typeface="MingLiU-ExtB" pitchFamily="18" charset="-120"/>
                <a:cs typeface="Calibri"/>
              </a:rPr>
              <a:t>³</a:t>
            </a:r>
          </a:p>
          <a:p>
            <a:endParaRPr lang="nl-NL" dirty="0" smtClean="0">
              <a:solidFill>
                <a:schemeClr val="bg1"/>
              </a:solidFill>
              <a:latin typeface="MingLiU-ExtB" pitchFamily="18" charset="-120"/>
              <a:ea typeface="MingLiU-ExtB" pitchFamily="18" charset="-120"/>
            </a:endParaRPr>
          </a:p>
          <a:p>
            <a:endParaRPr lang="nl-NL" dirty="0">
              <a:solidFill>
                <a:schemeClr val="bg1"/>
              </a:solidFill>
              <a:latin typeface="MingLiU-ExtB" pitchFamily="18" charset="-120"/>
              <a:ea typeface="MingLiU-ExtB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618</Words>
  <Application>Microsoft Office PowerPoint</Application>
  <PresentationFormat>Diavoorstelling (4:3)</PresentationFormat>
  <Paragraphs>235</Paragraphs>
  <Slides>22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22</vt:i4>
      </vt:variant>
    </vt:vector>
  </HeadingPairs>
  <TitlesOfParts>
    <vt:vector size="27" baseType="lpstr">
      <vt:lpstr>MingLiU-ExtB</vt:lpstr>
      <vt:lpstr>Arial</vt:lpstr>
      <vt:lpstr>Calibri</vt:lpstr>
      <vt:lpstr>Cambria Math</vt:lpstr>
      <vt:lpstr>Office-thema</vt:lpstr>
      <vt:lpstr>Oefenopgave dichtheid</vt:lpstr>
      <vt:lpstr>Opgave deel1</vt:lpstr>
      <vt:lpstr>Opgave deel1</vt:lpstr>
      <vt:lpstr>Opgave 10</vt:lpstr>
      <vt:lpstr>Opgave</vt:lpstr>
      <vt:lpstr>Oefenopgave dichtheid</vt:lpstr>
      <vt:lpstr>Opgave 1</vt:lpstr>
      <vt:lpstr>Opgave 2 a t/m c</vt:lpstr>
      <vt:lpstr>Opgave 2d</vt:lpstr>
      <vt:lpstr>Opgave 2e</vt:lpstr>
      <vt:lpstr>Opgave 2f</vt:lpstr>
      <vt:lpstr>Opgave 4</vt:lpstr>
      <vt:lpstr>Opgave 5</vt:lpstr>
      <vt:lpstr>Opgave 6 </vt:lpstr>
      <vt:lpstr>Opgave 7</vt:lpstr>
      <vt:lpstr>Opgave 8</vt:lpstr>
      <vt:lpstr>Opgave 9</vt:lpstr>
      <vt:lpstr>Opgave 10 </vt:lpstr>
      <vt:lpstr>Opgave 10</vt:lpstr>
      <vt:lpstr>PowerPoint-presentatie</vt:lpstr>
      <vt:lpstr>PowerPoint-presentatie</vt:lpstr>
      <vt:lpstr>Opgave 13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w.tomassen</dc:creator>
  <cp:lastModifiedBy>Wim tomassen</cp:lastModifiedBy>
  <cp:revision>44</cp:revision>
  <dcterms:created xsi:type="dcterms:W3CDTF">2009-03-15T20:21:31Z</dcterms:created>
  <dcterms:modified xsi:type="dcterms:W3CDTF">2014-01-16T19:46:15Z</dcterms:modified>
</cp:coreProperties>
</file>